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notesSlides/notesSlide372.xml" ContentType="application/vnd.openxmlformats-officedocument.presentationml.notesSlide+xml"/>
  <Override PartName="/ppt/notesSlides/notesSlide373.xml" ContentType="application/vnd.openxmlformats-officedocument.presentationml.notesSlide+xml"/>
  <Override PartName="/ppt/notesSlides/notesSlide374.xml" ContentType="application/vnd.openxmlformats-officedocument.presentationml.notesSlide+xml"/>
  <Override PartName="/ppt/notesSlides/notesSlide375.xml" ContentType="application/vnd.openxmlformats-officedocument.presentationml.notesSlide+xml"/>
  <Override PartName="/ppt/notesSlides/notesSlide376.xml" ContentType="application/vnd.openxmlformats-officedocument.presentationml.notesSlide+xml"/>
  <Override PartName="/ppt/notesSlides/notesSlide377.xml" ContentType="application/vnd.openxmlformats-officedocument.presentationml.notesSlide+xml"/>
  <Override PartName="/ppt/notesSlides/notesSlide378.xml" ContentType="application/vnd.openxmlformats-officedocument.presentationml.notesSlide+xml"/>
  <Override PartName="/ppt/notesSlides/notesSlide379.xml" ContentType="application/vnd.openxmlformats-officedocument.presentationml.notesSlide+xml"/>
  <Override PartName="/ppt/notesSlides/notesSlide380.xml" ContentType="application/vnd.openxmlformats-officedocument.presentationml.notesSlide+xml"/>
  <Override PartName="/ppt/notesSlides/notesSlide381.xml" ContentType="application/vnd.openxmlformats-officedocument.presentationml.notesSlide+xml"/>
  <Override PartName="/ppt/notesSlides/notesSlide382.xml" ContentType="application/vnd.openxmlformats-officedocument.presentationml.notesSlide+xml"/>
  <Override PartName="/ppt/notesSlides/notesSlide383.xml" ContentType="application/vnd.openxmlformats-officedocument.presentationml.notesSlide+xml"/>
  <Override PartName="/ppt/notesSlides/notesSlide384.xml" ContentType="application/vnd.openxmlformats-officedocument.presentationml.notesSlide+xml"/>
  <Override PartName="/ppt/notesSlides/notesSlide385.xml" ContentType="application/vnd.openxmlformats-officedocument.presentationml.notesSlide+xml"/>
  <Override PartName="/ppt/notesSlides/notesSlide386.xml" ContentType="application/vnd.openxmlformats-officedocument.presentationml.notesSlide+xml"/>
  <Override PartName="/ppt/notesSlides/notesSlide387.xml" ContentType="application/vnd.openxmlformats-officedocument.presentationml.notesSlide+xml"/>
  <Override PartName="/ppt/notesSlides/notesSlide388.xml" ContentType="application/vnd.openxmlformats-officedocument.presentationml.notesSlide+xml"/>
  <Override PartName="/ppt/notesSlides/notesSlide389.xml" ContentType="application/vnd.openxmlformats-officedocument.presentationml.notesSlide+xml"/>
  <Override PartName="/ppt/notesSlides/notesSlide390.xml" ContentType="application/vnd.openxmlformats-officedocument.presentationml.notesSlide+xml"/>
  <Override PartName="/ppt/notesSlides/notesSlide391.xml" ContentType="application/vnd.openxmlformats-officedocument.presentationml.notesSlide+xml"/>
  <Override PartName="/ppt/notesSlides/notesSlide392.xml" ContentType="application/vnd.openxmlformats-officedocument.presentationml.notesSlide+xml"/>
  <Override PartName="/ppt/notesSlides/notesSlide393.xml" ContentType="application/vnd.openxmlformats-officedocument.presentationml.notesSlide+xml"/>
  <Override PartName="/ppt/notesSlides/notesSlide394.xml" ContentType="application/vnd.openxmlformats-officedocument.presentationml.notesSlide+xml"/>
  <Override PartName="/ppt/notesSlides/notesSlide395.xml" ContentType="application/vnd.openxmlformats-officedocument.presentationml.notesSlide+xml"/>
  <Override PartName="/ppt/notesSlides/notesSlide396.xml" ContentType="application/vnd.openxmlformats-officedocument.presentationml.notesSlide+xml"/>
  <Override PartName="/ppt/notesSlides/notesSlide397.xml" ContentType="application/vnd.openxmlformats-officedocument.presentationml.notesSlide+xml"/>
  <Override PartName="/ppt/notesSlides/notesSlide398.xml" ContentType="application/vnd.openxmlformats-officedocument.presentationml.notesSlide+xml"/>
  <Override PartName="/ppt/notesSlides/notesSlide399.xml" ContentType="application/vnd.openxmlformats-officedocument.presentationml.notesSlide+xml"/>
  <Override PartName="/ppt/notesSlides/notesSlide400.xml" ContentType="application/vnd.openxmlformats-officedocument.presentationml.notesSlide+xml"/>
  <Override PartName="/ppt/notesSlides/notesSlide401.xml" ContentType="application/vnd.openxmlformats-officedocument.presentationml.notesSlide+xml"/>
  <Override PartName="/ppt/notesSlides/notesSlide402.xml" ContentType="application/vnd.openxmlformats-officedocument.presentationml.notesSlide+xml"/>
  <Override PartName="/ppt/notesSlides/notesSlide403.xml" ContentType="application/vnd.openxmlformats-officedocument.presentationml.notesSlide+xml"/>
  <Override PartName="/ppt/notesSlides/notesSlide404.xml" ContentType="application/vnd.openxmlformats-officedocument.presentationml.notesSlide+xml"/>
  <Override PartName="/ppt/notesSlides/notesSlide405.xml" ContentType="application/vnd.openxmlformats-officedocument.presentationml.notesSlide+xml"/>
  <Override PartName="/ppt/notesSlides/notesSlide406.xml" ContentType="application/vnd.openxmlformats-officedocument.presentationml.notesSlide+xml"/>
  <Override PartName="/ppt/notesSlides/notesSlide407.xml" ContentType="application/vnd.openxmlformats-officedocument.presentationml.notesSlide+xml"/>
  <Override PartName="/ppt/notesSlides/notesSlide408.xml" ContentType="application/vnd.openxmlformats-officedocument.presentationml.notesSlide+xml"/>
  <Override PartName="/ppt/notesSlides/notesSlide409.xml" ContentType="application/vnd.openxmlformats-officedocument.presentationml.notesSlide+xml"/>
  <Override PartName="/ppt/notesSlides/notesSlide410.xml" ContentType="application/vnd.openxmlformats-officedocument.presentationml.notesSlide+xml"/>
  <Override PartName="/ppt/notesSlides/notesSlide411.xml" ContentType="application/vnd.openxmlformats-officedocument.presentationml.notesSlide+xml"/>
  <Override PartName="/ppt/notesSlides/notesSlide412.xml" ContentType="application/vnd.openxmlformats-officedocument.presentationml.notesSlide+xml"/>
  <Override PartName="/ppt/notesSlides/notesSlide413.xml" ContentType="application/vnd.openxmlformats-officedocument.presentationml.notesSlide+xml"/>
  <Override PartName="/ppt/notesSlides/notesSlide414.xml" ContentType="application/vnd.openxmlformats-officedocument.presentationml.notesSlide+xml"/>
  <Override PartName="/ppt/notesSlides/notesSlide415.xml" ContentType="application/vnd.openxmlformats-officedocument.presentationml.notesSlide+xml"/>
  <Override PartName="/ppt/notesSlides/notesSlide416.xml" ContentType="application/vnd.openxmlformats-officedocument.presentationml.notesSlide+xml"/>
  <Override PartName="/ppt/notesSlides/notesSlide417.xml" ContentType="application/vnd.openxmlformats-officedocument.presentationml.notesSlide+xml"/>
  <Override PartName="/ppt/notesSlides/notesSlide418.xml" ContentType="application/vnd.openxmlformats-officedocument.presentationml.notesSlide+xml"/>
  <Override PartName="/ppt/notesSlides/notesSlide419.xml" ContentType="application/vnd.openxmlformats-officedocument.presentationml.notesSlide+xml"/>
  <Override PartName="/ppt/notesSlides/notesSlide420.xml" ContentType="application/vnd.openxmlformats-officedocument.presentationml.notesSlide+xml"/>
  <Override PartName="/ppt/notesSlides/notesSlide421.xml" ContentType="application/vnd.openxmlformats-officedocument.presentationml.notesSlide+xml"/>
  <Override PartName="/ppt/notesSlides/notesSlide422.xml" ContentType="application/vnd.openxmlformats-officedocument.presentationml.notesSlide+xml"/>
  <Override PartName="/ppt/notesSlides/notesSlide423.xml" ContentType="application/vnd.openxmlformats-officedocument.presentationml.notesSlide+xml"/>
  <Override PartName="/ppt/notesSlides/notesSlide424.xml" ContentType="application/vnd.openxmlformats-officedocument.presentationml.notesSlide+xml"/>
  <Override PartName="/ppt/notesSlides/notesSlide425.xml" ContentType="application/vnd.openxmlformats-officedocument.presentationml.notesSlide+xml"/>
  <Override PartName="/ppt/notesSlides/notesSlide426.xml" ContentType="application/vnd.openxmlformats-officedocument.presentationml.notesSlide+xml"/>
  <Override PartName="/ppt/notesSlides/notesSlide427.xml" ContentType="application/vnd.openxmlformats-officedocument.presentationml.notesSlide+xml"/>
  <Override PartName="/ppt/notesSlides/notesSlide428.xml" ContentType="application/vnd.openxmlformats-officedocument.presentationml.notesSlide+xml"/>
  <Override PartName="/ppt/notesSlides/notesSlide429.xml" ContentType="application/vnd.openxmlformats-officedocument.presentationml.notesSlide+xml"/>
  <Override PartName="/ppt/notesSlides/notesSlide430.xml" ContentType="application/vnd.openxmlformats-officedocument.presentationml.notesSlide+xml"/>
  <Override PartName="/ppt/notesSlides/notesSlide431.xml" ContentType="application/vnd.openxmlformats-officedocument.presentationml.notesSlide+xml"/>
  <Override PartName="/ppt/notesSlides/notesSlide432.xml" ContentType="application/vnd.openxmlformats-officedocument.presentationml.notesSlide+xml"/>
  <Override PartName="/ppt/notesSlides/notesSlide433.xml" ContentType="application/vnd.openxmlformats-officedocument.presentationml.notesSlide+xml"/>
  <Override PartName="/ppt/notesSlides/notesSlide434.xml" ContentType="application/vnd.openxmlformats-officedocument.presentationml.notesSlide+xml"/>
  <Override PartName="/ppt/notesSlides/notesSlide435.xml" ContentType="application/vnd.openxmlformats-officedocument.presentationml.notesSlide+xml"/>
  <Override PartName="/ppt/notesSlides/notesSlide436.xml" ContentType="application/vnd.openxmlformats-officedocument.presentationml.notesSlide+xml"/>
  <Override PartName="/ppt/notesSlides/notesSlide437.xml" ContentType="application/vnd.openxmlformats-officedocument.presentationml.notesSlide+xml"/>
  <Override PartName="/ppt/notesSlides/notesSlide438.xml" ContentType="application/vnd.openxmlformats-officedocument.presentationml.notesSlide+xml"/>
  <Override PartName="/ppt/notesSlides/notesSlide439.xml" ContentType="application/vnd.openxmlformats-officedocument.presentationml.notesSlide+xml"/>
  <Override PartName="/ppt/notesSlides/notesSlide440.xml" ContentType="application/vnd.openxmlformats-officedocument.presentationml.notesSlide+xml"/>
  <Override PartName="/ppt/notesSlides/notesSlide441.xml" ContentType="application/vnd.openxmlformats-officedocument.presentationml.notesSlide+xml"/>
  <Override PartName="/ppt/notesSlides/notesSlide442.xml" ContentType="application/vnd.openxmlformats-officedocument.presentationml.notesSlide+xml"/>
  <Override PartName="/ppt/notesSlides/notesSlide443.xml" ContentType="application/vnd.openxmlformats-officedocument.presentationml.notesSlide+xml"/>
  <Override PartName="/ppt/notesSlides/notesSlide444.xml" ContentType="application/vnd.openxmlformats-officedocument.presentationml.notesSlide+xml"/>
  <Override PartName="/ppt/notesSlides/notesSlide445.xml" ContentType="application/vnd.openxmlformats-officedocument.presentationml.notesSlide+xml"/>
  <Override PartName="/ppt/notesSlides/notesSlide446.xml" ContentType="application/vnd.openxmlformats-officedocument.presentationml.notesSlide+xml"/>
  <Override PartName="/ppt/notesSlides/notesSlide447.xml" ContentType="application/vnd.openxmlformats-officedocument.presentationml.notesSlide+xml"/>
  <Override PartName="/ppt/notesSlides/notesSlide448.xml" ContentType="application/vnd.openxmlformats-officedocument.presentationml.notesSlide+xml"/>
  <Override PartName="/ppt/notesSlides/notesSlide449.xml" ContentType="application/vnd.openxmlformats-officedocument.presentationml.notesSlide+xml"/>
  <Override PartName="/ppt/notesSlides/notesSlide450.xml" ContentType="application/vnd.openxmlformats-officedocument.presentationml.notesSlide+xml"/>
  <Override PartName="/ppt/notesSlides/notesSlide451.xml" ContentType="application/vnd.openxmlformats-officedocument.presentationml.notesSlide+xml"/>
  <Override PartName="/ppt/notesSlides/notesSlide452.xml" ContentType="application/vnd.openxmlformats-officedocument.presentationml.notesSlide+xml"/>
  <Override PartName="/ppt/notesSlides/notesSlide453.xml" ContentType="application/vnd.openxmlformats-officedocument.presentationml.notesSlide+xml"/>
  <Override PartName="/ppt/notesSlides/notesSlide454.xml" ContentType="application/vnd.openxmlformats-officedocument.presentationml.notesSlide+xml"/>
  <Override PartName="/ppt/notesSlides/notesSlide455.xml" ContentType="application/vnd.openxmlformats-officedocument.presentationml.notesSlide+xml"/>
  <Override PartName="/ppt/notesSlides/notesSlide456.xml" ContentType="application/vnd.openxmlformats-officedocument.presentationml.notesSlide+xml"/>
  <Override PartName="/ppt/notesSlides/notesSlide457.xml" ContentType="application/vnd.openxmlformats-officedocument.presentationml.notesSlide+xml"/>
  <Override PartName="/ppt/notesSlides/notesSlide458.xml" ContentType="application/vnd.openxmlformats-officedocument.presentationml.notesSlide+xml"/>
  <Override PartName="/ppt/notesSlides/notesSlide459.xml" ContentType="application/vnd.openxmlformats-officedocument.presentationml.notesSlide+xml"/>
  <Override PartName="/ppt/notesSlides/notesSlide460.xml" ContentType="application/vnd.openxmlformats-officedocument.presentationml.notesSlide+xml"/>
  <Override PartName="/ppt/notesSlides/notesSlide461.xml" ContentType="application/vnd.openxmlformats-officedocument.presentationml.notesSlide+xml"/>
  <Override PartName="/ppt/notesSlides/notesSlide462.xml" ContentType="application/vnd.openxmlformats-officedocument.presentationml.notesSlide+xml"/>
  <Override PartName="/ppt/notesSlides/notesSlide463.xml" ContentType="application/vnd.openxmlformats-officedocument.presentationml.notesSlide+xml"/>
  <Override PartName="/ppt/notesSlides/notesSlide464.xml" ContentType="application/vnd.openxmlformats-officedocument.presentationml.notesSlide+xml"/>
  <Override PartName="/ppt/notesSlides/notesSlide465.xml" ContentType="application/vnd.openxmlformats-officedocument.presentationml.notesSlide+xml"/>
  <Override PartName="/ppt/notesSlides/notesSlide466.xml" ContentType="application/vnd.openxmlformats-officedocument.presentationml.notesSlide+xml"/>
  <Override PartName="/ppt/notesSlides/notesSlide467.xml" ContentType="application/vnd.openxmlformats-officedocument.presentationml.notesSlide+xml"/>
  <Override PartName="/ppt/notesSlides/notesSlide468.xml" ContentType="application/vnd.openxmlformats-officedocument.presentationml.notesSlide+xml"/>
  <Override PartName="/ppt/notesSlides/notesSlide469.xml" ContentType="application/vnd.openxmlformats-officedocument.presentationml.notesSlide+xml"/>
  <Override PartName="/ppt/notesSlides/notesSlide470.xml" ContentType="application/vnd.openxmlformats-officedocument.presentationml.notesSlide+xml"/>
  <Override PartName="/ppt/notesSlides/notesSlide471.xml" ContentType="application/vnd.openxmlformats-officedocument.presentationml.notesSlide+xml"/>
  <Override PartName="/ppt/notesSlides/notesSlide472.xml" ContentType="application/vnd.openxmlformats-officedocument.presentationml.notesSlide+xml"/>
  <Override PartName="/ppt/notesSlides/notesSlide473.xml" ContentType="application/vnd.openxmlformats-officedocument.presentationml.notesSlide+xml"/>
  <Override PartName="/ppt/notesSlides/notesSlide474.xml" ContentType="application/vnd.openxmlformats-officedocument.presentationml.notesSlide+xml"/>
  <Override PartName="/ppt/notesSlides/notesSlide475.xml" ContentType="application/vnd.openxmlformats-officedocument.presentationml.notesSlide+xml"/>
  <Override PartName="/ppt/notesSlides/notesSlide476.xml" ContentType="application/vnd.openxmlformats-officedocument.presentationml.notesSlide+xml"/>
  <Override PartName="/ppt/notesSlides/notesSlide477.xml" ContentType="application/vnd.openxmlformats-officedocument.presentationml.notesSlide+xml"/>
  <Override PartName="/ppt/notesSlides/notesSlide478.xml" ContentType="application/vnd.openxmlformats-officedocument.presentationml.notesSlide+xml"/>
  <Override PartName="/ppt/notesSlides/notesSlide479.xml" ContentType="application/vnd.openxmlformats-officedocument.presentationml.notesSlide+xml"/>
  <Override PartName="/ppt/notesSlides/notesSlide480.xml" ContentType="application/vnd.openxmlformats-officedocument.presentationml.notesSlide+xml"/>
  <Override PartName="/ppt/notesSlides/notesSlide481.xml" ContentType="application/vnd.openxmlformats-officedocument.presentationml.notesSlide+xml"/>
  <Override PartName="/ppt/notesSlides/notesSlide482.xml" ContentType="application/vnd.openxmlformats-officedocument.presentationml.notesSlide+xml"/>
  <Override PartName="/ppt/notesSlides/notesSlide483.xml" ContentType="application/vnd.openxmlformats-officedocument.presentationml.notesSlide+xml"/>
  <Override PartName="/ppt/notesSlides/notesSlide484.xml" ContentType="application/vnd.openxmlformats-officedocument.presentationml.notesSlide+xml"/>
  <Override PartName="/ppt/notesSlides/notesSlide485.xml" ContentType="application/vnd.openxmlformats-officedocument.presentationml.notesSlide+xml"/>
  <Override PartName="/ppt/notesSlides/notesSlide486.xml" ContentType="application/vnd.openxmlformats-officedocument.presentationml.notesSlide+xml"/>
  <Override PartName="/ppt/notesSlides/notesSlide487.xml" ContentType="application/vnd.openxmlformats-officedocument.presentationml.notesSlide+xml"/>
  <Override PartName="/ppt/notesSlides/notesSlide488.xml" ContentType="application/vnd.openxmlformats-officedocument.presentationml.notesSlide+xml"/>
  <Override PartName="/ppt/notesSlides/notesSlide489.xml" ContentType="application/vnd.openxmlformats-officedocument.presentationml.notesSlide+xml"/>
  <Override PartName="/ppt/notesSlides/notesSlide490.xml" ContentType="application/vnd.openxmlformats-officedocument.presentationml.notesSlide+xml"/>
  <Override PartName="/ppt/notesSlides/notesSlide491.xml" ContentType="application/vnd.openxmlformats-officedocument.presentationml.notesSlide+xml"/>
  <Override PartName="/ppt/notesSlides/notesSlide492.xml" ContentType="application/vnd.openxmlformats-officedocument.presentationml.notesSlide+xml"/>
  <Override PartName="/ppt/notesSlides/notesSlide493.xml" ContentType="application/vnd.openxmlformats-officedocument.presentationml.notesSlide+xml"/>
  <Override PartName="/ppt/notesSlides/notesSlide494.xml" ContentType="application/vnd.openxmlformats-officedocument.presentationml.notesSlide+xml"/>
  <Override PartName="/ppt/notesSlides/notesSlide495.xml" ContentType="application/vnd.openxmlformats-officedocument.presentationml.notesSlide+xml"/>
  <Override PartName="/ppt/notesSlides/notesSlide496.xml" ContentType="application/vnd.openxmlformats-officedocument.presentationml.notesSlide+xml"/>
  <Override PartName="/ppt/notesSlides/notesSlide497.xml" ContentType="application/vnd.openxmlformats-officedocument.presentationml.notesSlide+xml"/>
  <Override PartName="/ppt/notesSlides/notesSlide498.xml" ContentType="application/vnd.openxmlformats-officedocument.presentationml.notesSlide+xml"/>
  <Override PartName="/ppt/notesSlides/notesSlide499.xml" ContentType="application/vnd.openxmlformats-officedocument.presentationml.notesSlide+xml"/>
  <Override PartName="/ppt/notesSlides/notesSlide500.xml" ContentType="application/vnd.openxmlformats-officedocument.presentationml.notesSlide+xml"/>
  <Override PartName="/ppt/notesSlides/notesSlide501.xml" ContentType="application/vnd.openxmlformats-officedocument.presentationml.notesSlide+xml"/>
  <Override PartName="/ppt/notesSlides/notesSlide502.xml" ContentType="application/vnd.openxmlformats-officedocument.presentationml.notesSlide+xml"/>
  <Override PartName="/ppt/notesSlides/notesSlide503.xml" ContentType="application/vnd.openxmlformats-officedocument.presentationml.notesSlide+xml"/>
  <Override PartName="/ppt/notesSlides/notesSlide504.xml" ContentType="application/vnd.openxmlformats-officedocument.presentationml.notesSlide+xml"/>
  <Override PartName="/ppt/notesSlides/notesSlide505.xml" ContentType="application/vnd.openxmlformats-officedocument.presentationml.notesSlide+xml"/>
  <Override PartName="/ppt/notesSlides/notesSlide506.xml" ContentType="application/vnd.openxmlformats-officedocument.presentationml.notesSlide+xml"/>
  <Override PartName="/ppt/notesSlides/notesSlide507.xml" ContentType="application/vnd.openxmlformats-officedocument.presentationml.notesSlide+xml"/>
  <Override PartName="/ppt/notesSlides/notesSlide508.xml" ContentType="application/vnd.openxmlformats-officedocument.presentationml.notesSlide+xml"/>
  <Override PartName="/ppt/notesSlides/notesSlide509.xml" ContentType="application/vnd.openxmlformats-officedocument.presentationml.notesSlide+xml"/>
  <Override PartName="/ppt/notesSlides/notesSlide510.xml" ContentType="application/vnd.openxmlformats-officedocument.presentationml.notesSlide+xml"/>
  <Override PartName="/ppt/notesSlides/notesSlide511.xml" ContentType="application/vnd.openxmlformats-officedocument.presentationml.notesSlide+xml"/>
  <Override PartName="/ppt/notesSlides/notesSlide512.xml" ContentType="application/vnd.openxmlformats-officedocument.presentationml.notesSlide+xml"/>
  <Override PartName="/ppt/notesSlides/notesSlide513.xml" ContentType="application/vnd.openxmlformats-officedocument.presentationml.notesSlide+xml"/>
  <Override PartName="/ppt/notesSlides/notesSlide514.xml" ContentType="application/vnd.openxmlformats-officedocument.presentationml.notesSlide+xml"/>
  <Override PartName="/ppt/notesSlides/notesSlide515.xml" ContentType="application/vnd.openxmlformats-officedocument.presentationml.notesSlide+xml"/>
  <Override PartName="/ppt/notesSlides/notesSlide516.xml" ContentType="application/vnd.openxmlformats-officedocument.presentationml.notesSlide+xml"/>
  <Override PartName="/ppt/notesSlides/notesSlide517.xml" ContentType="application/vnd.openxmlformats-officedocument.presentationml.notesSlide+xml"/>
  <Override PartName="/ppt/notesSlides/notesSlide518.xml" ContentType="application/vnd.openxmlformats-officedocument.presentationml.notesSlide+xml"/>
  <Override PartName="/ppt/notesSlides/notesSlide519.xml" ContentType="application/vnd.openxmlformats-officedocument.presentationml.notesSlide+xml"/>
  <Override PartName="/ppt/notesSlides/notesSlide520.xml" ContentType="application/vnd.openxmlformats-officedocument.presentationml.notesSlide+xml"/>
  <Override PartName="/ppt/notesSlides/notesSlide521.xml" ContentType="application/vnd.openxmlformats-officedocument.presentationml.notesSlide+xml"/>
  <Override PartName="/ppt/notesSlides/notesSlide522.xml" ContentType="application/vnd.openxmlformats-officedocument.presentationml.notesSlide+xml"/>
  <Override PartName="/ppt/notesSlides/notesSlide523.xml" ContentType="application/vnd.openxmlformats-officedocument.presentationml.notesSlide+xml"/>
  <Override PartName="/ppt/notesSlides/notesSlide524.xml" ContentType="application/vnd.openxmlformats-officedocument.presentationml.notesSlide+xml"/>
  <Override PartName="/ppt/notesSlides/notesSlide525.xml" ContentType="application/vnd.openxmlformats-officedocument.presentationml.notesSlide+xml"/>
  <Override PartName="/ppt/notesSlides/notesSlide526.xml" ContentType="application/vnd.openxmlformats-officedocument.presentationml.notesSlide+xml"/>
  <Override PartName="/ppt/notesSlides/notesSlide527.xml" ContentType="application/vnd.openxmlformats-officedocument.presentationml.notesSlide+xml"/>
  <Override PartName="/ppt/notesSlides/notesSlide528.xml" ContentType="application/vnd.openxmlformats-officedocument.presentationml.notesSlide+xml"/>
  <Override PartName="/ppt/notesSlides/notesSlide529.xml" ContentType="application/vnd.openxmlformats-officedocument.presentationml.notesSlide+xml"/>
  <Override PartName="/ppt/notesSlides/notesSlide530.xml" ContentType="application/vnd.openxmlformats-officedocument.presentationml.notesSlide+xml"/>
  <Override PartName="/ppt/notesSlides/notesSlide531.xml" ContentType="application/vnd.openxmlformats-officedocument.presentationml.notesSlide+xml"/>
  <Override PartName="/ppt/notesSlides/notesSlide532.xml" ContentType="application/vnd.openxmlformats-officedocument.presentationml.notesSlide+xml"/>
  <Override PartName="/ppt/notesSlides/notesSlide533.xml" ContentType="application/vnd.openxmlformats-officedocument.presentationml.notesSlide+xml"/>
  <Override PartName="/ppt/notesSlides/notesSlide534.xml" ContentType="application/vnd.openxmlformats-officedocument.presentationml.notesSlide+xml"/>
  <Override PartName="/ppt/notesSlides/notesSlide535.xml" ContentType="application/vnd.openxmlformats-officedocument.presentationml.notesSlide+xml"/>
  <Override PartName="/ppt/notesSlides/notesSlide536.xml" ContentType="application/vnd.openxmlformats-officedocument.presentationml.notesSlide+xml"/>
  <Override PartName="/ppt/notesSlides/notesSlide537.xml" ContentType="application/vnd.openxmlformats-officedocument.presentationml.notesSlide+xml"/>
  <Override PartName="/ppt/notesSlides/notesSlide538.xml" ContentType="application/vnd.openxmlformats-officedocument.presentationml.notesSlide+xml"/>
  <Override PartName="/ppt/notesSlides/notesSlide539.xml" ContentType="application/vnd.openxmlformats-officedocument.presentationml.notesSlide+xml"/>
  <Override PartName="/ppt/notesSlides/notesSlide540.xml" ContentType="application/vnd.openxmlformats-officedocument.presentationml.notesSlide+xml"/>
  <Override PartName="/ppt/notesSlides/notesSlide541.xml" ContentType="application/vnd.openxmlformats-officedocument.presentationml.notesSlide+xml"/>
  <Override PartName="/ppt/notesSlides/notesSlide542.xml" ContentType="application/vnd.openxmlformats-officedocument.presentationml.notesSlide+xml"/>
  <Override PartName="/ppt/notesSlides/notesSlide543.xml" ContentType="application/vnd.openxmlformats-officedocument.presentationml.notesSlide+xml"/>
  <Override PartName="/ppt/notesSlides/notesSlide5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5"/>
  </p:notesMasterIdLst>
  <p:sldIdLst>
    <p:sldId id="257" r:id="rId2"/>
    <p:sldId id="871" r:id="rId3"/>
    <p:sldId id="872" r:id="rId4"/>
    <p:sldId id="442" r:id="rId5"/>
    <p:sldId id="443" r:id="rId6"/>
    <p:sldId id="444" r:id="rId7"/>
    <p:sldId id="445" r:id="rId8"/>
    <p:sldId id="446" r:id="rId9"/>
    <p:sldId id="856" r:id="rId10"/>
    <p:sldId id="858" r:id="rId11"/>
    <p:sldId id="859" r:id="rId12"/>
    <p:sldId id="857" r:id="rId13"/>
    <p:sldId id="860" r:id="rId14"/>
    <p:sldId id="864" r:id="rId15"/>
    <p:sldId id="865" r:id="rId16"/>
    <p:sldId id="866" r:id="rId17"/>
    <p:sldId id="867" r:id="rId18"/>
    <p:sldId id="868" r:id="rId19"/>
    <p:sldId id="861" r:id="rId20"/>
    <p:sldId id="862" r:id="rId21"/>
    <p:sldId id="863" r:id="rId22"/>
    <p:sldId id="869" r:id="rId23"/>
    <p:sldId id="870" r:id="rId24"/>
    <p:sldId id="457" r:id="rId25"/>
    <p:sldId id="467" r:id="rId26"/>
    <p:sldId id="466" r:id="rId27"/>
    <p:sldId id="468" r:id="rId28"/>
    <p:sldId id="469" r:id="rId29"/>
    <p:sldId id="470" r:id="rId30"/>
    <p:sldId id="471" r:id="rId31"/>
    <p:sldId id="472" r:id="rId32"/>
    <p:sldId id="473" r:id="rId33"/>
    <p:sldId id="474" r:id="rId34"/>
    <p:sldId id="475" r:id="rId35"/>
    <p:sldId id="258" r:id="rId36"/>
    <p:sldId id="903" r:id="rId37"/>
    <p:sldId id="259" r:id="rId38"/>
    <p:sldId id="887" r:id="rId39"/>
    <p:sldId id="873" r:id="rId40"/>
    <p:sldId id="476" r:id="rId41"/>
    <p:sldId id="477" r:id="rId42"/>
    <p:sldId id="478" r:id="rId43"/>
    <p:sldId id="479" r:id="rId44"/>
    <p:sldId id="480" r:id="rId45"/>
    <p:sldId id="481" r:id="rId46"/>
    <p:sldId id="482" r:id="rId47"/>
    <p:sldId id="483" r:id="rId48"/>
    <p:sldId id="484" r:id="rId49"/>
    <p:sldId id="904" r:id="rId50"/>
    <p:sldId id="905" r:id="rId51"/>
    <p:sldId id="906" r:id="rId52"/>
    <p:sldId id="907" r:id="rId53"/>
    <p:sldId id="908" r:id="rId54"/>
    <p:sldId id="909" r:id="rId55"/>
    <p:sldId id="910" r:id="rId56"/>
    <p:sldId id="911" r:id="rId57"/>
    <p:sldId id="912" r:id="rId58"/>
    <p:sldId id="913" r:id="rId59"/>
    <p:sldId id="485" r:id="rId60"/>
    <p:sldId id="486" r:id="rId61"/>
    <p:sldId id="487" r:id="rId62"/>
    <p:sldId id="488" r:id="rId63"/>
    <p:sldId id="489" r:id="rId64"/>
    <p:sldId id="490" r:id="rId65"/>
    <p:sldId id="491" r:id="rId66"/>
    <p:sldId id="492" r:id="rId67"/>
    <p:sldId id="493" r:id="rId68"/>
    <p:sldId id="494" r:id="rId69"/>
    <p:sldId id="495" r:id="rId70"/>
    <p:sldId id="496" r:id="rId71"/>
    <p:sldId id="285" r:id="rId72"/>
    <p:sldId id="286" r:id="rId73"/>
    <p:sldId id="287" r:id="rId74"/>
    <p:sldId id="290" r:id="rId75"/>
    <p:sldId id="291" r:id="rId76"/>
    <p:sldId id="289" r:id="rId77"/>
    <p:sldId id="288" r:id="rId78"/>
    <p:sldId id="888" r:id="rId79"/>
    <p:sldId id="874" r:id="rId80"/>
    <p:sldId id="499" r:id="rId81"/>
    <p:sldId id="506" r:id="rId82"/>
    <p:sldId id="507" r:id="rId83"/>
    <p:sldId id="508" r:id="rId84"/>
    <p:sldId id="509" r:id="rId85"/>
    <p:sldId id="510" r:id="rId86"/>
    <p:sldId id="511" r:id="rId87"/>
    <p:sldId id="512" r:id="rId88"/>
    <p:sldId id="513" r:id="rId89"/>
    <p:sldId id="514" r:id="rId90"/>
    <p:sldId id="516" r:id="rId91"/>
    <p:sldId id="517" r:id="rId92"/>
    <p:sldId id="518" r:id="rId93"/>
    <p:sldId id="519" r:id="rId94"/>
    <p:sldId id="520" r:id="rId95"/>
    <p:sldId id="521" r:id="rId96"/>
    <p:sldId id="522" r:id="rId97"/>
    <p:sldId id="523" r:id="rId98"/>
    <p:sldId id="292" r:id="rId99"/>
    <p:sldId id="293" r:id="rId100"/>
    <p:sldId id="294" r:id="rId101"/>
    <p:sldId id="295" r:id="rId102"/>
    <p:sldId id="296" r:id="rId103"/>
    <p:sldId id="297" r:id="rId104"/>
    <p:sldId id="298" r:id="rId105"/>
    <p:sldId id="299" r:id="rId106"/>
    <p:sldId id="300" r:id="rId107"/>
    <p:sldId id="301" r:id="rId108"/>
    <p:sldId id="302" r:id="rId109"/>
    <p:sldId id="303" r:id="rId110"/>
    <p:sldId id="889" r:id="rId111"/>
    <p:sldId id="875" r:id="rId112"/>
    <p:sldId id="524" r:id="rId113"/>
    <p:sldId id="525" r:id="rId114"/>
    <p:sldId id="526" r:id="rId115"/>
    <p:sldId id="527" r:id="rId116"/>
    <p:sldId id="528" r:id="rId117"/>
    <p:sldId id="529" r:id="rId118"/>
    <p:sldId id="530" r:id="rId119"/>
    <p:sldId id="531" r:id="rId120"/>
    <p:sldId id="532" r:id="rId121"/>
    <p:sldId id="533" r:id="rId122"/>
    <p:sldId id="534" r:id="rId123"/>
    <p:sldId id="535" r:id="rId124"/>
    <p:sldId id="536" r:id="rId125"/>
    <p:sldId id="304" r:id="rId126"/>
    <p:sldId id="305" r:id="rId127"/>
    <p:sldId id="306" r:id="rId128"/>
    <p:sldId id="307" r:id="rId129"/>
    <p:sldId id="309" r:id="rId130"/>
    <p:sldId id="310" r:id="rId131"/>
    <p:sldId id="311" r:id="rId132"/>
    <p:sldId id="312" r:id="rId133"/>
    <p:sldId id="890" r:id="rId134"/>
    <p:sldId id="876" r:id="rId135"/>
    <p:sldId id="537" r:id="rId136"/>
    <p:sldId id="538" r:id="rId137"/>
    <p:sldId id="539" r:id="rId138"/>
    <p:sldId id="540" r:id="rId139"/>
    <p:sldId id="541" r:id="rId140"/>
    <p:sldId id="542" r:id="rId141"/>
    <p:sldId id="543" r:id="rId142"/>
    <p:sldId id="544" r:id="rId143"/>
    <p:sldId id="545" r:id="rId144"/>
    <p:sldId id="546" r:id="rId145"/>
    <p:sldId id="547" r:id="rId146"/>
    <p:sldId id="548" r:id="rId147"/>
    <p:sldId id="549" r:id="rId148"/>
    <p:sldId id="550" r:id="rId149"/>
    <p:sldId id="313" r:id="rId150"/>
    <p:sldId id="314" r:id="rId151"/>
    <p:sldId id="315" r:id="rId152"/>
    <p:sldId id="316" r:id="rId153"/>
    <p:sldId id="317" r:id="rId154"/>
    <p:sldId id="318" r:id="rId155"/>
    <p:sldId id="319" r:id="rId156"/>
    <p:sldId id="320" r:id="rId157"/>
    <p:sldId id="321" r:id="rId158"/>
    <p:sldId id="322" r:id="rId159"/>
    <p:sldId id="323" r:id="rId160"/>
    <p:sldId id="324" r:id="rId161"/>
    <p:sldId id="325" r:id="rId162"/>
    <p:sldId id="891" r:id="rId163"/>
    <p:sldId id="877" r:id="rId164"/>
    <p:sldId id="551" r:id="rId165"/>
    <p:sldId id="563" r:id="rId166"/>
    <p:sldId id="564" r:id="rId167"/>
    <p:sldId id="565" r:id="rId168"/>
    <p:sldId id="566" r:id="rId169"/>
    <p:sldId id="567" r:id="rId170"/>
    <p:sldId id="568" r:id="rId171"/>
    <p:sldId id="569" r:id="rId172"/>
    <p:sldId id="570" r:id="rId173"/>
    <p:sldId id="571" r:id="rId174"/>
    <p:sldId id="572" r:id="rId175"/>
    <p:sldId id="573" r:id="rId176"/>
    <p:sldId id="574" r:id="rId177"/>
    <p:sldId id="575" r:id="rId178"/>
    <p:sldId id="576" r:id="rId179"/>
    <p:sldId id="577" r:id="rId180"/>
    <p:sldId id="578" r:id="rId181"/>
    <p:sldId id="579" r:id="rId182"/>
    <p:sldId id="580" r:id="rId183"/>
    <p:sldId id="581" r:id="rId184"/>
    <p:sldId id="582" r:id="rId185"/>
    <p:sldId id="583" r:id="rId186"/>
    <p:sldId id="584" r:id="rId187"/>
    <p:sldId id="585" r:id="rId188"/>
    <p:sldId id="586" r:id="rId189"/>
    <p:sldId id="587" r:id="rId190"/>
    <p:sldId id="326" r:id="rId191"/>
    <p:sldId id="327" r:id="rId192"/>
    <p:sldId id="328" r:id="rId193"/>
    <p:sldId id="329" r:id="rId194"/>
    <p:sldId id="330" r:id="rId195"/>
    <p:sldId id="331" r:id="rId196"/>
    <p:sldId id="332" r:id="rId197"/>
    <p:sldId id="333" r:id="rId198"/>
    <p:sldId id="334" r:id="rId199"/>
    <p:sldId id="335" r:id="rId200"/>
    <p:sldId id="336" r:id="rId201"/>
    <p:sldId id="337" r:id="rId202"/>
    <p:sldId id="338" r:id="rId203"/>
    <p:sldId id="339" r:id="rId204"/>
    <p:sldId id="340" r:id="rId205"/>
    <p:sldId id="341" r:id="rId206"/>
    <p:sldId id="342" r:id="rId207"/>
    <p:sldId id="343" r:id="rId208"/>
    <p:sldId id="892" r:id="rId209"/>
    <p:sldId id="878" r:id="rId210"/>
    <p:sldId id="588" r:id="rId211"/>
    <p:sldId id="589" r:id="rId212"/>
    <p:sldId id="590" r:id="rId213"/>
    <p:sldId id="591" r:id="rId214"/>
    <p:sldId id="592" r:id="rId215"/>
    <p:sldId id="593" r:id="rId216"/>
    <p:sldId id="594" r:id="rId217"/>
    <p:sldId id="595" r:id="rId218"/>
    <p:sldId id="596" r:id="rId219"/>
    <p:sldId id="597" r:id="rId220"/>
    <p:sldId id="598" r:id="rId221"/>
    <p:sldId id="599" r:id="rId222"/>
    <p:sldId id="600" r:id="rId223"/>
    <p:sldId id="601" r:id="rId224"/>
    <p:sldId id="602" r:id="rId225"/>
    <p:sldId id="603" r:id="rId226"/>
    <p:sldId id="604" r:id="rId227"/>
    <p:sldId id="605" r:id="rId228"/>
    <p:sldId id="606" r:id="rId229"/>
    <p:sldId id="607" r:id="rId230"/>
    <p:sldId id="608" r:id="rId231"/>
    <p:sldId id="609" r:id="rId232"/>
    <p:sldId id="610" r:id="rId233"/>
    <p:sldId id="611" r:id="rId234"/>
    <p:sldId id="612" r:id="rId235"/>
    <p:sldId id="613" r:id="rId236"/>
    <p:sldId id="614" r:id="rId237"/>
    <p:sldId id="615" r:id="rId238"/>
    <p:sldId id="616" r:id="rId239"/>
    <p:sldId id="617" r:id="rId240"/>
    <p:sldId id="344" r:id="rId241"/>
    <p:sldId id="345" r:id="rId242"/>
    <p:sldId id="346" r:id="rId243"/>
    <p:sldId id="347" r:id="rId244"/>
    <p:sldId id="348" r:id="rId245"/>
    <p:sldId id="349" r:id="rId246"/>
    <p:sldId id="350" r:id="rId247"/>
    <p:sldId id="351" r:id="rId248"/>
    <p:sldId id="352" r:id="rId249"/>
    <p:sldId id="353" r:id="rId250"/>
    <p:sldId id="354" r:id="rId251"/>
    <p:sldId id="355" r:id="rId252"/>
    <p:sldId id="356" r:id="rId253"/>
    <p:sldId id="357" r:id="rId254"/>
    <p:sldId id="893" r:id="rId255"/>
    <p:sldId id="879" r:id="rId256"/>
    <p:sldId id="618" r:id="rId257"/>
    <p:sldId id="619" r:id="rId258"/>
    <p:sldId id="620" r:id="rId259"/>
    <p:sldId id="621" r:id="rId260"/>
    <p:sldId id="622" r:id="rId261"/>
    <p:sldId id="623" r:id="rId262"/>
    <p:sldId id="624" r:id="rId263"/>
    <p:sldId id="625" r:id="rId264"/>
    <p:sldId id="626" r:id="rId265"/>
    <p:sldId id="627" r:id="rId266"/>
    <p:sldId id="628" r:id="rId267"/>
    <p:sldId id="629" r:id="rId268"/>
    <p:sldId id="630" r:id="rId269"/>
    <p:sldId id="631" r:id="rId270"/>
    <p:sldId id="632" r:id="rId271"/>
    <p:sldId id="358" r:id="rId272"/>
    <p:sldId id="359" r:id="rId273"/>
    <p:sldId id="360" r:id="rId274"/>
    <p:sldId id="361" r:id="rId275"/>
    <p:sldId id="362" r:id="rId276"/>
    <p:sldId id="363" r:id="rId277"/>
    <p:sldId id="364" r:id="rId278"/>
    <p:sldId id="365" r:id="rId279"/>
    <p:sldId id="366" r:id="rId280"/>
    <p:sldId id="367" r:id="rId281"/>
    <p:sldId id="368" r:id="rId282"/>
    <p:sldId id="369" r:id="rId283"/>
    <p:sldId id="886" r:id="rId284"/>
    <p:sldId id="894" r:id="rId285"/>
    <p:sldId id="880" r:id="rId286"/>
    <p:sldId id="633" r:id="rId287"/>
    <p:sldId id="634" r:id="rId288"/>
    <p:sldId id="635" r:id="rId289"/>
    <p:sldId id="636" r:id="rId290"/>
    <p:sldId id="637" r:id="rId291"/>
    <p:sldId id="638" r:id="rId292"/>
    <p:sldId id="639" r:id="rId293"/>
    <p:sldId id="640" r:id="rId294"/>
    <p:sldId id="641" r:id="rId295"/>
    <p:sldId id="642" r:id="rId296"/>
    <p:sldId id="643" r:id="rId297"/>
    <p:sldId id="644" r:id="rId298"/>
    <p:sldId id="645" r:id="rId299"/>
    <p:sldId id="646" r:id="rId300"/>
    <p:sldId id="647" r:id="rId301"/>
    <p:sldId id="648" r:id="rId302"/>
    <p:sldId id="649" r:id="rId303"/>
    <p:sldId id="650" r:id="rId304"/>
    <p:sldId id="651" r:id="rId305"/>
    <p:sldId id="652" r:id="rId306"/>
    <p:sldId id="653" r:id="rId307"/>
    <p:sldId id="370" r:id="rId308"/>
    <p:sldId id="371" r:id="rId309"/>
    <p:sldId id="372" r:id="rId310"/>
    <p:sldId id="373" r:id="rId311"/>
    <p:sldId id="375" r:id="rId312"/>
    <p:sldId id="374" r:id="rId313"/>
    <p:sldId id="376" r:id="rId314"/>
    <p:sldId id="377" r:id="rId315"/>
    <p:sldId id="378" r:id="rId316"/>
    <p:sldId id="379" r:id="rId317"/>
    <p:sldId id="380" r:id="rId318"/>
    <p:sldId id="381" r:id="rId319"/>
    <p:sldId id="382" r:id="rId320"/>
    <p:sldId id="383" r:id="rId321"/>
    <p:sldId id="384" r:id="rId322"/>
    <p:sldId id="895" r:id="rId323"/>
    <p:sldId id="881" r:id="rId324"/>
    <p:sldId id="654" r:id="rId325"/>
    <p:sldId id="655" r:id="rId326"/>
    <p:sldId id="656" r:id="rId327"/>
    <p:sldId id="657" r:id="rId328"/>
    <p:sldId id="658" r:id="rId329"/>
    <p:sldId id="659" r:id="rId330"/>
    <p:sldId id="660" r:id="rId331"/>
    <p:sldId id="661" r:id="rId332"/>
    <p:sldId id="662" r:id="rId333"/>
    <p:sldId id="663" r:id="rId334"/>
    <p:sldId id="664" r:id="rId335"/>
    <p:sldId id="665" r:id="rId336"/>
    <p:sldId id="666" r:id="rId337"/>
    <p:sldId id="671" r:id="rId338"/>
    <p:sldId id="672" r:id="rId339"/>
    <p:sldId id="673" r:id="rId340"/>
    <p:sldId id="674" r:id="rId341"/>
    <p:sldId id="675" r:id="rId342"/>
    <p:sldId id="676" r:id="rId343"/>
    <p:sldId id="677" r:id="rId344"/>
    <p:sldId id="678" r:id="rId345"/>
    <p:sldId id="679" r:id="rId346"/>
    <p:sldId id="680" r:id="rId347"/>
    <p:sldId id="681" r:id="rId348"/>
    <p:sldId id="682" r:id="rId349"/>
    <p:sldId id="690" r:id="rId350"/>
    <p:sldId id="691" r:id="rId351"/>
    <p:sldId id="683" r:id="rId352"/>
    <p:sldId id="684" r:id="rId353"/>
    <p:sldId id="685" r:id="rId354"/>
    <p:sldId id="692" r:id="rId355"/>
    <p:sldId id="693" r:id="rId356"/>
    <p:sldId id="694" r:id="rId357"/>
    <p:sldId id="695" r:id="rId358"/>
    <p:sldId id="696" r:id="rId359"/>
    <p:sldId id="697" r:id="rId360"/>
    <p:sldId id="686" r:id="rId361"/>
    <p:sldId id="687" r:id="rId362"/>
    <p:sldId id="698" r:id="rId363"/>
    <p:sldId id="699" r:id="rId364"/>
    <p:sldId id="688" r:id="rId365"/>
    <p:sldId id="700" r:id="rId366"/>
    <p:sldId id="701" r:id="rId367"/>
    <p:sldId id="702" r:id="rId368"/>
    <p:sldId id="703" r:id="rId369"/>
    <p:sldId id="689" r:id="rId370"/>
    <p:sldId id="704" r:id="rId371"/>
    <p:sldId id="705" r:id="rId372"/>
    <p:sldId id="706" r:id="rId373"/>
    <p:sldId id="707" r:id="rId374"/>
    <p:sldId id="708" r:id="rId375"/>
    <p:sldId id="709" r:id="rId376"/>
    <p:sldId id="710" r:id="rId377"/>
    <p:sldId id="711" r:id="rId378"/>
    <p:sldId id="712" r:id="rId379"/>
    <p:sldId id="713" r:id="rId380"/>
    <p:sldId id="714" r:id="rId381"/>
    <p:sldId id="715" r:id="rId382"/>
    <p:sldId id="716" r:id="rId383"/>
    <p:sldId id="717" r:id="rId384"/>
    <p:sldId id="718" r:id="rId385"/>
    <p:sldId id="719" r:id="rId386"/>
    <p:sldId id="720" r:id="rId387"/>
    <p:sldId id="721" r:id="rId388"/>
    <p:sldId id="722" r:id="rId389"/>
    <p:sldId id="723" r:id="rId390"/>
    <p:sldId id="724" r:id="rId391"/>
    <p:sldId id="725" r:id="rId392"/>
    <p:sldId id="726" r:id="rId393"/>
    <p:sldId id="727" r:id="rId394"/>
    <p:sldId id="385" r:id="rId395"/>
    <p:sldId id="386" r:id="rId396"/>
    <p:sldId id="387" r:id="rId397"/>
    <p:sldId id="388" r:id="rId398"/>
    <p:sldId id="896" r:id="rId399"/>
    <p:sldId id="882" r:id="rId400"/>
    <p:sldId id="728" r:id="rId401"/>
    <p:sldId id="729" r:id="rId402"/>
    <p:sldId id="730" r:id="rId403"/>
    <p:sldId id="731" r:id="rId404"/>
    <p:sldId id="732" r:id="rId405"/>
    <p:sldId id="733" r:id="rId406"/>
    <p:sldId id="734" r:id="rId407"/>
    <p:sldId id="735" r:id="rId408"/>
    <p:sldId id="736" r:id="rId409"/>
    <p:sldId id="737" r:id="rId410"/>
    <p:sldId id="738" r:id="rId411"/>
    <p:sldId id="739" r:id="rId412"/>
    <p:sldId id="740" r:id="rId413"/>
    <p:sldId id="741" r:id="rId414"/>
    <p:sldId id="742" r:id="rId415"/>
    <p:sldId id="743" r:id="rId416"/>
    <p:sldId id="744" r:id="rId417"/>
    <p:sldId id="745" r:id="rId418"/>
    <p:sldId id="746" r:id="rId419"/>
    <p:sldId id="747" r:id="rId420"/>
    <p:sldId id="748" r:id="rId421"/>
    <p:sldId id="749" r:id="rId422"/>
    <p:sldId id="750" r:id="rId423"/>
    <p:sldId id="751" r:id="rId424"/>
    <p:sldId id="752" r:id="rId425"/>
    <p:sldId id="753" r:id="rId426"/>
    <p:sldId id="754" r:id="rId427"/>
    <p:sldId id="755" r:id="rId428"/>
    <p:sldId id="756" r:id="rId429"/>
    <p:sldId id="757" r:id="rId430"/>
    <p:sldId id="758" r:id="rId431"/>
    <p:sldId id="759" r:id="rId432"/>
    <p:sldId id="760" r:id="rId433"/>
    <p:sldId id="761" r:id="rId434"/>
    <p:sldId id="762" r:id="rId435"/>
    <p:sldId id="763" r:id="rId436"/>
    <p:sldId id="764" r:id="rId437"/>
    <p:sldId id="765" r:id="rId438"/>
    <p:sldId id="766" r:id="rId439"/>
    <p:sldId id="767" r:id="rId440"/>
    <p:sldId id="768" r:id="rId441"/>
    <p:sldId id="769" r:id="rId442"/>
    <p:sldId id="770" r:id="rId443"/>
    <p:sldId id="771" r:id="rId444"/>
    <p:sldId id="772" r:id="rId445"/>
    <p:sldId id="773" r:id="rId446"/>
    <p:sldId id="774" r:id="rId447"/>
    <p:sldId id="775" r:id="rId448"/>
    <p:sldId id="776" r:id="rId449"/>
    <p:sldId id="777" r:id="rId450"/>
    <p:sldId id="778" r:id="rId451"/>
    <p:sldId id="779" r:id="rId452"/>
    <p:sldId id="780" r:id="rId453"/>
    <p:sldId id="781" r:id="rId454"/>
    <p:sldId id="389" r:id="rId455"/>
    <p:sldId id="390" r:id="rId456"/>
    <p:sldId id="391" r:id="rId457"/>
    <p:sldId id="392" r:id="rId458"/>
    <p:sldId id="393" r:id="rId459"/>
    <p:sldId id="394" r:id="rId460"/>
    <p:sldId id="395" r:id="rId461"/>
    <p:sldId id="396" r:id="rId462"/>
    <p:sldId id="899" r:id="rId463"/>
    <p:sldId id="883" r:id="rId464"/>
    <p:sldId id="782" r:id="rId465"/>
    <p:sldId id="783" r:id="rId466"/>
    <p:sldId id="784" r:id="rId467"/>
    <p:sldId id="785" r:id="rId468"/>
    <p:sldId id="786" r:id="rId469"/>
    <p:sldId id="787" r:id="rId470"/>
    <p:sldId id="788" r:id="rId471"/>
    <p:sldId id="789" r:id="rId472"/>
    <p:sldId id="790" r:id="rId473"/>
    <p:sldId id="791" r:id="rId474"/>
    <p:sldId id="792" r:id="rId475"/>
    <p:sldId id="793" r:id="rId476"/>
    <p:sldId id="794" r:id="rId477"/>
    <p:sldId id="795" r:id="rId478"/>
    <p:sldId id="796" r:id="rId479"/>
    <p:sldId id="797" r:id="rId480"/>
    <p:sldId id="798" r:id="rId481"/>
    <p:sldId id="799" r:id="rId482"/>
    <p:sldId id="800" r:id="rId483"/>
    <p:sldId id="801" r:id="rId484"/>
    <p:sldId id="802" r:id="rId485"/>
    <p:sldId id="803" r:id="rId486"/>
    <p:sldId id="804" r:id="rId487"/>
    <p:sldId id="805" r:id="rId488"/>
    <p:sldId id="806" r:id="rId489"/>
    <p:sldId id="807" r:id="rId490"/>
    <p:sldId id="808" r:id="rId491"/>
    <p:sldId id="809" r:id="rId492"/>
    <p:sldId id="810" r:id="rId493"/>
    <p:sldId id="811" r:id="rId494"/>
    <p:sldId id="397" r:id="rId495"/>
    <p:sldId id="398" r:id="rId496"/>
    <p:sldId id="399" r:id="rId497"/>
    <p:sldId id="400" r:id="rId498"/>
    <p:sldId id="401" r:id="rId499"/>
    <p:sldId id="402" r:id="rId500"/>
    <p:sldId id="403" r:id="rId501"/>
    <p:sldId id="404" r:id="rId502"/>
    <p:sldId id="405" r:id="rId503"/>
    <p:sldId id="406" r:id="rId504"/>
    <p:sldId id="407" r:id="rId505"/>
    <p:sldId id="408" r:id="rId506"/>
    <p:sldId id="900" r:id="rId507"/>
    <p:sldId id="884" r:id="rId508"/>
    <p:sldId id="812" r:id="rId509"/>
    <p:sldId id="813" r:id="rId510"/>
    <p:sldId id="814" r:id="rId511"/>
    <p:sldId id="815" r:id="rId512"/>
    <p:sldId id="816" r:id="rId513"/>
    <p:sldId id="817" r:id="rId514"/>
    <p:sldId id="818" r:id="rId515"/>
    <p:sldId id="819" r:id="rId516"/>
    <p:sldId id="820" r:id="rId517"/>
    <p:sldId id="821" r:id="rId518"/>
    <p:sldId id="822" r:id="rId519"/>
    <p:sldId id="823" r:id="rId520"/>
    <p:sldId id="824" r:id="rId521"/>
    <p:sldId id="825" r:id="rId522"/>
    <p:sldId id="826" r:id="rId523"/>
    <p:sldId id="827" r:id="rId524"/>
    <p:sldId id="828" r:id="rId525"/>
    <p:sldId id="829" r:id="rId526"/>
    <p:sldId id="830" r:id="rId527"/>
    <p:sldId id="831" r:id="rId528"/>
    <p:sldId id="832" r:id="rId529"/>
    <p:sldId id="833" r:id="rId530"/>
    <p:sldId id="834" r:id="rId531"/>
    <p:sldId id="835" r:id="rId532"/>
    <p:sldId id="836" r:id="rId533"/>
    <p:sldId id="837" r:id="rId534"/>
    <p:sldId id="839" r:id="rId535"/>
    <p:sldId id="840" r:id="rId536"/>
    <p:sldId id="841" r:id="rId537"/>
    <p:sldId id="409" r:id="rId538"/>
    <p:sldId id="410" r:id="rId539"/>
    <p:sldId id="411" r:id="rId540"/>
    <p:sldId id="412" r:id="rId541"/>
    <p:sldId id="415" r:id="rId542"/>
    <p:sldId id="416" r:id="rId543"/>
    <p:sldId id="417" r:id="rId544"/>
    <p:sldId id="418" r:id="rId545"/>
    <p:sldId id="419" r:id="rId546"/>
    <p:sldId id="420" r:id="rId547"/>
    <p:sldId id="421" r:id="rId548"/>
    <p:sldId id="423" r:id="rId549"/>
    <p:sldId id="424" r:id="rId550"/>
    <p:sldId id="425" r:id="rId551"/>
    <p:sldId id="426" r:id="rId552"/>
    <p:sldId id="427" r:id="rId553"/>
    <p:sldId id="428" r:id="rId554"/>
    <p:sldId id="429" r:id="rId555"/>
    <p:sldId id="901" r:id="rId556"/>
    <p:sldId id="885" r:id="rId557"/>
    <p:sldId id="843" r:id="rId558"/>
    <p:sldId id="842" r:id="rId559"/>
    <p:sldId id="844" r:id="rId560"/>
    <p:sldId id="845" r:id="rId561"/>
    <p:sldId id="846" r:id="rId562"/>
    <p:sldId id="848" r:id="rId563"/>
    <p:sldId id="849" r:id="rId564"/>
    <p:sldId id="850" r:id="rId565"/>
    <p:sldId id="851" r:id="rId566"/>
    <p:sldId id="852" r:id="rId567"/>
    <p:sldId id="853" r:id="rId568"/>
    <p:sldId id="854" r:id="rId569"/>
    <p:sldId id="855" r:id="rId570"/>
    <p:sldId id="847" r:id="rId571"/>
    <p:sldId id="430" r:id="rId572"/>
    <p:sldId id="431" r:id="rId573"/>
    <p:sldId id="432" r:id="rId574"/>
    <p:sldId id="433" r:id="rId575"/>
    <p:sldId id="434" r:id="rId576"/>
    <p:sldId id="435" r:id="rId577"/>
    <p:sldId id="436" r:id="rId578"/>
    <p:sldId id="437" r:id="rId579"/>
    <p:sldId id="438" r:id="rId580"/>
    <p:sldId id="439" r:id="rId581"/>
    <p:sldId id="440" r:id="rId582"/>
    <p:sldId id="441" r:id="rId583"/>
    <p:sldId id="902" r:id="rId5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009900"/>
    <a:srgbClr val="FF6600"/>
    <a:srgbClr val="07A16E"/>
    <a:srgbClr val="CC0066"/>
    <a:srgbClr val="026A98"/>
    <a:srgbClr val="FF9900"/>
    <a:srgbClr val="E9F456"/>
    <a:srgbClr val="E2F1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E0116C-006E-4508-9B8A-A8503D881709}" v="4" dt="2022-05-24T14:06:13.744"/>
    <p1510:client id="{285636F6-8682-4B59-848A-EE6B51B50B1A}" v="10" dt="2022-05-24T18:08:00.006"/>
    <p1510:client id="{4F8C57F3-4FC6-47B7-912C-963E75D25C4F}" v="2" dt="2022-05-24T16:16:49.3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324" Type="http://schemas.openxmlformats.org/officeDocument/2006/relationships/slide" Target="slides/slide323.xml"/><Relationship Id="rId531" Type="http://schemas.openxmlformats.org/officeDocument/2006/relationships/slide" Target="slides/slide530.xml"/><Relationship Id="rId170" Type="http://schemas.openxmlformats.org/officeDocument/2006/relationships/slide" Target="slides/slide169.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128" Type="http://schemas.openxmlformats.org/officeDocument/2006/relationships/slide" Target="slides/slide127.xml"/><Relationship Id="rId335" Type="http://schemas.openxmlformats.org/officeDocument/2006/relationships/slide" Target="slides/slide334.xml"/><Relationship Id="rId542" Type="http://schemas.openxmlformats.org/officeDocument/2006/relationships/slide" Target="slides/slide541.xml"/><Relationship Id="rId181" Type="http://schemas.openxmlformats.org/officeDocument/2006/relationships/slide" Target="slides/slide180.xml"/><Relationship Id="rId402" Type="http://schemas.openxmlformats.org/officeDocument/2006/relationships/slide" Target="slides/slide401.xml"/><Relationship Id="rId279" Type="http://schemas.openxmlformats.org/officeDocument/2006/relationships/slide" Target="slides/slide278.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346" Type="http://schemas.openxmlformats.org/officeDocument/2006/relationships/slide" Target="slides/slide345.xml"/><Relationship Id="rId553" Type="http://schemas.openxmlformats.org/officeDocument/2006/relationships/slide" Target="slides/slide552.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497" Type="http://schemas.openxmlformats.org/officeDocument/2006/relationships/slide" Target="slides/slide496.xml"/><Relationship Id="rId357" Type="http://schemas.openxmlformats.org/officeDocument/2006/relationships/slide" Target="slides/slide356.xml"/><Relationship Id="rId54" Type="http://schemas.openxmlformats.org/officeDocument/2006/relationships/slide" Target="slides/slide53.xml"/><Relationship Id="rId217" Type="http://schemas.openxmlformats.org/officeDocument/2006/relationships/slide" Target="slides/slide216.xml"/><Relationship Id="rId564" Type="http://schemas.openxmlformats.org/officeDocument/2006/relationships/slide" Target="slides/slide563.xml"/><Relationship Id="rId424" Type="http://schemas.openxmlformats.org/officeDocument/2006/relationships/slide" Target="slides/slide423.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228" Type="http://schemas.openxmlformats.org/officeDocument/2006/relationships/slide" Target="slides/slide227.xml"/><Relationship Id="rId435" Type="http://schemas.openxmlformats.org/officeDocument/2006/relationships/slide" Target="slides/slide434.xml"/><Relationship Id="rId281" Type="http://schemas.openxmlformats.org/officeDocument/2006/relationships/slide" Target="slides/slide280.xml"/><Relationship Id="rId502" Type="http://schemas.openxmlformats.org/officeDocument/2006/relationships/slide" Target="slides/slide501.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86" Type="http://schemas.openxmlformats.org/officeDocument/2006/relationships/presProps" Target="presProps.xml"/><Relationship Id="rId7" Type="http://schemas.openxmlformats.org/officeDocument/2006/relationships/slide" Target="slides/slide6.xml"/><Relationship Id="rId239" Type="http://schemas.openxmlformats.org/officeDocument/2006/relationships/slide" Target="slides/slide238.xml"/><Relationship Id="rId446" Type="http://schemas.openxmlformats.org/officeDocument/2006/relationships/slide" Target="slides/slide445.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513" Type="http://schemas.openxmlformats.org/officeDocument/2006/relationships/slide" Target="slides/slide512.xml"/><Relationship Id="rId555" Type="http://schemas.openxmlformats.org/officeDocument/2006/relationships/slide" Target="slides/slide554.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261" Type="http://schemas.openxmlformats.org/officeDocument/2006/relationships/slide" Target="slides/slide260.xml"/><Relationship Id="rId499" Type="http://schemas.openxmlformats.org/officeDocument/2006/relationships/slide" Target="slides/slide498.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524" Type="http://schemas.openxmlformats.org/officeDocument/2006/relationships/slide" Target="slides/slide523.xml"/><Relationship Id="rId566" Type="http://schemas.openxmlformats.org/officeDocument/2006/relationships/slide" Target="slides/slide565.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468" Type="http://schemas.openxmlformats.org/officeDocument/2006/relationships/slide" Target="slides/slide467.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535" Type="http://schemas.openxmlformats.org/officeDocument/2006/relationships/slide" Target="slides/slide534.xml"/><Relationship Id="rId577" Type="http://schemas.openxmlformats.org/officeDocument/2006/relationships/slide" Target="slides/slide576.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slide" Target="slides/slide436.xml"/><Relationship Id="rId479" Type="http://schemas.openxmlformats.org/officeDocument/2006/relationships/slide" Target="slides/slide478.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slide" Target="slides/slide503.xml"/><Relationship Id="rId546" Type="http://schemas.openxmlformats.org/officeDocument/2006/relationships/slide" Target="slides/slide545.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588" Type="http://schemas.openxmlformats.org/officeDocument/2006/relationships/theme" Target="theme/theme1.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48" Type="http://schemas.openxmlformats.org/officeDocument/2006/relationships/slide" Target="slides/slide447.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557" Type="http://schemas.openxmlformats.org/officeDocument/2006/relationships/slide" Target="slides/slide556.xml"/><Relationship Id="rId196" Type="http://schemas.openxmlformats.org/officeDocument/2006/relationships/slide" Target="slides/slide195.xml"/><Relationship Id="rId417" Type="http://schemas.openxmlformats.org/officeDocument/2006/relationships/slide" Target="slides/slide416.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470" Type="http://schemas.openxmlformats.org/officeDocument/2006/relationships/slide" Target="slides/slide469.xml"/><Relationship Id="rId526" Type="http://schemas.openxmlformats.org/officeDocument/2006/relationships/slide" Target="slides/slide525.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232" Type="http://schemas.openxmlformats.org/officeDocument/2006/relationships/slide" Target="slides/slide231.xml"/><Relationship Id="rId274" Type="http://schemas.openxmlformats.org/officeDocument/2006/relationships/slide" Target="slides/slide273.xml"/><Relationship Id="rId481" Type="http://schemas.openxmlformats.org/officeDocument/2006/relationships/slide" Target="slides/slide480.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537" Type="http://schemas.openxmlformats.org/officeDocument/2006/relationships/slide" Target="slides/slide536.xml"/><Relationship Id="rId579" Type="http://schemas.openxmlformats.org/officeDocument/2006/relationships/slide" Target="slides/slide578.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590" Type="http://schemas.microsoft.com/office/2016/11/relationships/changesInfo" Target="changesInfos/changesInfo1.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450" Type="http://schemas.openxmlformats.org/officeDocument/2006/relationships/slide" Target="slides/slide449.xml"/><Relationship Id="rId506" Type="http://schemas.openxmlformats.org/officeDocument/2006/relationships/slide" Target="slides/slide505.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492" Type="http://schemas.openxmlformats.org/officeDocument/2006/relationships/slide" Target="slides/slide491.xml"/><Relationship Id="rId548" Type="http://schemas.openxmlformats.org/officeDocument/2006/relationships/slide" Target="slides/slide547.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212" Type="http://schemas.openxmlformats.org/officeDocument/2006/relationships/slide" Target="slides/slide211.xml"/><Relationship Id="rId254" Type="http://schemas.openxmlformats.org/officeDocument/2006/relationships/slide" Target="slides/slide253.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461" Type="http://schemas.openxmlformats.org/officeDocument/2006/relationships/slide" Target="slides/slide460.xml"/><Relationship Id="rId517" Type="http://schemas.openxmlformats.org/officeDocument/2006/relationships/slide" Target="slides/slide516.xml"/><Relationship Id="rId559" Type="http://schemas.openxmlformats.org/officeDocument/2006/relationships/slide" Target="slides/slide558.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570" Type="http://schemas.openxmlformats.org/officeDocument/2006/relationships/slide" Target="slides/slide569.xml"/><Relationship Id="rId223" Type="http://schemas.openxmlformats.org/officeDocument/2006/relationships/slide" Target="slides/slide222.xml"/><Relationship Id="rId430" Type="http://schemas.openxmlformats.org/officeDocument/2006/relationships/slide" Target="slides/slide429.xml"/><Relationship Id="rId18" Type="http://schemas.openxmlformats.org/officeDocument/2006/relationships/slide" Target="slides/slide17.xml"/><Relationship Id="rId265" Type="http://schemas.openxmlformats.org/officeDocument/2006/relationships/slide" Target="slides/slide264.xml"/><Relationship Id="rId472" Type="http://schemas.openxmlformats.org/officeDocument/2006/relationships/slide" Target="slides/slide471.xml"/><Relationship Id="rId528" Type="http://schemas.openxmlformats.org/officeDocument/2006/relationships/slide" Target="slides/slide527.xml"/><Relationship Id="rId125" Type="http://schemas.openxmlformats.org/officeDocument/2006/relationships/slide" Target="slides/slide124.xml"/><Relationship Id="rId167" Type="http://schemas.openxmlformats.org/officeDocument/2006/relationships/slide" Target="slides/slide166.xml"/><Relationship Id="rId332" Type="http://schemas.openxmlformats.org/officeDocument/2006/relationships/slide" Target="slides/slide331.xml"/><Relationship Id="rId374" Type="http://schemas.openxmlformats.org/officeDocument/2006/relationships/slide" Target="slides/slide373.xml"/><Relationship Id="rId581" Type="http://schemas.openxmlformats.org/officeDocument/2006/relationships/slide" Target="slides/slide580.xml"/><Relationship Id="rId71" Type="http://schemas.openxmlformats.org/officeDocument/2006/relationships/slide" Target="slides/slide70.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76" Type="http://schemas.openxmlformats.org/officeDocument/2006/relationships/slide" Target="slides/slide275.xml"/><Relationship Id="rId441" Type="http://schemas.openxmlformats.org/officeDocument/2006/relationships/slide" Target="slides/slide440.xml"/><Relationship Id="rId483" Type="http://schemas.openxmlformats.org/officeDocument/2006/relationships/slide" Target="slides/slide482.xml"/><Relationship Id="rId539" Type="http://schemas.openxmlformats.org/officeDocument/2006/relationships/slide" Target="slides/slide538.xml"/><Relationship Id="rId40" Type="http://schemas.openxmlformats.org/officeDocument/2006/relationships/slide" Target="slides/slide39.xml"/><Relationship Id="rId136" Type="http://schemas.openxmlformats.org/officeDocument/2006/relationships/slide" Target="slides/slide135.xml"/><Relationship Id="rId178" Type="http://schemas.openxmlformats.org/officeDocument/2006/relationships/slide" Target="slides/slide177.xml"/><Relationship Id="rId301" Type="http://schemas.openxmlformats.org/officeDocument/2006/relationships/slide" Target="slides/slide300.xml"/><Relationship Id="rId343" Type="http://schemas.openxmlformats.org/officeDocument/2006/relationships/slide" Target="slides/slide342.xml"/><Relationship Id="rId550" Type="http://schemas.openxmlformats.org/officeDocument/2006/relationships/slide" Target="slides/slide549.xml"/><Relationship Id="rId82" Type="http://schemas.openxmlformats.org/officeDocument/2006/relationships/slide" Target="slides/slide81.xml"/><Relationship Id="rId203" Type="http://schemas.openxmlformats.org/officeDocument/2006/relationships/slide" Target="slides/slide202.xml"/><Relationship Id="rId385" Type="http://schemas.openxmlformats.org/officeDocument/2006/relationships/slide" Target="slides/slide384.xml"/><Relationship Id="rId245" Type="http://schemas.openxmlformats.org/officeDocument/2006/relationships/slide" Target="slides/slide244.xml"/><Relationship Id="rId287" Type="http://schemas.openxmlformats.org/officeDocument/2006/relationships/slide" Target="slides/slide286.xml"/><Relationship Id="rId410" Type="http://schemas.openxmlformats.org/officeDocument/2006/relationships/slide" Target="slides/slide409.xml"/><Relationship Id="rId452" Type="http://schemas.openxmlformats.org/officeDocument/2006/relationships/slide" Target="slides/slide451.xml"/><Relationship Id="rId494" Type="http://schemas.openxmlformats.org/officeDocument/2006/relationships/slide" Target="slides/slide493.xml"/><Relationship Id="rId508" Type="http://schemas.openxmlformats.org/officeDocument/2006/relationships/slide" Target="slides/slide507.xml"/><Relationship Id="rId105" Type="http://schemas.openxmlformats.org/officeDocument/2006/relationships/slide" Target="slides/slide104.xml"/><Relationship Id="rId147" Type="http://schemas.openxmlformats.org/officeDocument/2006/relationships/slide" Target="slides/slide146.xml"/><Relationship Id="rId312" Type="http://schemas.openxmlformats.org/officeDocument/2006/relationships/slide" Target="slides/slide311.xml"/><Relationship Id="rId354" Type="http://schemas.openxmlformats.org/officeDocument/2006/relationships/slide" Target="slides/slide353.xml"/><Relationship Id="rId51" Type="http://schemas.openxmlformats.org/officeDocument/2006/relationships/slide" Target="slides/slide50.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561" Type="http://schemas.openxmlformats.org/officeDocument/2006/relationships/slide" Target="slides/slide560.xml"/><Relationship Id="rId214" Type="http://schemas.openxmlformats.org/officeDocument/2006/relationships/slide" Target="slides/slide213.xml"/><Relationship Id="rId256" Type="http://schemas.openxmlformats.org/officeDocument/2006/relationships/slide" Target="slides/slide255.xml"/><Relationship Id="rId298" Type="http://schemas.openxmlformats.org/officeDocument/2006/relationships/slide" Target="slides/slide297.xml"/><Relationship Id="rId421" Type="http://schemas.openxmlformats.org/officeDocument/2006/relationships/slide" Target="slides/slide420.xml"/><Relationship Id="rId463" Type="http://schemas.openxmlformats.org/officeDocument/2006/relationships/slide" Target="slides/slide462.xml"/><Relationship Id="rId519" Type="http://schemas.openxmlformats.org/officeDocument/2006/relationships/slide" Target="slides/slide518.xml"/><Relationship Id="rId116" Type="http://schemas.openxmlformats.org/officeDocument/2006/relationships/slide" Target="slides/slide115.xml"/><Relationship Id="rId158" Type="http://schemas.openxmlformats.org/officeDocument/2006/relationships/slide" Target="slides/slide157.xml"/><Relationship Id="rId323" Type="http://schemas.openxmlformats.org/officeDocument/2006/relationships/slide" Target="slides/slide322.xml"/><Relationship Id="rId530" Type="http://schemas.openxmlformats.org/officeDocument/2006/relationships/slide" Target="slides/slide529.xml"/><Relationship Id="rId20" Type="http://schemas.openxmlformats.org/officeDocument/2006/relationships/slide" Target="slides/slide19.xml"/><Relationship Id="rId62" Type="http://schemas.openxmlformats.org/officeDocument/2006/relationships/slide" Target="slides/slide61.xml"/><Relationship Id="rId365" Type="http://schemas.openxmlformats.org/officeDocument/2006/relationships/slide" Target="slides/slide364.xml"/><Relationship Id="rId572" Type="http://schemas.openxmlformats.org/officeDocument/2006/relationships/slide" Target="slides/slide571.xml"/><Relationship Id="rId225" Type="http://schemas.openxmlformats.org/officeDocument/2006/relationships/slide" Target="slides/slide224.xml"/><Relationship Id="rId267" Type="http://schemas.openxmlformats.org/officeDocument/2006/relationships/slide" Target="slides/slide266.xml"/><Relationship Id="rId432" Type="http://schemas.openxmlformats.org/officeDocument/2006/relationships/slide" Target="slides/slide431.xml"/><Relationship Id="rId474" Type="http://schemas.openxmlformats.org/officeDocument/2006/relationships/slide" Target="slides/slide473.xml"/><Relationship Id="rId127" Type="http://schemas.openxmlformats.org/officeDocument/2006/relationships/slide" Target="slides/slide126.xml"/><Relationship Id="rId31" Type="http://schemas.openxmlformats.org/officeDocument/2006/relationships/slide" Target="slides/slide30.xml"/><Relationship Id="rId73" Type="http://schemas.openxmlformats.org/officeDocument/2006/relationships/slide" Target="slides/slide72.xml"/><Relationship Id="rId169" Type="http://schemas.openxmlformats.org/officeDocument/2006/relationships/slide" Target="slides/slide168.xml"/><Relationship Id="rId334" Type="http://schemas.openxmlformats.org/officeDocument/2006/relationships/slide" Target="slides/slide333.xml"/><Relationship Id="rId376" Type="http://schemas.openxmlformats.org/officeDocument/2006/relationships/slide" Target="slides/slide375.xml"/><Relationship Id="rId541" Type="http://schemas.openxmlformats.org/officeDocument/2006/relationships/slide" Target="slides/slide540.xml"/><Relationship Id="rId583" Type="http://schemas.openxmlformats.org/officeDocument/2006/relationships/slide" Target="slides/slide582.xml"/><Relationship Id="rId4" Type="http://schemas.openxmlformats.org/officeDocument/2006/relationships/slide" Target="slides/slide3.xml"/><Relationship Id="rId180" Type="http://schemas.openxmlformats.org/officeDocument/2006/relationships/slide" Target="slides/slide179.xml"/><Relationship Id="rId236" Type="http://schemas.openxmlformats.org/officeDocument/2006/relationships/slide" Target="slides/slide235.xml"/><Relationship Id="rId278" Type="http://schemas.openxmlformats.org/officeDocument/2006/relationships/slide" Target="slides/slide277.xml"/><Relationship Id="rId401" Type="http://schemas.openxmlformats.org/officeDocument/2006/relationships/slide" Target="slides/slide400.xml"/><Relationship Id="rId443" Type="http://schemas.openxmlformats.org/officeDocument/2006/relationships/slide" Target="slides/slide442.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552" Type="http://schemas.openxmlformats.org/officeDocument/2006/relationships/slide" Target="slides/slide551.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563" Type="http://schemas.openxmlformats.org/officeDocument/2006/relationships/slide" Target="slides/slide562.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574" Type="http://schemas.openxmlformats.org/officeDocument/2006/relationships/slide" Target="slides/slide573.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543" Type="http://schemas.openxmlformats.org/officeDocument/2006/relationships/slide" Target="slides/slide542.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585" Type="http://schemas.openxmlformats.org/officeDocument/2006/relationships/notesMaster" Target="notesMasters/notesMaster1.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54" Type="http://schemas.openxmlformats.org/officeDocument/2006/relationships/slide" Target="slides/slide553.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576" Type="http://schemas.openxmlformats.org/officeDocument/2006/relationships/slide" Target="slides/slide575.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478" Type="http://schemas.openxmlformats.org/officeDocument/2006/relationships/slide" Target="slides/slide47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slide" Target="slides/slide544.xml"/><Relationship Id="rId587" Type="http://schemas.openxmlformats.org/officeDocument/2006/relationships/viewProps" Target="viewProps.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251" Type="http://schemas.openxmlformats.org/officeDocument/2006/relationships/slide" Target="slides/slide250.xml"/><Relationship Id="rId489" Type="http://schemas.openxmlformats.org/officeDocument/2006/relationships/slide" Target="slides/slide488.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556" Type="http://schemas.openxmlformats.org/officeDocument/2006/relationships/slide" Target="slides/slide555.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458" Type="http://schemas.openxmlformats.org/officeDocument/2006/relationships/slide" Target="slides/slide457.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 Id="rId567" Type="http://schemas.openxmlformats.org/officeDocument/2006/relationships/slide" Target="slides/slide566.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536" Type="http://schemas.openxmlformats.org/officeDocument/2006/relationships/slide" Target="slides/slide535.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578" Type="http://schemas.openxmlformats.org/officeDocument/2006/relationships/slide" Target="slides/slide577.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547" Type="http://schemas.openxmlformats.org/officeDocument/2006/relationships/slide" Target="slides/slide546.xml"/><Relationship Id="rId589" Type="http://schemas.openxmlformats.org/officeDocument/2006/relationships/tableStyles" Target="tableStyles.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516" Type="http://schemas.openxmlformats.org/officeDocument/2006/relationships/slide" Target="slides/slide515.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527" Type="http://schemas.openxmlformats.org/officeDocument/2006/relationships/slide" Target="slides/slide526.xml"/><Relationship Id="rId569" Type="http://schemas.openxmlformats.org/officeDocument/2006/relationships/slide" Target="slides/slide568.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580" Type="http://schemas.openxmlformats.org/officeDocument/2006/relationships/slide" Target="slides/slide579.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538" Type="http://schemas.openxmlformats.org/officeDocument/2006/relationships/slide" Target="slides/slide537.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591" Type="http://schemas.microsoft.com/office/2015/10/relationships/revisionInfo" Target="revisionInfo.xml"/><Relationship Id="rId202" Type="http://schemas.openxmlformats.org/officeDocument/2006/relationships/slide" Target="slides/slide201.xml"/><Relationship Id="rId244" Type="http://schemas.openxmlformats.org/officeDocument/2006/relationships/slide" Target="slides/slide243.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49" Type="http://schemas.openxmlformats.org/officeDocument/2006/relationships/slide" Target="slides/slide548.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slide" Target="slides/slide559.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61" Type="http://schemas.openxmlformats.org/officeDocument/2006/relationships/slide" Target="slides/slide60.xml"/><Relationship Id="rId199" Type="http://schemas.openxmlformats.org/officeDocument/2006/relationships/slide" Target="slides/slide198.xml"/><Relationship Id="rId571" Type="http://schemas.openxmlformats.org/officeDocument/2006/relationships/slide" Target="slides/slide570.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529" Type="http://schemas.openxmlformats.org/officeDocument/2006/relationships/slide" Target="slides/slide528.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540" Type="http://schemas.openxmlformats.org/officeDocument/2006/relationships/slide" Target="slides/slide539.xml"/><Relationship Id="rId72" Type="http://schemas.openxmlformats.org/officeDocument/2006/relationships/slide" Target="slides/slide71.xml"/><Relationship Id="rId375" Type="http://schemas.openxmlformats.org/officeDocument/2006/relationships/slide" Target="slides/slide374.xml"/><Relationship Id="rId582" Type="http://schemas.openxmlformats.org/officeDocument/2006/relationships/slide" Target="slides/slide581.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551" Type="http://schemas.openxmlformats.org/officeDocument/2006/relationships/slide" Target="slides/slide550.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slide" Target="slides/slide508.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520" Type="http://schemas.openxmlformats.org/officeDocument/2006/relationships/slide" Target="slides/slide519.xml"/><Relationship Id="rId562" Type="http://schemas.openxmlformats.org/officeDocument/2006/relationships/slide" Target="slides/slide561.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 Id="rId299" Type="http://schemas.openxmlformats.org/officeDocument/2006/relationships/slide" Target="slides/slide298.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573" Type="http://schemas.openxmlformats.org/officeDocument/2006/relationships/slide" Target="slides/slide572.xml"/><Relationship Id="rId226" Type="http://schemas.openxmlformats.org/officeDocument/2006/relationships/slide" Target="slides/slide225.xml"/><Relationship Id="rId433" Type="http://schemas.openxmlformats.org/officeDocument/2006/relationships/slide" Target="slides/slide432.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84" Type="http://schemas.openxmlformats.org/officeDocument/2006/relationships/slide" Target="slides/slide583.xml"/><Relationship Id="rId5" Type="http://schemas.openxmlformats.org/officeDocument/2006/relationships/slide" Target="slides/slide4.xml"/><Relationship Id="rId237" Type="http://schemas.openxmlformats.org/officeDocument/2006/relationships/slide" Target="slides/slide236.xml"/><Relationship Id="rId444" Type="http://schemas.openxmlformats.org/officeDocument/2006/relationships/slide" Target="slides/slide443.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 Id="rId85" Type="http://schemas.openxmlformats.org/officeDocument/2006/relationships/slide" Target="slides/slide84.xml"/><Relationship Id="rId150" Type="http://schemas.openxmlformats.org/officeDocument/2006/relationships/slide" Target="slides/slide149.xml"/><Relationship Id="rId248" Type="http://schemas.openxmlformats.org/officeDocument/2006/relationships/slide" Target="slides/slide247.xml"/><Relationship Id="rId455" Type="http://schemas.openxmlformats.org/officeDocument/2006/relationships/slide" Target="slides/slide454.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22" Type="http://schemas.openxmlformats.org/officeDocument/2006/relationships/slide" Target="slides/slide521.xml"/><Relationship Id="rId96" Type="http://schemas.openxmlformats.org/officeDocument/2006/relationships/slide" Target="slides/slide95.xml"/><Relationship Id="rId161" Type="http://schemas.openxmlformats.org/officeDocument/2006/relationships/slide" Target="slides/slide160.xml"/><Relationship Id="rId399" Type="http://schemas.openxmlformats.org/officeDocument/2006/relationships/slide" Target="slides/slide398.xml"/><Relationship Id="rId259" Type="http://schemas.openxmlformats.org/officeDocument/2006/relationships/slide" Target="slides/slide258.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326" Type="http://schemas.openxmlformats.org/officeDocument/2006/relationships/slide" Target="slides/slide325.xml"/><Relationship Id="rId533" Type="http://schemas.openxmlformats.org/officeDocument/2006/relationships/slide" Target="slides/slide532.xml"/><Relationship Id="rId172" Type="http://schemas.openxmlformats.org/officeDocument/2006/relationships/slide" Target="slides/slide171.xml"/><Relationship Id="rId477" Type="http://schemas.openxmlformats.org/officeDocument/2006/relationships/slide" Target="slides/slide476.xml"/><Relationship Id="rId337" Type="http://schemas.openxmlformats.org/officeDocument/2006/relationships/slide" Target="slides/slide336.xml"/><Relationship Id="rId34" Type="http://schemas.openxmlformats.org/officeDocument/2006/relationships/slide" Target="slides/slide33.xml"/><Relationship Id="rId544" Type="http://schemas.openxmlformats.org/officeDocument/2006/relationships/slide" Target="slides/slide543.xml"/><Relationship Id="rId183" Type="http://schemas.openxmlformats.org/officeDocument/2006/relationships/slide" Target="slides/slide182.xml"/><Relationship Id="rId390" Type="http://schemas.openxmlformats.org/officeDocument/2006/relationships/slide" Target="slides/slide389.xml"/><Relationship Id="rId404" Type="http://schemas.openxmlformats.org/officeDocument/2006/relationships/slide" Target="slides/slide403.xml"/><Relationship Id="rId250" Type="http://schemas.openxmlformats.org/officeDocument/2006/relationships/slide" Target="slides/slide249.xml"/><Relationship Id="rId488" Type="http://schemas.openxmlformats.org/officeDocument/2006/relationships/slide" Target="slides/slide4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lker, Melanie" userId="S::mwalker@hempsteadschools.org::c677e56d-358a-4fd2-a9e8-63ae0fe8adc1" providerId="AD" clId="Web-{4F8C57F3-4FC6-47B7-912C-963E75D25C4F}"/>
    <pc:docChg chg="modSld">
      <pc:chgData name="Walker, Melanie" userId="S::mwalker@hempsteadschools.org::c677e56d-358a-4fd2-a9e8-63ae0fe8adc1" providerId="AD" clId="Web-{4F8C57F3-4FC6-47B7-912C-963E75D25C4F}" dt="2022-05-24T16:16:49.379" v="1" actId="1076"/>
      <pc:docMkLst>
        <pc:docMk/>
      </pc:docMkLst>
      <pc:sldChg chg="modSp">
        <pc:chgData name="Walker, Melanie" userId="S::mwalker@hempsteadschools.org::c677e56d-358a-4fd2-a9e8-63ae0fe8adc1" providerId="AD" clId="Web-{4F8C57F3-4FC6-47B7-912C-963E75D25C4F}" dt="2022-05-24T16:16:49.379" v="1" actId="1076"/>
        <pc:sldMkLst>
          <pc:docMk/>
          <pc:sldMk cId="2773337807" sldId="289"/>
        </pc:sldMkLst>
        <pc:picChg chg="mod">
          <ac:chgData name="Walker, Melanie" userId="S::mwalker@hempsteadschools.org::c677e56d-358a-4fd2-a9e8-63ae0fe8adc1" providerId="AD" clId="Web-{4F8C57F3-4FC6-47B7-912C-963E75D25C4F}" dt="2022-05-24T16:16:49.379" v="1" actId="1076"/>
          <ac:picMkLst>
            <pc:docMk/>
            <pc:sldMk cId="2773337807" sldId="289"/>
            <ac:picMk id="78850" creationId="{00000000-0000-0000-0000-000000000000}"/>
          </ac:picMkLst>
        </pc:picChg>
      </pc:sldChg>
    </pc:docChg>
  </pc:docChgLst>
  <pc:docChgLst>
    <pc:chgData name="Gioia, Marisa" userId="deec3ffa-2833-4fde-b532-5bc0fcd3372d" providerId="ADAL" clId="{27E0116C-006E-4508-9B8A-A8503D881709}"/>
    <pc:docChg chg="custSel addSld delSld modSld sldOrd">
      <pc:chgData name="Gioia, Marisa" userId="deec3ffa-2833-4fde-b532-5bc0fcd3372d" providerId="ADAL" clId="{27E0116C-006E-4508-9B8A-A8503D881709}" dt="2022-05-24T14:07:36.755" v="135" actId="20577"/>
      <pc:docMkLst>
        <pc:docMk/>
      </pc:docMkLst>
      <pc:sldChg chg="del">
        <pc:chgData name="Gioia, Marisa" userId="deec3ffa-2833-4fde-b532-5bc0fcd3372d" providerId="ADAL" clId="{27E0116C-006E-4508-9B8A-A8503D881709}" dt="2022-05-24T14:06:56.127" v="105" actId="47"/>
        <pc:sldMkLst>
          <pc:docMk/>
          <pc:sldMk cId="4273824490" sldId="266"/>
        </pc:sldMkLst>
      </pc:sldChg>
      <pc:sldChg chg="del">
        <pc:chgData name="Gioia, Marisa" userId="deec3ffa-2833-4fde-b532-5bc0fcd3372d" providerId="ADAL" clId="{27E0116C-006E-4508-9B8A-A8503D881709}" dt="2022-05-24T14:06:56.868" v="106" actId="47"/>
        <pc:sldMkLst>
          <pc:docMk/>
          <pc:sldMk cId="4273824490" sldId="281"/>
        </pc:sldMkLst>
      </pc:sldChg>
      <pc:sldChg chg="del">
        <pc:chgData name="Gioia, Marisa" userId="deec3ffa-2833-4fde-b532-5bc0fcd3372d" providerId="ADAL" clId="{27E0116C-006E-4508-9B8A-A8503D881709}" dt="2022-05-24T14:06:57.711" v="107" actId="47"/>
        <pc:sldMkLst>
          <pc:docMk/>
          <pc:sldMk cId="4273824490" sldId="282"/>
        </pc:sldMkLst>
      </pc:sldChg>
      <pc:sldChg chg="del">
        <pc:chgData name="Gioia, Marisa" userId="deec3ffa-2833-4fde-b532-5bc0fcd3372d" providerId="ADAL" clId="{27E0116C-006E-4508-9B8A-A8503D881709}" dt="2022-05-24T14:07:02.995" v="108" actId="47"/>
        <pc:sldMkLst>
          <pc:docMk/>
          <pc:sldMk cId="4273824490" sldId="283"/>
        </pc:sldMkLst>
      </pc:sldChg>
      <pc:sldChg chg="del">
        <pc:chgData name="Gioia, Marisa" userId="deec3ffa-2833-4fde-b532-5bc0fcd3372d" providerId="ADAL" clId="{27E0116C-006E-4508-9B8A-A8503D881709}" dt="2022-05-24T14:07:04.239" v="109" actId="47"/>
        <pc:sldMkLst>
          <pc:docMk/>
          <pc:sldMk cId="4273824490" sldId="284"/>
        </pc:sldMkLst>
      </pc:sldChg>
      <pc:sldChg chg="ord">
        <pc:chgData name="Gioia, Marisa" userId="deec3ffa-2833-4fde-b532-5bc0fcd3372d" providerId="ADAL" clId="{27E0116C-006E-4508-9B8A-A8503D881709}" dt="2022-05-19T14:20:28.056" v="5"/>
        <pc:sldMkLst>
          <pc:docMk/>
          <pc:sldMk cId="2773337807" sldId="289"/>
        </pc:sldMkLst>
      </pc:sldChg>
      <pc:sldChg chg="ord">
        <pc:chgData name="Gioia, Marisa" userId="deec3ffa-2833-4fde-b532-5bc0fcd3372d" providerId="ADAL" clId="{27E0116C-006E-4508-9B8A-A8503D881709}" dt="2022-05-19T14:20:20.694" v="1"/>
        <pc:sldMkLst>
          <pc:docMk/>
          <pc:sldMk cId="2773337807" sldId="290"/>
        </pc:sldMkLst>
      </pc:sldChg>
      <pc:sldChg chg="ord">
        <pc:chgData name="Gioia, Marisa" userId="deec3ffa-2833-4fde-b532-5bc0fcd3372d" providerId="ADAL" clId="{27E0116C-006E-4508-9B8A-A8503D881709}" dt="2022-05-19T14:20:22.066" v="3"/>
        <pc:sldMkLst>
          <pc:docMk/>
          <pc:sldMk cId="2773337807" sldId="291"/>
        </pc:sldMkLst>
      </pc:sldChg>
      <pc:sldChg chg="modSp mod">
        <pc:chgData name="Gioia, Marisa" userId="deec3ffa-2833-4fde-b532-5bc0fcd3372d" providerId="ADAL" clId="{27E0116C-006E-4508-9B8A-A8503D881709}" dt="2022-05-24T14:07:36.755" v="135" actId="20577"/>
        <pc:sldMkLst>
          <pc:docMk/>
          <pc:sldMk cId="3050902667" sldId="872"/>
        </pc:sldMkLst>
        <pc:spChg chg="mod">
          <ac:chgData name="Gioia, Marisa" userId="deec3ffa-2833-4fde-b532-5bc0fcd3372d" providerId="ADAL" clId="{27E0116C-006E-4508-9B8A-A8503D881709}" dt="2022-05-24T14:07:36.755" v="135" actId="20577"/>
          <ac:spMkLst>
            <pc:docMk/>
            <pc:sldMk cId="3050902667" sldId="872"/>
            <ac:spMk id="2" creationId="{00000000-0000-0000-0000-000000000000}"/>
          </ac:spMkLst>
        </pc:spChg>
      </pc:sldChg>
      <pc:sldChg chg="addSp delSp modSp new mod modAnim">
        <pc:chgData name="Gioia, Marisa" userId="deec3ffa-2833-4fde-b532-5bc0fcd3372d" providerId="ADAL" clId="{27E0116C-006E-4508-9B8A-A8503D881709}" dt="2022-05-24T14:06:40.334" v="104" actId="13926"/>
        <pc:sldMkLst>
          <pc:docMk/>
          <pc:sldMk cId="1476056741" sldId="903"/>
        </pc:sldMkLst>
        <pc:spChg chg="mod">
          <ac:chgData name="Gioia, Marisa" userId="deec3ffa-2833-4fde-b532-5bc0fcd3372d" providerId="ADAL" clId="{27E0116C-006E-4508-9B8A-A8503D881709}" dt="2022-05-24T14:06:40.334" v="104" actId="13926"/>
          <ac:spMkLst>
            <pc:docMk/>
            <pc:sldMk cId="1476056741" sldId="903"/>
            <ac:spMk id="2" creationId="{D67FC2D9-11A8-4E53-A87E-15D313D40F1E}"/>
          </ac:spMkLst>
        </pc:spChg>
        <pc:spChg chg="del">
          <ac:chgData name="Gioia, Marisa" userId="deec3ffa-2833-4fde-b532-5bc0fcd3372d" providerId="ADAL" clId="{27E0116C-006E-4508-9B8A-A8503D881709}" dt="2022-05-24T14:06:13.744" v="7"/>
          <ac:spMkLst>
            <pc:docMk/>
            <pc:sldMk cId="1476056741" sldId="903"/>
            <ac:spMk id="3" creationId="{82AB4448-3B52-45EC-B712-4C193C23694F}"/>
          </ac:spMkLst>
        </pc:spChg>
        <pc:picChg chg="add mod">
          <ac:chgData name="Gioia, Marisa" userId="deec3ffa-2833-4fde-b532-5bc0fcd3372d" providerId="ADAL" clId="{27E0116C-006E-4508-9B8A-A8503D881709}" dt="2022-05-24T14:06:34.036" v="99" actId="1076"/>
          <ac:picMkLst>
            <pc:docMk/>
            <pc:sldMk cId="1476056741" sldId="903"/>
            <ac:picMk id="4" creationId="{5851A6ED-C840-48E6-9A01-379CF1B60B6C}"/>
          </ac:picMkLst>
        </pc:picChg>
      </pc:sldChg>
    </pc:docChg>
  </pc:docChgLst>
  <pc:docChgLst>
    <pc:chgData name="Martinez, Katrina" userId="S::kmartinez@hempsteadschools.org::c4ebb48b-ad77-4161-ae83-0f98dd8eac48" providerId="AD" clId="Web-{8A44D91A-EAB5-0F7E-9E1C-C97DB853A325}"/>
    <pc:docChg chg="modSld">
      <pc:chgData name="Martinez, Katrina" userId="S::kmartinez@hempsteadschools.org::c4ebb48b-ad77-4161-ae83-0f98dd8eac48" providerId="AD" clId="Web-{8A44D91A-EAB5-0F7E-9E1C-C97DB853A325}" dt="2022-05-16T16:09:40.739" v="2" actId="1076"/>
      <pc:docMkLst>
        <pc:docMk/>
      </pc:docMkLst>
      <pc:sldChg chg="modSp">
        <pc:chgData name="Martinez, Katrina" userId="S::kmartinez@hempsteadschools.org::c4ebb48b-ad77-4161-ae83-0f98dd8eac48" providerId="AD" clId="Web-{8A44D91A-EAB5-0F7E-9E1C-C97DB853A325}" dt="2022-05-16T16:09:40.739" v="2" actId="1076"/>
        <pc:sldMkLst>
          <pc:docMk/>
          <pc:sldMk cId="2773337807" sldId="259"/>
        </pc:sldMkLst>
        <pc:picChg chg="mod">
          <ac:chgData name="Martinez, Katrina" userId="S::kmartinez@hempsteadschools.org::c4ebb48b-ad77-4161-ae83-0f98dd8eac48" providerId="AD" clId="Web-{8A44D91A-EAB5-0F7E-9E1C-C97DB853A325}" dt="2022-05-16T16:09:40.739" v="2" actId="1076"/>
          <ac:picMkLst>
            <pc:docMk/>
            <pc:sldMk cId="2773337807" sldId="259"/>
            <ac:picMk id="31746" creationId="{00000000-0000-0000-0000-000000000000}"/>
          </ac:picMkLst>
        </pc:picChg>
      </pc:sldChg>
      <pc:sldChg chg="modSp">
        <pc:chgData name="Martinez, Katrina" userId="S::kmartinez@hempsteadschools.org::c4ebb48b-ad77-4161-ae83-0f98dd8eac48" providerId="AD" clId="Web-{8A44D91A-EAB5-0F7E-9E1C-C97DB853A325}" dt="2022-05-16T16:07:27" v="0" actId="1076"/>
        <pc:sldMkLst>
          <pc:docMk/>
          <pc:sldMk cId="4273824490" sldId="283"/>
        </pc:sldMkLst>
        <pc:picChg chg="mod">
          <ac:chgData name="Martinez, Katrina" userId="S::kmartinez@hempsteadschools.org::c4ebb48b-ad77-4161-ae83-0f98dd8eac48" providerId="AD" clId="Web-{8A44D91A-EAB5-0F7E-9E1C-C97DB853A325}" dt="2022-05-16T16:07:27" v="0" actId="1076"/>
          <ac:picMkLst>
            <pc:docMk/>
            <pc:sldMk cId="4273824490" sldId="283"/>
            <ac:picMk id="64514" creationId="{00000000-0000-0000-0000-000000000000}"/>
          </ac:picMkLst>
        </pc:picChg>
      </pc:sldChg>
      <pc:sldChg chg="modSp">
        <pc:chgData name="Martinez, Katrina" userId="S::kmartinez@hempsteadschools.org::c4ebb48b-ad77-4161-ae83-0f98dd8eac48" providerId="AD" clId="Web-{8A44D91A-EAB5-0F7E-9E1C-C97DB853A325}" dt="2022-05-16T16:07:38.845" v="1" actId="1076"/>
        <pc:sldMkLst>
          <pc:docMk/>
          <pc:sldMk cId="4273824490" sldId="284"/>
        </pc:sldMkLst>
        <pc:spChg chg="mod">
          <ac:chgData name="Martinez, Katrina" userId="S::kmartinez@hempsteadschools.org::c4ebb48b-ad77-4161-ae83-0f98dd8eac48" providerId="AD" clId="Web-{8A44D91A-EAB5-0F7E-9E1C-C97DB853A325}" dt="2022-05-16T16:07:38.845" v="1" actId="1076"/>
          <ac:spMkLst>
            <pc:docMk/>
            <pc:sldMk cId="4273824490" sldId="284"/>
            <ac:spMk id="11" creationId="{00000000-0000-0000-0000-000000000000}"/>
          </ac:spMkLst>
        </pc:spChg>
      </pc:sldChg>
    </pc:docChg>
  </pc:docChgLst>
  <pc:docChgLst>
    <pc:chgData name="Lanzer, Kerry" userId="S::klanzer@hempsteadschools.org::304de3fe-fa63-4ca2-b374-079c04ba9f88" providerId="AD" clId="Web-{285636F6-8682-4B59-848A-EE6B51B50B1A}"/>
    <pc:docChg chg="addSld">
      <pc:chgData name="Lanzer, Kerry" userId="S::klanzer@hempsteadschools.org::304de3fe-fa63-4ca2-b374-079c04ba9f88" providerId="AD" clId="Web-{285636F6-8682-4B59-848A-EE6B51B50B1A}" dt="2022-05-24T18:08:00.006" v="9"/>
      <pc:docMkLst>
        <pc:docMk/>
      </pc:docMkLst>
      <pc:sldChg chg="new">
        <pc:chgData name="Lanzer, Kerry" userId="S::klanzer@hempsteadschools.org::304de3fe-fa63-4ca2-b374-079c04ba9f88" providerId="AD" clId="Web-{285636F6-8682-4B59-848A-EE6B51B50B1A}" dt="2022-05-24T18:07:57.037" v="0"/>
        <pc:sldMkLst>
          <pc:docMk/>
          <pc:sldMk cId="1407832840" sldId="904"/>
        </pc:sldMkLst>
      </pc:sldChg>
      <pc:sldChg chg="new">
        <pc:chgData name="Lanzer, Kerry" userId="S::klanzer@hempsteadschools.org::304de3fe-fa63-4ca2-b374-079c04ba9f88" providerId="AD" clId="Web-{285636F6-8682-4B59-848A-EE6B51B50B1A}" dt="2022-05-24T18:07:58.819" v="1"/>
        <pc:sldMkLst>
          <pc:docMk/>
          <pc:sldMk cId="3148918618" sldId="905"/>
        </pc:sldMkLst>
      </pc:sldChg>
      <pc:sldChg chg="new">
        <pc:chgData name="Lanzer, Kerry" userId="S::klanzer@hempsteadschools.org::304de3fe-fa63-4ca2-b374-079c04ba9f88" providerId="AD" clId="Web-{285636F6-8682-4B59-848A-EE6B51B50B1A}" dt="2022-05-24T18:07:58.865" v="2"/>
        <pc:sldMkLst>
          <pc:docMk/>
          <pc:sldMk cId="976227749" sldId="906"/>
        </pc:sldMkLst>
      </pc:sldChg>
      <pc:sldChg chg="new">
        <pc:chgData name="Lanzer, Kerry" userId="S::klanzer@hempsteadschools.org::304de3fe-fa63-4ca2-b374-079c04ba9f88" providerId="AD" clId="Web-{285636F6-8682-4B59-848A-EE6B51B50B1A}" dt="2022-05-24T18:07:59.022" v="3"/>
        <pc:sldMkLst>
          <pc:docMk/>
          <pc:sldMk cId="3942685654" sldId="907"/>
        </pc:sldMkLst>
      </pc:sldChg>
      <pc:sldChg chg="new">
        <pc:chgData name="Lanzer, Kerry" userId="S::klanzer@hempsteadschools.org::304de3fe-fa63-4ca2-b374-079c04ba9f88" providerId="AD" clId="Web-{285636F6-8682-4B59-848A-EE6B51B50B1A}" dt="2022-05-24T18:07:59.084" v="4"/>
        <pc:sldMkLst>
          <pc:docMk/>
          <pc:sldMk cId="4291831499" sldId="908"/>
        </pc:sldMkLst>
      </pc:sldChg>
      <pc:sldChg chg="new">
        <pc:chgData name="Lanzer, Kerry" userId="S::klanzer@hempsteadschools.org::304de3fe-fa63-4ca2-b374-079c04ba9f88" providerId="AD" clId="Web-{285636F6-8682-4B59-848A-EE6B51B50B1A}" dt="2022-05-24T18:07:59.131" v="5"/>
        <pc:sldMkLst>
          <pc:docMk/>
          <pc:sldMk cId="1156132105" sldId="909"/>
        </pc:sldMkLst>
      </pc:sldChg>
      <pc:sldChg chg="new">
        <pc:chgData name="Lanzer, Kerry" userId="S::klanzer@hempsteadschools.org::304de3fe-fa63-4ca2-b374-079c04ba9f88" providerId="AD" clId="Web-{285636F6-8682-4B59-848A-EE6B51B50B1A}" dt="2022-05-24T18:07:59.850" v="6"/>
        <pc:sldMkLst>
          <pc:docMk/>
          <pc:sldMk cId="1230188861" sldId="910"/>
        </pc:sldMkLst>
      </pc:sldChg>
      <pc:sldChg chg="new">
        <pc:chgData name="Lanzer, Kerry" userId="S::klanzer@hempsteadschools.org::304de3fe-fa63-4ca2-b374-079c04ba9f88" providerId="AD" clId="Web-{285636F6-8682-4B59-848A-EE6B51B50B1A}" dt="2022-05-24T18:07:59.897" v="7"/>
        <pc:sldMkLst>
          <pc:docMk/>
          <pc:sldMk cId="3389015244" sldId="911"/>
        </pc:sldMkLst>
      </pc:sldChg>
      <pc:sldChg chg="new">
        <pc:chgData name="Lanzer, Kerry" userId="S::klanzer@hempsteadschools.org::304de3fe-fa63-4ca2-b374-079c04ba9f88" providerId="AD" clId="Web-{285636F6-8682-4B59-848A-EE6B51B50B1A}" dt="2022-05-24T18:07:59.944" v="8"/>
        <pc:sldMkLst>
          <pc:docMk/>
          <pc:sldMk cId="624706464" sldId="912"/>
        </pc:sldMkLst>
      </pc:sldChg>
      <pc:sldChg chg="new">
        <pc:chgData name="Lanzer, Kerry" userId="S::klanzer@hempsteadschools.org::304de3fe-fa63-4ca2-b374-079c04ba9f88" providerId="AD" clId="Web-{285636F6-8682-4B59-848A-EE6B51B50B1A}" dt="2022-05-24T18:08:00.006" v="9"/>
        <pc:sldMkLst>
          <pc:docMk/>
          <pc:sldMk cId="785543461" sldId="91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E59468-6416-44DF-AC82-813BAB9EEA8D}" type="datetimeFigureOut">
              <a:rPr lang="en-US" smtClean="0"/>
              <a:pPr/>
              <a:t>5/24/2022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E0902C-F840-42E6-9278-C199B5F2D07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37.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39.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40.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558.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2" Type="http://schemas.openxmlformats.org/officeDocument/2006/relationships/slide" Target="../slides/slide562.xml"/><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2" Type="http://schemas.openxmlformats.org/officeDocument/2006/relationships/slide" Target="../slides/slide563.xml"/><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2" Type="http://schemas.openxmlformats.org/officeDocument/2006/relationships/slide" Target="../slides/slide566.xml"/><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531.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532.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533.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534.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535.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536.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537.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538.xml.rels><?xml version="1.0" encoding="UTF-8" standalone="yes"?>
<Relationships xmlns="http://schemas.openxmlformats.org/package/2006/relationships"><Relationship Id="rId2" Type="http://schemas.openxmlformats.org/officeDocument/2006/relationships/slide" Target="../slides/slide576.xml"/><Relationship Id="rId1" Type="http://schemas.openxmlformats.org/officeDocument/2006/relationships/notesMaster" Target="../notesMasters/notesMaster1.xml"/></Relationships>
</file>

<file path=ppt/notesSlides/_rels/notesSlide539.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0.xml.rels><?xml version="1.0" encoding="UTF-8" standalone="yes"?>
<Relationships xmlns="http://schemas.openxmlformats.org/package/2006/relationships"><Relationship Id="rId2" Type="http://schemas.openxmlformats.org/officeDocument/2006/relationships/slide" Target="../slides/slide578.xml"/><Relationship Id="rId1" Type="http://schemas.openxmlformats.org/officeDocument/2006/relationships/notesMaster" Target="../notesMasters/notesMaster1.xml"/></Relationships>
</file>

<file path=ppt/notesSlides/_rels/notesSlide541.xml.rels><?xml version="1.0" encoding="UTF-8" standalone="yes"?>
<Relationships xmlns="http://schemas.openxmlformats.org/package/2006/relationships"><Relationship Id="rId2" Type="http://schemas.openxmlformats.org/officeDocument/2006/relationships/slide" Target="../slides/slide579.xml"/><Relationship Id="rId1" Type="http://schemas.openxmlformats.org/officeDocument/2006/relationships/notesMaster" Target="../notesMasters/notesMaster1.xml"/></Relationships>
</file>

<file path=ppt/notesSlides/_rels/notesSlide542.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543.xml.rels><?xml version="1.0" encoding="UTF-8" standalone="yes"?>
<Relationships xmlns="http://schemas.openxmlformats.org/package/2006/relationships"><Relationship Id="rId2" Type="http://schemas.openxmlformats.org/officeDocument/2006/relationships/slide" Target="../slides/slide581.xml"/><Relationship Id="rId1" Type="http://schemas.openxmlformats.org/officeDocument/2006/relationships/notesMaster" Target="../notesMasters/notesMaster1.xml"/></Relationships>
</file>

<file path=ppt/notesSlides/_rels/notesSlide544.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a:t>
            </a:fld>
            <a:endParaRPr lang="en-US"/>
          </a:p>
        </p:txBody>
      </p:sp>
    </p:spTree>
    <p:extLst>
      <p:ext uri="{BB962C8B-B14F-4D97-AF65-F5344CB8AC3E}">
        <p14:creationId xmlns:p14="http://schemas.microsoft.com/office/powerpoint/2010/main" val="368148996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118</a:t>
            </a:fld>
            <a:endParaRPr lang="en-US"/>
          </a:p>
        </p:txBody>
      </p:sp>
    </p:spTree>
    <p:extLst>
      <p:ext uri="{BB962C8B-B14F-4D97-AF65-F5344CB8AC3E}">
        <p14:creationId xmlns:p14="http://schemas.microsoft.com/office/powerpoint/2010/main" val="5148982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119</a:t>
            </a:fld>
            <a:endParaRPr lang="en-US"/>
          </a:p>
        </p:txBody>
      </p:sp>
    </p:spTree>
    <p:extLst>
      <p:ext uri="{BB962C8B-B14F-4D97-AF65-F5344CB8AC3E}">
        <p14:creationId xmlns:p14="http://schemas.microsoft.com/office/powerpoint/2010/main" val="62463357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120</a:t>
            </a:fld>
            <a:endParaRPr lang="en-US"/>
          </a:p>
        </p:txBody>
      </p:sp>
    </p:spTree>
    <p:extLst>
      <p:ext uri="{BB962C8B-B14F-4D97-AF65-F5344CB8AC3E}">
        <p14:creationId xmlns:p14="http://schemas.microsoft.com/office/powerpoint/2010/main" val="221495004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121</a:t>
            </a:fld>
            <a:endParaRPr lang="en-US"/>
          </a:p>
        </p:txBody>
      </p:sp>
    </p:spTree>
    <p:extLst>
      <p:ext uri="{BB962C8B-B14F-4D97-AF65-F5344CB8AC3E}">
        <p14:creationId xmlns:p14="http://schemas.microsoft.com/office/powerpoint/2010/main" val="257541059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122</a:t>
            </a:fld>
            <a:endParaRPr lang="en-US"/>
          </a:p>
        </p:txBody>
      </p:sp>
    </p:spTree>
    <p:extLst>
      <p:ext uri="{BB962C8B-B14F-4D97-AF65-F5344CB8AC3E}">
        <p14:creationId xmlns:p14="http://schemas.microsoft.com/office/powerpoint/2010/main" val="29929355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123</a:t>
            </a:fld>
            <a:endParaRPr lang="en-US"/>
          </a:p>
        </p:txBody>
      </p:sp>
    </p:spTree>
    <p:extLst>
      <p:ext uri="{BB962C8B-B14F-4D97-AF65-F5344CB8AC3E}">
        <p14:creationId xmlns:p14="http://schemas.microsoft.com/office/powerpoint/2010/main" val="91133788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124</a:t>
            </a:fld>
            <a:endParaRPr lang="en-US"/>
          </a:p>
        </p:txBody>
      </p:sp>
    </p:spTree>
    <p:extLst>
      <p:ext uri="{BB962C8B-B14F-4D97-AF65-F5344CB8AC3E}">
        <p14:creationId xmlns:p14="http://schemas.microsoft.com/office/powerpoint/2010/main" val="16555954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125</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126</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a:t>
            </a:fld>
            <a:endParaRPr lang="en-US"/>
          </a:p>
        </p:txBody>
      </p:sp>
    </p:spTree>
    <p:extLst>
      <p:ext uri="{BB962C8B-B14F-4D97-AF65-F5344CB8AC3E}">
        <p14:creationId xmlns:p14="http://schemas.microsoft.com/office/powerpoint/2010/main" val="160826048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128</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129</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130</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131</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132</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135</a:t>
            </a:fld>
            <a:endParaRPr lang="en-US"/>
          </a:p>
        </p:txBody>
      </p:sp>
    </p:spTree>
    <p:extLst>
      <p:ext uri="{BB962C8B-B14F-4D97-AF65-F5344CB8AC3E}">
        <p14:creationId xmlns:p14="http://schemas.microsoft.com/office/powerpoint/2010/main" val="247203154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136</a:t>
            </a:fld>
            <a:endParaRPr lang="en-US"/>
          </a:p>
        </p:txBody>
      </p:sp>
    </p:spTree>
    <p:extLst>
      <p:ext uri="{BB962C8B-B14F-4D97-AF65-F5344CB8AC3E}">
        <p14:creationId xmlns:p14="http://schemas.microsoft.com/office/powerpoint/2010/main" val="407262280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137</a:t>
            </a:fld>
            <a:endParaRPr lang="en-US"/>
          </a:p>
        </p:txBody>
      </p:sp>
    </p:spTree>
    <p:extLst>
      <p:ext uri="{BB962C8B-B14F-4D97-AF65-F5344CB8AC3E}">
        <p14:creationId xmlns:p14="http://schemas.microsoft.com/office/powerpoint/2010/main" val="95963949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138</a:t>
            </a:fld>
            <a:endParaRPr lang="en-US"/>
          </a:p>
        </p:txBody>
      </p:sp>
    </p:spTree>
    <p:extLst>
      <p:ext uri="{BB962C8B-B14F-4D97-AF65-F5344CB8AC3E}">
        <p14:creationId xmlns:p14="http://schemas.microsoft.com/office/powerpoint/2010/main" val="272078510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139</a:t>
            </a:fld>
            <a:endParaRPr lang="en-US"/>
          </a:p>
        </p:txBody>
      </p:sp>
    </p:spTree>
    <p:extLst>
      <p:ext uri="{BB962C8B-B14F-4D97-AF65-F5344CB8AC3E}">
        <p14:creationId xmlns:p14="http://schemas.microsoft.com/office/powerpoint/2010/main" val="963810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a:t>
            </a:fld>
            <a:endParaRPr lang="en-US"/>
          </a:p>
        </p:txBody>
      </p:sp>
    </p:spTree>
    <p:extLst>
      <p:ext uri="{BB962C8B-B14F-4D97-AF65-F5344CB8AC3E}">
        <p14:creationId xmlns:p14="http://schemas.microsoft.com/office/powerpoint/2010/main" val="90185546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140</a:t>
            </a:fld>
            <a:endParaRPr lang="en-US"/>
          </a:p>
        </p:txBody>
      </p:sp>
    </p:spTree>
    <p:extLst>
      <p:ext uri="{BB962C8B-B14F-4D97-AF65-F5344CB8AC3E}">
        <p14:creationId xmlns:p14="http://schemas.microsoft.com/office/powerpoint/2010/main" val="305791703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141</a:t>
            </a:fld>
            <a:endParaRPr lang="en-US"/>
          </a:p>
        </p:txBody>
      </p:sp>
    </p:spTree>
    <p:extLst>
      <p:ext uri="{BB962C8B-B14F-4D97-AF65-F5344CB8AC3E}">
        <p14:creationId xmlns:p14="http://schemas.microsoft.com/office/powerpoint/2010/main" val="73459869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142</a:t>
            </a:fld>
            <a:endParaRPr lang="en-US"/>
          </a:p>
        </p:txBody>
      </p:sp>
    </p:spTree>
    <p:extLst>
      <p:ext uri="{BB962C8B-B14F-4D97-AF65-F5344CB8AC3E}">
        <p14:creationId xmlns:p14="http://schemas.microsoft.com/office/powerpoint/2010/main" val="87893744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143</a:t>
            </a:fld>
            <a:endParaRPr lang="en-US"/>
          </a:p>
        </p:txBody>
      </p:sp>
    </p:spTree>
    <p:extLst>
      <p:ext uri="{BB962C8B-B14F-4D97-AF65-F5344CB8AC3E}">
        <p14:creationId xmlns:p14="http://schemas.microsoft.com/office/powerpoint/2010/main" val="391042058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144</a:t>
            </a:fld>
            <a:endParaRPr lang="en-US"/>
          </a:p>
        </p:txBody>
      </p:sp>
    </p:spTree>
    <p:extLst>
      <p:ext uri="{BB962C8B-B14F-4D97-AF65-F5344CB8AC3E}">
        <p14:creationId xmlns:p14="http://schemas.microsoft.com/office/powerpoint/2010/main" val="129075884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145</a:t>
            </a:fld>
            <a:endParaRPr lang="en-US"/>
          </a:p>
        </p:txBody>
      </p:sp>
    </p:spTree>
    <p:extLst>
      <p:ext uri="{BB962C8B-B14F-4D97-AF65-F5344CB8AC3E}">
        <p14:creationId xmlns:p14="http://schemas.microsoft.com/office/powerpoint/2010/main" val="50386299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146</a:t>
            </a:fld>
            <a:endParaRPr lang="en-US"/>
          </a:p>
        </p:txBody>
      </p:sp>
    </p:spTree>
    <p:extLst>
      <p:ext uri="{BB962C8B-B14F-4D97-AF65-F5344CB8AC3E}">
        <p14:creationId xmlns:p14="http://schemas.microsoft.com/office/powerpoint/2010/main" val="281767321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147</a:t>
            </a:fld>
            <a:endParaRPr lang="en-US"/>
          </a:p>
        </p:txBody>
      </p:sp>
    </p:spTree>
    <p:extLst>
      <p:ext uri="{BB962C8B-B14F-4D97-AF65-F5344CB8AC3E}">
        <p14:creationId xmlns:p14="http://schemas.microsoft.com/office/powerpoint/2010/main" val="98375463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148</a:t>
            </a:fld>
            <a:endParaRPr lang="en-US"/>
          </a:p>
        </p:txBody>
      </p:sp>
    </p:spTree>
    <p:extLst>
      <p:ext uri="{BB962C8B-B14F-4D97-AF65-F5344CB8AC3E}">
        <p14:creationId xmlns:p14="http://schemas.microsoft.com/office/powerpoint/2010/main" val="36120803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a:t>
            </a:fld>
            <a:endParaRPr lang="en-US"/>
          </a:p>
        </p:txBody>
      </p:sp>
    </p:spTree>
    <p:extLst>
      <p:ext uri="{BB962C8B-B14F-4D97-AF65-F5344CB8AC3E}">
        <p14:creationId xmlns:p14="http://schemas.microsoft.com/office/powerpoint/2010/main" val="54162488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151</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152</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153</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154</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155</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156</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157</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158</a:t>
            </a:fld>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a:t>
            </a:fld>
            <a:endParaRPr lang="en-US"/>
          </a:p>
        </p:txBody>
      </p:sp>
    </p:spTree>
    <p:extLst>
      <p:ext uri="{BB962C8B-B14F-4D97-AF65-F5344CB8AC3E}">
        <p14:creationId xmlns:p14="http://schemas.microsoft.com/office/powerpoint/2010/main" val="25929708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160</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161</a:t>
            </a:fld>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164</a:t>
            </a:fld>
            <a:endParaRPr lang="en-US"/>
          </a:p>
        </p:txBody>
      </p:sp>
    </p:spTree>
    <p:extLst>
      <p:ext uri="{BB962C8B-B14F-4D97-AF65-F5344CB8AC3E}">
        <p14:creationId xmlns:p14="http://schemas.microsoft.com/office/powerpoint/2010/main" val="284376360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165</a:t>
            </a:fld>
            <a:endParaRPr lang="en-US"/>
          </a:p>
        </p:txBody>
      </p:sp>
    </p:spTree>
    <p:extLst>
      <p:ext uri="{BB962C8B-B14F-4D97-AF65-F5344CB8AC3E}">
        <p14:creationId xmlns:p14="http://schemas.microsoft.com/office/powerpoint/2010/main" val="86139438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166</a:t>
            </a:fld>
            <a:endParaRPr lang="en-US"/>
          </a:p>
        </p:txBody>
      </p:sp>
    </p:spTree>
    <p:extLst>
      <p:ext uri="{BB962C8B-B14F-4D97-AF65-F5344CB8AC3E}">
        <p14:creationId xmlns:p14="http://schemas.microsoft.com/office/powerpoint/2010/main" val="420440578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167</a:t>
            </a:fld>
            <a:endParaRPr lang="en-US"/>
          </a:p>
        </p:txBody>
      </p:sp>
    </p:spTree>
    <p:extLst>
      <p:ext uri="{BB962C8B-B14F-4D97-AF65-F5344CB8AC3E}">
        <p14:creationId xmlns:p14="http://schemas.microsoft.com/office/powerpoint/2010/main" val="401810517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168</a:t>
            </a:fld>
            <a:endParaRPr lang="en-US"/>
          </a:p>
        </p:txBody>
      </p:sp>
    </p:spTree>
    <p:extLst>
      <p:ext uri="{BB962C8B-B14F-4D97-AF65-F5344CB8AC3E}">
        <p14:creationId xmlns:p14="http://schemas.microsoft.com/office/powerpoint/2010/main" val="340498906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169</a:t>
            </a:fld>
            <a:endParaRPr lang="en-US"/>
          </a:p>
        </p:txBody>
      </p:sp>
    </p:spTree>
    <p:extLst>
      <p:ext uri="{BB962C8B-B14F-4D97-AF65-F5344CB8AC3E}">
        <p14:creationId xmlns:p14="http://schemas.microsoft.com/office/powerpoint/2010/main" val="322203724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170</a:t>
            </a:fld>
            <a:endParaRPr lang="en-US"/>
          </a:p>
        </p:txBody>
      </p:sp>
    </p:spTree>
    <p:extLst>
      <p:ext uri="{BB962C8B-B14F-4D97-AF65-F5344CB8AC3E}">
        <p14:creationId xmlns:p14="http://schemas.microsoft.com/office/powerpoint/2010/main" val="347459964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171</a:t>
            </a:fld>
            <a:endParaRPr lang="en-US"/>
          </a:p>
        </p:txBody>
      </p:sp>
    </p:spTree>
    <p:extLst>
      <p:ext uri="{BB962C8B-B14F-4D97-AF65-F5344CB8AC3E}">
        <p14:creationId xmlns:p14="http://schemas.microsoft.com/office/powerpoint/2010/main" val="1781793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a:t>
            </a:fld>
            <a:endParaRPr lang="en-US"/>
          </a:p>
        </p:txBody>
      </p:sp>
    </p:spTree>
    <p:extLst>
      <p:ext uri="{BB962C8B-B14F-4D97-AF65-F5344CB8AC3E}">
        <p14:creationId xmlns:p14="http://schemas.microsoft.com/office/powerpoint/2010/main" val="6092082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172</a:t>
            </a:fld>
            <a:endParaRPr lang="en-US"/>
          </a:p>
        </p:txBody>
      </p:sp>
    </p:spTree>
    <p:extLst>
      <p:ext uri="{BB962C8B-B14F-4D97-AF65-F5344CB8AC3E}">
        <p14:creationId xmlns:p14="http://schemas.microsoft.com/office/powerpoint/2010/main" val="163433489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173</a:t>
            </a:fld>
            <a:endParaRPr lang="en-US"/>
          </a:p>
        </p:txBody>
      </p:sp>
    </p:spTree>
    <p:extLst>
      <p:ext uri="{BB962C8B-B14F-4D97-AF65-F5344CB8AC3E}">
        <p14:creationId xmlns:p14="http://schemas.microsoft.com/office/powerpoint/2010/main" val="287877645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174</a:t>
            </a:fld>
            <a:endParaRPr lang="en-US"/>
          </a:p>
        </p:txBody>
      </p:sp>
    </p:spTree>
    <p:extLst>
      <p:ext uri="{BB962C8B-B14F-4D97-AF65-F5344CB8AC3E}">
        <p14:creationId xmlns:p14="http://schemas.microsoft.com/office/powerpoint/2010/main" val="6565849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175</a:t>
            </a:fld>
            <a:endParaRPr lang="en-US"/>
          </a:p>
        </p:txBody>
      </p:sp>
    </p:spTree>
    <p:extLst>
      <p:ext uri="{BB962C8B-B14F-4D97-AF65-F5344CB8AC3E}">
        <p14:creationId xmlns:p14="http://schemas.microsoft.com/office/powerpoint/2010/main" val="45076673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176</a:t>
            </a:fld>
            <a:endParaRPr lang="en-US"/>
          </a:p>
        </p:txBody>
      </p:sp>
    </p:spTree>
    <p:extLst>
      <p:ext uri="{BB962C8B-B14F-4D97-AF65-F5344CB8AC3E}">
        <p14:creationId xmlns:p14="http://schemas.microsoft.com/office/powerpoint/2010/main" val="347560791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177</a:t>
            </a:fld>
            <a:endParaRPr lang="en-US"/>
          </a:p>
        </p:txBody>
      </p:sp>
    </p:spTree>
    <p:extLst>
      <p:ext uri="{BB962C8B-B14F-4D97-AF65-F5344CB8AC3E}">
        <p14:creationId xmlns:p14="http://schemas.microsoft.com/office/powerpoint/2010/main" val="262562067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178</a:t>
            </a:fld>
            <a:endParaRPr lang="en-US"/>
          </a:p>
        </p:txBody>
      </p:sp>
    </p:spTree>
    <p:extLst>
      <p:ext uri="{BB962C8B-B14F-4D97-AF65-F5344CB8AC3E}">
        <p14:creationId xmlns:p14="http://schemas.microsoft.com/office/powerpoint/2010/main" val="219423504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179</a:t>
            </a:fld>
            <a:endParaRPr lang="en-US"/>
          </a:p>
        </p:txBody>
      </p:sp>
    </p:spTree>
    <p:extLst>
      <p:ext uri="{BB962C8B-B14F-4D97-AF65-F5344CB8AC3E}">
        <p14:creationId xmlns:p14="http://schemas.microsoft.com/office/powerpoint/2010/main" val="56118203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180</a:t>
            </a:fld>
            <a:endParaRPr lang="en-US"/>
          </a:p>
        </p:txBody>
      </p:sp>
    </p:spTree>
    <p:extLst>
      <p:ext uri="{BB962C8B-B14F-4D97-AF65-F5344CB8AC3E}">
        <p14:creationId xmlns:p14="http://schemas.microsoft.com/office/powerpoint/2010/main" val="127498890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181</a:t>
            </a:fld>
            <a:endParaRPr lang="en-US"/>
          </a:p>
        </p:txBody>
      </p:sp>
    </p:spTree>
    <p:extLst>
      <p:ext uri="{BB962C8B-B14F-4D97-AF65-F5344CB8AC3E}">
        <p14:creationId xmlns:p14="http://schemas.microsoft.com/office/powerpoint/2010/main" val="1177705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a:t>
            </a:fld>
            <a:endParaRPr lang="en-US"/>
          </a:p>
        </p:txBody>
      </p:sp>
    </p:spTree>
    <p:extLst>
      <p:ext uri="{BB962C8B-B14F-4D97-AF65-F5344CB8AC3E}">
        <p14:creationId xmlns:p14="http://schemas.microsoft.com/office/powerpoint/2010/main" val="356625004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182</a:t>
            </a:fld>
            <a:endParaRPr lang="en-US"/>
          </a:p>
        </p:txBody>
      </p:sp>
    </p:spTree>
    <p:extLst>
      <p:ext uri="{BB962C8B-B14F-4D97-AF65-F5344CB8AC3E}">
        <p14:creationId xmlns:p14="http://schemas.microsoft.com/office/powerpoint/2010/main" val="4124523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183</a:t>
            </a:fld>
            <a:endParaRPr lang="en-US"/>
          </a:p>
        </p:txBody>
      </p:sp>
    </p:spTree>
    <p:extLst>
      <p:ext uri="{BB962C8B-B14F-4D97-AF65-F5344CB8AC3E}">
        <p14:creationId xmlns:p14="http://schemas.microsoft.com/office/powerpoint/2010/main" val="426510390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184</a:t>
            </a:fld>
            <a:endParaRPr lang="en-US"/>
          </a:p>
        </p:txBody>
      </p:sp>
    </p:spTree>
    <p:extLst>
      <p:ext uri="{BB962C8B-B14F-4D97-AF65-F5344CB8AC3E}">
        <p14:creationId xmlns:p14="http://schemas.microsoft.com/office/powerpoint/2010/main" val="78873726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185</a:t>
            </a:fld>
            <a:endParaRPr lang="en-US"/>
          </a:p>
        </p:txBody>
      </p:sp>
    </p:spTree>
    <p:extLst>
      <p:ext uri="{BB962C8B-B14F-4D97-AF65-F5344CB8AC3E}">
        <p14:creationId xmlns:p14="http://schemas.microsoft.com/office/powerpoint/2010/main" val="23134546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186</a:t>
            </a:fld>
            <a:endParaRPr lang="en-US"/>
          </a:p>
        </p:txBody>
      </p:sp>
    </p:spTree>
    <p:extLst>
      <p:ext uri="{BB962C8B-B14F-4D97-AF65-F5344CB8AC3E}">
        <p14:creationId xmlns:p14="http://schemas.microsoft.com/office/powerpoint/2010/main" val="33992175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187</a:t>
            </a:fld>
            <a:endParaRPr lang="en-US"/>
          </a:p>
        </p:txBody>
      </p:sp>
    </p:spTree>
    <p:extLst>
      <p:ext uri="{BB962C8B-B14F-4D97-AF65-F5344CB8AC3E}">
        <p14:creationId xmlns:p14="http://schemas.microsoft.com/office/powerpoint/2010/main" val="332538891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188</a:t>
            </a:fld>
            <a:endParaRPr lang="en-US"/>
          </a:p>
        </p:txBody>
      </p:sp>
    </p:spTree>
    <p:extLst>
      <p:ext uri="{BB962C8B-B14F-4D97-AF65-F5344CB8AC3E}">
        <p14:creationId xmlns:p14="http://schemas.microsoft.com/office/powerpoint/2010/main" val="183700898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189</a:t>
            </a:fld>
            <a:endParaRPr lang="en-US"/>
          </a:p>
        </p:txBody>
      </p:sp>
    </p:spTree>
    <p:extLst>
      <p:ext uri="{BB962C8B-B14F-4D97-AF65-F5344CB8AC3E}">
        <p14:creationId xmlns:p14="http://schemas.microsoft.com/office/powerpoint/2010/main" val="184290595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190</a:t>
            </a:fld>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a:t>
            </a:fld>
            <a:endParaRPr lang="en-US"/>
          </a:p>
        </p:txBody>
      </p:sp>
    </p:spTree>
    <p:extLst>
      <p:ext uri="{BB962C8B-B14F-4D97-AF65-F5344CB8AC3E}">
        <p14:creationId xmlns:p14="http://schemas.microsoft.com/office/powerpoint/2010/main" val="237486408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192</a:t>
            </a:fld>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193</a:t>
            </a:fld>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194</a:t>
            </a:fld>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195</a:t>
            </a:fld>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196</a:t>
            </a:fld>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197</a:t>
            </a:fld>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198</a:t>
            </a:fld>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199</a:t>
            </a:fld>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200</a:t>
            </a:fld>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a:t>
            </a:fld>
            <a:endParaRPr lang="en-US"/>
          </a:p>
        </p:txBody>
      </p:sp>
    </p:spTree>
    <p:extLst>
      <p:ext uri="{BB962C8B-B14F-4D97-AF65-F5344CB8AC3E}">
        <p14:creationId xmlns:p14="http://schemas.microsoft.com/office/powerpoint/2010/main" val="389305965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202</a:t>
            </a:fld>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203</a:t>
            </a:fld>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204</a:t>
            </a:fld>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205</a:t>
            </a:fld>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206</a:t>
            </a:fld>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207</a:t>
            </a:fld>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210</a:t>
            </a:fld>
            <a:endParaRPr lang="en-US"/>
          </a:p>
        </p:txBody>
      </p:sp>
    </p:spTree>
    <p:extLst>
      <p:ext uri="{BB962C8B-B14F-4D97-AF65-F5344CB8AC3E}">
        <p14:creationId xmlns:p14="http://schemas.microsoft.com/office/powerpoint/2010/main" val="91074389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211</a:t>
            </a:fld>
            <a:endParaRPr lang="en-US"/>
          </a:p>
        </p:txBody>
      </p:sp>
    </p:spTree>
    <p:extLst>
      <p:ext uri="{BB962C8B-B14F-4D97-AF65-F5344CB8AC3E}">
        <p14:creationId xmlns:p14="http://schemas.microsoft.com/office/powerpoint/2010/main" val="156242514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212</a:t>
            </a:fld>
            <a:endParaRPr lang="en-US"/>
          </a:p>
        </p:txBody>
      </p:sp>
    </p:spTree>
    <p:extLst>
      <p:ext uri="{BB962C8B-B14F-4D97-AF65-F5344CB8AC3E}">
        <p14:creationId xmlns:p14="http://schemas.microsoft.com/office/powerpoint/2010/main" val="425207359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213</a:t>
            </a:fld>
            <a:endParaRPr lang="en-US"/>
          </a:p>
        </p:txBody>
      </p:sp>
    </p:spTree>
    <p:extLst>
      <p:ext uri="{BB962C8B-B14F-4D97-AF65-F5344CB8AC3E}">
        <p14:creationId xmlns:p14="http://schemas.microsoft.com/office/powerpoint/2010/main" val="1006034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a:t>
            </a:fld>
            <a:endParaRPr lang="en-US"/>
          </a:p>
        </p:txBody>
      </p:sp>
    </p:spTree>
    <p:extLst>
      <p:ext uri="{BB962C8B-B14F-4D97-AF65-F5344CB8AC3E}">
        <p14:creationId xmlns:p14="http://schemas.microsoft.com/office/powerpoint/2010/main" val="151246592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214</a:t>
            </a:fld>
            <a:endParaRPr lang="en-US"/>
          </a:p>
        </p:txBody>
      </p:sp>
    </p:spTree>
    <p:extLst>
      <p:ext uri="{BB962C8B-B14F-4D97-AF65-F5344CB8AC3E}">
        <p14:creationId xmlns:p14="http://schemas.microsoft.com/office/powerpoint/2010/main" val="350285532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215</a:t>
            </a:fld>
            <a:endParaRPr lang="en-US"/>
          </a:p>
        </p:txBody>
      </p:sp>
    </p:spTree>
    <p:extLst>
      <p:ext uri="{BB962C8B-B14F-4D97-AF65-F5344CB8AC3E}">
        <p14:creationId xmlns:p14="http://schemas.microsoft.com/office/powerpoint/2010/main" val="414137261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216</a:t>
            </a:fld>
            <a:endParaRPr lang="en-US"/>
          </a:p>
        </p:txBody>
      </p:sp>
    </p:spTree>
    <p:extLst>
      <p:ext uri="{BB962C8B-B14F-4D97-AF65-F5344CB8AC3E}">
        <p14:creationId xmlns:p14="http://schemas.microsoft.com/office/powerpoint/2010/main" val="334352224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217</a:t>
            </a:fld>
            <a:endParaRPr lang="en-US"/>
          </a:p>
        </p:txBody>
      </p:sp>
    </p:spTree>
    <p:extLst>
      <p:ext uri="{BB962C8B-B14F-4D97-AF65-F5344CB8AC3E}">
        <p14:creationId xmlns:p14="http://schemas.microsoft.com/office/powerpoint/2010/main" val="393737668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218</a:t>
            </a:fld>
            <a:endParaRPr lang="en-US"/>
          </a:p>
        </p:txBody>
      </p:sp>
    </p:spTree>
    <p:extLst>
      <p:ext uri="{BB962C8B-B14F-4D97-AF65-F5344CB8AC3E}">
        <p14:creationId xmlns:p14="http://schemas.microsoft.com/office/powerpoint/2010/main" val="21147401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219</a:t>
            </a:fld>
            <a:endParaRPr lang="en-US"/>
          </a:p>
        </p:txBody>
      </p:sp>
    </p:spTree>
    <p:extLst>
      <p:ext uri="{BB962C8B-B14F-4D97-AF65-F5344CB8AC3E}">
        <p14:creationId xmlns:p14="http://schemas.microsoft.com/office/powerpoint/2010/main" val="428040038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220</a:t>
            </a:fld>
            <a:endParaRPr lang="en-US"/>
          </a:p>
        </p:txBody>
      </p:sp>
    </p:spTree>
    <p:extLst>
      <p:ext uri="{BB962C8B-B14F-4D97-AF65-F5344CB8AC3E}">
        <p14:creationId xmlns:p14="http://schemas.microsoft.com/office/powerpoint/2010/main" val="1805106363"/>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221</a:t>
            </a:fld>
            <a:endParaRPr lang="en-US"/>
          </a:p>
        </p:txBody>
      </p:sp>
    </p:spTree>
    <p:extLst>
      <p:ext uri="{BB962C8B-B14F-4D97-AF65-F5344CB8AC3E}">
        <p14:creationId xmlns:p14="http://schemas.microsoft.com/office/powerpoint/2010/main" val="273260342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222</a:t>
            </a:fld>
            <a:endParaRPr lang="en-US"/>
          </a:p>
        </p:txBody>
      </p:sp>
    </p:spTree>
    <p:extLst>
      <p:ext uri="{BB962C8B-B14F-4D97-AF65-F5344CB8AC3E}">
        <p14:creationId xmlns:p14="http://schemas.microsoft.com/office/powerpoint/2010/main" val="1886333967"/>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223</a:t>
            </a:fld>
            <a:endParaRPr lang="en-US"/>
          </a:p>
        </p:txBody>
      </p:sp>
    </p:spTree>
    <p:extLst>
      <p:ext uri="{BB962C8B-B14F-4D97-AF65-F5344CB8AC3E}">
        <p14:creationId xmlns:p14="http://schemas.microsoft.com/office/powerpoint/2010/main" val="525146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a:t>
            </a:fld>
            <a:endParaRPr lang="en-US"/>
          </a:p>
        </p:txBody>
      </p:sp>
    </p:spTree>
    <p:extLst>
      <p:ext uri="{BB962C8B-B14F-4D97-AF65-F5344CB8AC3E}">
        <p14:creationId xmlns:p14="http://schemas.microsoft.com/office/powerpoint/2010/main" val="2256907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a:t>
            </a:fld>
            <a:endParaRPr lang="en-US"/>
          </a:p>
        </p:txBody>
      </p:sp>
    </p:spTree>
    <p:extLst>
      <p:ext uri="{BB962C8B-B14F-4D97-AF65-F5344CB8AC3E}">
        <p14:creationId xmlns:p14="http://schemas.microsoft.com/office/powerpoint/2010/main" val="54466882"/>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224</a:t>
            </a:fld>
            <a:endParaRPr lang="en-US"/>
          </a:p>
        </p:txBody>
      </p:sp>
    </p:spTree>
    <p:extLst>
      <p:ext uri="{BB962C8B-B14F-4D97-AF65-F5344CB8AC3E}">
        <p14:creationId xmlns:p14="http://schemas.microsoft.com/office/powerpoint/2010/main" val="287121643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225</a:t>
            </a:fld>
            <a:endParaRPr lang="en-US"/>
          </a:p>
        </p:txBody>
      </p:sp>
    </p:spTree>
    <p:extLst>
      <p:ext uri="{BB962C8B-B14F-4D97-AF65-F5344CB8AC3E}">
        <p14:creationId xmlns:p14="http://schemas.microsoft.com/office/powerpoint/2010/main" val="175152358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226</a:t>
            </a:fld>
            <a:endParaRPr lang="en-US"/>
          </a:p>
        </p:txBody>
      </p:sp>
    </p:spTree>
    <p:extLst>
      <p:ext uri="{BB962C8B-B14F-4D97-AF65-F5344CB8AC3E}">
        <p14:creationId xmlns:p14="http://schemas.microsoft.com/office/powerpoint/2010/main" val="99656270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227</a:t>
            </a:fld>
            <a:endParaRPr lang="en-US"/>
          </a:p>
        </p:txBody>
      </p:sp>
    </p:spTree>
    <p:extLst>
      <p:ext uri="{BB962C8B-B14F-4D97-AF65-F5344CB8AC3E}">
        <p14:creationId xmlns:p14="http://schemas.microsoft.com/office/powerpoint/2010/main" val="2650655740"/>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228</a:t>
            </a:fld>
            <a:endParaRPr lang="en-US"/>
          </a:p>
        </p:txBody>
      </p:sp>
    </p:spTree>
    <p:extLst>
      <p:ext uri="{BB962C8B-B14F-4D97-AF65-F5344CB8AC3E}">
        <p14:creationId xmlns:p14="http://schemas.microsoft.com/office/powerpoint/2010/main" val="2427586637"/>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229</a:t>
            </a:fld>
            <a:endParaRPr lang="en-US"/>
          </a:p>
        </p:txBody>
      </p:sp>
    </p:spTree>
    <p:extLst>
      <p:ext uri="{BB962C8B-B14F-4D97-AF65-F5344CB8AC3E}">
        <p14:creationId xmlns:p14="http://schemas.microsoft.com/office/powerpoint/2010/main" val="300669893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230</a:t>
            </a:fld>
            <a:endParaRPr lang="en-US"/>
          </a:p>
        </p:txBody>
      </p:sp>
    </p:spTree>
    <p:extLst>
      <p:ext uri="{BB962C8B-B14F-4D97-AF65-F5344CB8AC3E}">
        <p14:creationId xmlns:p14="http://schemas.microsoft.com/office/powerpoint/2010/main" val="66812446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231</a:t>
            </a:fld>
            <a:endParaRPr lang="en-US"/>
          </a:p>
        </p:txBody>
      </p:sp>
    </p:spTree>
    <p:extLst>
      <p:ext uri="{BB962C8B-B14F-4D97-AF65-F5344CB8AC3E}">
        <p14:creationId xmlns:p14="http://schemas.microsoft.com/office/powerpoint/2010/main" val="1872327044"/>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232</a:t>
            </a:fld>
            <a:endParaRPr lang="en-US"/>
          </a:p>
        </p:txBody>
      </p:sp>
    </p:spTree>
    <p:extLst>
      <p:ext uri="{BB962C8B-B14F-4D97-AF65-F5344CB8AC3E}">
        <p14:creationId xmlns:p14="http://schemas.microsoft.com/office/powerpoint/2010/main" val="1884702010"/>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233</a:t>
            </a:fld>
            <a:endParaRPr lang="en-US"/>
          </a:p>
        </p:txBody>
      </p:sp>
    </p:spTree>
    <p:extLst>
      <p:ext uri="{BB962C8B-B14F-4D97-AF65-F5344CB8AC3E}">
        <p14:creationId xmlns:p14="http://schemas.microsoft.com/office/powerpoint/2010/main" val="2750213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a:t>
            </a:fld>
            <a:endParaRPr lang="en-US"/>
          </a:p>
        </p:txBody>
      </p:sp>
    </p:spTree>
    <p:extLst>
      <p:ext uri="{BB962C8B-B14F-4D97-AF65-F5344CB8AC3E}">
        <p14:creationId xmlns:p14="http://schemas.microsoft.com/office/powerpoint/2010/main" val="166987617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234</a:t>
            </a:fld>
            <a:endParaRPr lang="en-US"/>
          </a:p>
        </p:txBody>
      </p:sp>
    </p:spTree>
    <p:extLst>
      <p:ext uri="{BB962C8B-B14F-4D97-AF65-F5344CB8AC3E}">
        <p14:creationId xmlns:p14="http://schemas.microsoft.com/office/powerpoint/2010/main" val="187732160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235</a:t>
            </a:fld>
            <a:endParaRPr lang="en-US"/>
          </a:p>
        </p:txBody>
      </p:sp>
    </p:spTree>
    <p:extLst>
      <p:ext uri="{BB962C8B-B14F-4D97-AF65-F5344CB8AC3E}">
        <p14:creationId xmlns:p14="http://schemas.microsoft.com/office/powerpoint/2010/main" val="206365294"/>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236</a:t>
            </a:fld>
            <a:endParaRPr lang="en-US"/>
          </a:p>
        </p:txBody>
      </p:sp>
    </p:spTree>
    <p:extLst>
      <p:ext uri="{BB962C8B-B14F-4D97-AF65-F5344CB8AC3E}">
        <p14:creationId xmlns:p14="http://schemas.microsoft.com/office/powerpoint/2010/main" val="780707791"/>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237</a:t>
            </a:fld>
            <a:endParaRPr lang="en-US"/>
          </a:p>
        </p:txBody>
      </p:sp>
    </p:spTree>
    <p:extLst>
      <p:ext uri="{BB962C8B-B14F-4D97-AF65-F5344CB8AC3E}">
        <p14:creationId xmlns:p14="http://schemas.microsoft.com/office/powerpoint/2010/main" val="3949303"/>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238</a:t>
            </a:fld>
            <a:endParaRPr lang="en-US"/>
          </a:p>
        </p:txBody>
      </p:sp>
    </p:spTree>
    <p:extLst>
      <p:ext uri="{BB962C8B-B14F-4D97-AF65-F5344CB8AC3E}">
        <p14:creationId xmlns:p14="http://schemas.microsoft.com/office/powerpoint/2010/main" val="599404868"/>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239</a:t>
            </a:fld>
            <a:endParaRPr lang="en-US"/>
          </a:p>
        </p:txBody>
      </p:sp>
    </p:spTree>
    <p:extLst>
      <p:ext uri="{BB962C8B-B14F-4D97-AF65-F5344CB8AC3E}">
        <p14:creationId xmlns:p14="http://schemas.microsoft.com/office/powerpoint/2010/main" val="370751382"/>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240</a:t>
            </a:fld>
            <a:endParaRPr lang="en-US"/>
          </a:p>
        </p:txBody>
      </p:sp>
    </p:spTree>
    <p:extLst>
      <p:ext uri="{BB962C8B-B14F-4D97-AF65-F5344CB8AC3E}">
        <p14:creationId xmlns:p14="http://schemas.microsoft.com/office/powerpoint/2010/main" val="123457297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241</a:t>
            </a:fld>
            <a:endParaRPr lang="en-US"/>
          </a:p>
        </p:txBody>
      </p:sp>
    </p:spTree>
    <p:extLst>
      <p:ext uri="{BB962C8B-B14F-4D97-AF65-F5344CB8AC3E}">
        <p14:creationId xmlns:p14="http://schemas.microsoft.com/office/powerpoint/2010/main" val="318656326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242</a:t>
            </a:fld>
            <a:endParaRPr lang="en-US"/>
          </a:p>
        </p:txBody>
      </p:sp>
    </p:spTree>
    <p:extLst>
      <p:ext uri="{BB962C8B-B14F-4D97-AF65-F5344CB8AC3E}">
        <p14:creationId xmlns:p14="http://schemas.microsoft.com/office/powerpoint/2010/main" val="2946813774"/>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243</a:t>
            </a:fld>
            <a:endParaRPr lang="en-US"/>
          </a:p>
        </p:txBody>
      </p:sp>
    </p:spTree>
    <p:extLst>
      <p:ext uri="{BB962C8B-B14F-4D97-AF65-F5344CB8AC3E}">
        <p14:creationId xmlns:p14="http://schemas.microsoft.com/office/powerpoint/2010/main" val="3454161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a:t>
            </a:fld>
            <a:endParaRPr lang="en-US"/>
          </a:p>
        </p:txBody>
      </p:sp>
    </p:spTree>
    <p:extLst>
      <p:ext uri="{BB962C8B-B14F-4D97-AF65-F5344CB8AC3E}">
        <p14:creationId xmlns:p14="http://schemas.microsoft.com/office/powerpoint/2010/main" val="3217115174"/>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244</a:t>
            </a:fld>
            <a:endParaRPr lang="en-US"/>
          </a:p>
        </p:txBody>
      </p:sp>
    </p:spTree>
    <p:extLst>
      <p:ext uri="{BB962C8B-B14F-4D97-AF65-F5344CB8AC3E}">
        <p14:creationId xmlns:p14="http://schemas.microsoft.com/office/powerpoint/2010/main" val="3580776955"/>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245</a:t>
            </a:fld>
            <a:endParaRPr lang="en-US"/>
          </a:p>
        </p:txBody>
      </p:sp>
    </p:spTree>
    <p:extLst>
      <p:ext uri="{BB962C8B-B14F-4D97-AF65-F5344CB8AC3E}">
        <p14:creationId xmlns:p14="http://schemas.microsoft.com/office/powerpoint/2010/main" val="2404279807"/>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246</a:t>
            </a:fld>
            <a:endParaRPr lang="en-US"/>
          </a:p>
        </p:txBody>
      </p:sp>
    </p:spTree>
    <p:extLst>
      <p:ext uri="{BB962C8B-B14F-4D97-AF65-F5344CB8AC3E}">
        <p14:creationId xmlns:p14="http://schemas.microsoft.com/office/powerpoint/2010/main" val="404934018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247</a:t>
            </a:fld>
            <a:endParaRPr lang="en-US"/>
          </a:p>
        </p:txBody>
      </p:sp>
    </p:spTree>
    <p:extLst>
      <p:ext uri="{BB962C8B-B14F-4D97-AF65-F5344CB8AC3E}">
        <p14:creationId xmlns:p14="http://schemas.microsoft.com/office/powerpoint/2010/main" val="3068199028"/>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248</a:t>
            </a:fld>
            <a:endParaRPr lang="en-US"/>
          </a:p>
        </p:txBody>
      </p:sp>
    </p:spTree>
    <p:extLst>
      <p:ext uri="{BB962C8B-B14F-4D97-AF65-F5344CB8AC3E}">
        <p14:creationId xmlns:p14="http://schemas.microsoft.com/office/powerpoint/2010/main" val="3434346819"/>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249</a:t>
            </a:fld>
            <a:endParaRPr lang="en-US"/>
          </a:p>
        </p:txBody>
      </p:sp>
    </p:spTree>
    <p:extLst>
      <p:ext uri="{BB962C8B-B14F-4D97-AF65-F5344CB8AC3E}">
        <p14:creationId xmlns:p14="http://schemas.microsoft.com/office/powerpoint/2010/main" val="683244060"/>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250</a:t>
            </a:fld>
            <a:endParaRPr lang="en-US"/>
          </a:p>
        </p:txBody>
      </p:sp>
    </p:spTree>
    <p:extLst>
      <p:ext uri="{BB962C8B-B14F-4D97-AF65-F5344CB8AC3E}">
        <p14:creationId xmlns:p14="http://schemas.microsoft.com/office/powerpoint/2010/main" val="700689638"/>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251</a:t>
            </a:fld>
            <a:endParaRPr lang="en-US"/>
          </a:p>
        </p:txBody>
      </p:sp>
    </p:spTree>
    <p:extLst>
      <p:ext uri="{BB962C8B-B14F-4D97-AF65-F5344CB8AC3E}">
        <p14:creationId xmlns:p14="http://schemas.microsoft.com/office/powerpoint/2010/main" val="777512205"/>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252</a:t>
            </a:fld>
            <a:endParaRPr lang="en-US"/>
          </a:p>
        </p:txBody>
      </p:sp>
    </p:spTree>
    <p:extLst>
      <p:ext uri="{BB962C8B-B14F-4D97-AF65-F5344CB8AC3E}">
        <p14:creationId xmlns:p14="http://schemas.microsoft.com/office/powerpoint/2010/main" val="136468342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253</a:t>
            </a:fld>
            <a:endParaRPr lang="en-US"/>
          </a:p>
        </p:txBody>
      </p:sp>
    </p:spTree>
    <p:extLst>
      <p:ext uri="{BB962C8B-B14F-4D97-AF65-F5344CB8AC3E}">
        <p14:creationId xmlns:p14="http://schemas.microsoft.com/office/powerpoint/2010/main" val="3213701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a:t>
            </a:fld>
            <a:endParaRPr lang="en-US"/>
          </a:p>
        </p:txBody>
      </p:sp>
    </p:spTree>
    <p:extLst>
      <p:ext uri="{BB962C8B-B14F-4D97-AF65-F5344CB8AC3E}">
        <p14:creationId xmlns:p14="http://schemas.microsoft.com/office/powerpoint/2010/main" val="393302907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256</a:t>
            </a:fld>
            <a:endParaRPr lang="en-US"/>
          </a:p>
        </p:txBody>
      </p:sp>
    </p:spTree>
    <p:extLst>
      <p:ext uri="{BB962C8B-B14F-4D97-AF65-F5344CB8AC3E}">
        <p14:creationId xmlns:p14="http://schemas.microsoft.com/office/powerpoint/2010/main" val="2459837774"/>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257</a:t>
            </a:fld>
            <a:endParaRPr lang="en-US"/>
          </a:p>
        </p:txBody>
      </p:sp>
    </p:spTree>
    <p:extLst>
      <p:ext uri="{BB962C8B-B14F-4D97-AF65-F5344CB8AC3E}">
        <p14:creationId xmlns:p14="http://schemas.microsoft.com/office/powerpoint/2010/main" val="3940050496"/>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258</a:t>
            </a:fld>
            <a:endParaRPr lang="en-US"/>
          </a:p>
        </p:txBody>
      </p:sp>
    </p:spTree>
    <p:extLst>
      <p:ext uri="{BB962C8B-B14F-4D97-AF65-F5344CB8AC3E}">
        <p14:creationId xmlns:p14="http://schemas.microsoft.com/office/powerpoint/2010/main" val="126632993"/>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259</a:t>
            </a:fld>
            <a:endParaRPr lang="en-US"/>
          </a:p>
        </p:txBody>
      </p:sp>
    </p:spTree>
    <p:extLst>
      <p:ext uri="{BB962C8B-B14F-4D97-AF65-F5344CB8AC3E}">
        <p14:creationId xmlns:p14="http://schemas.microsoft.com/office/powerpoint/2010/main" val="3118806486"/>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260</a:t>
            </a:fld>
            <a:endParaRPr lang="en-US"/>
          </a:p>
        </p:txBody>
      </p:sp>
    </p:spTree>
    <p:extLst>
      <p:ext uri="{BB962C8B-B14F-4D97-AF65-F5344CB8AC3E}">
        <p14:creationId xmlns:p14="http://schemas.microsoft.com/office/powerpoint/2010/main" val="1925280338"/>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261</a:t>
            </a:fld>
            <a:endParaRPr lang="en-US"/>
          </a:p>
        </p:txBody>
      </p:sp>
    </p:spTree>
    <p:extLst>
      <p:ext uri="{BB962C8B-B14F-4D97-AF65-F5344CB8AC3E}">
        <p14:creationId xmlns:p14="http://schemas.microsoft.com/office/powerpoint/2010/main" val="3798665575"/>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262</a:t>
            </a:fld>
            <a:endParaRPr lang="en-US"/>
          </a:p>
        </p:txBody>
      </p:sp>
    </p:spTree>
    <p:extLst>
      <p:ext uri="{BB962C8B-B14F-4D97-AF65-F5344CB8AC3E}">
        <p14:creationId xmlns:p14="http://schemas.microsoft.com/office/powerpoint/2010/main" val="1608305938"/>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263</a:t>
            </a:fld>
            <a:endParaRPr lang="en-US"/>
          </a:p>
        </p:txBody>
      </p:sp>
    </p:spTree>
    <p:extLst>
      <p:ext uri="{BB962C8B-B14F-4D97-AF65-F5344CB8AC3E}">
        <p14:creationId xmlns:p14="http://schemas.microsoft.com/office/powerpoint/2010/main" val="247044290"/>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264</a:t>
            </a:fld>
            <a:endParaRPr lang="en-US"/>
          </a:p>
        </p:txBody>
      </p:sp>
    </p:spTree>
    <p:extLst>
      <p:ext uri="{BB962C8B-B14F-4D97-AF65-F5344CB8AC3E}">
        <p14:creationId xmlns:p14="http://schemas.microsoft.com/office/powerpoint/2010/main" val="372711396"/>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265</a:t>
            </a:fld>
            <a:endParaRPr lang="en-US"/>
          </a:p>
        </p:txBody>
      </p:sp>
    </p:spTree>
    <p:extLst>
      <p:ext uri="{BB962C8B-B14F-4D97-AF65-F5344CB8AC3E}">
        <p14:creationId xmlns:p14="http://schemas.microsoft.com/office/powerpoint/2010/main" val="3495925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a:t>
            </a:fld>
            <a:endParaRPr lang="en-US"/>
          </a:p>
        </p:txBody>
      </p:sp>
    </p:spTree>
    <p:extLst>
      <p:ext uri="{BB962C8B-B14F-4D97-AF65-F5344CB8AC3E}">
        <p14:creationId xmlns:p14="http://schemas.microsoft.com/office/powerpoint/2010/main" val="3752447530"/>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266</a:t>
            </a:fld>
            <a:endParaRPr lang="en-US"/>
          </a:p>
        </p:txBody>
      </p:sp>
    </p:spTree>
    <p:extLst>
      <p:ext uri="{BB962C8B-B14F-4D97-AF65-F5344CB8AC3E}">
        <p14:creationId xmlns:p14="http://schemas.microsoft.com/office/powerpoint/2010/main" val="2938810490"/>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267</a:t>
            </a:fld>
            <a:endParaRPr lang="en-US"/>
          </a:p>
        </p:txBody>
      </p:sp>
    </p:spTree>
    <p:extLst>
      <p:ext uri="{BB962C8B-B14F-4D97-AF65-F5344CB8AC3E}">
        <p14:creationId xmlns:p14="http://schemas.microsoft.com/office/powerpoint/2010/main" val="4011047988"/>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268</a:t>
            </a:fld>
            <a:endParaRPr lang="en-US"/>
          </a:p>
        </p:txBody>
      </p:sp>
    </p:spTree>
    <p:extLst>
      <p:ext uri="{BB962C8B-B14F-4D97-AF65-F5344CB8AC3E}">
        <p14:creationId xmlns:p14="http://schemas.microsoft.com/office/powerpoint/2010/main" val="2914652470"/>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269</a:t>
            </a:fld>
            <a:endParaRPr lang="en-US"/>
          </a:p>
        </p:txBody>
      </p:sp>
    </p:spTree>
    <p:extLst>
      <p:ext uri="{BB962C8B-B14F-4D97-AF65-F5344CB8AC3E}">
        <p14:creationId xmlns:p14="http://schemas.microsoft.com/office/powerpoint/2010/main" val="2273192386"/>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270</a:t>
            </a:fld>
            <a:endParaRPr lang="en-US"/>
          </a:p>
        </p:txBody>
      </p:sp>
    </p:spTree>
    <p:extLst>
      <p:ext uri="{BB962C8B-B14F-4D97-AF65-F5344CB8AC3E}">
        <p14:creationId xmlns:p14="http://schemas.microsoft.com/office/powerpoint/2010/main" val="1534772336"/>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271</a:t>
            </a:fld>
            <a:endParaRPr lang="en-US"/>
          </a:p>
        </p:txBody>
      </p:sp>
    </p:spTree>
    <p:extLst>
      <p:ext uri="{BB962C8B-B14F-4D97-AF65-F5344CB8AC3E}">
        <p14:creationId xmlns:p14="http://schemas.microsoft.com/office/powerpoint/2010/main" val="95714622"/>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272</a:t>
            </a:fld>
            <a:endParaRPr lang="en-US"/>
          </a:p>
        </p:txBody>
      </p:sp>
    </p:spTree>
    <p:extLst>
      <p:ext uri="{BB962C8B-B14F-4D97-AF65-F5344CB8AC3E}">
        <p14:creationId xmlns:p14="http://schemas.microsoft.com/office/powerpoint/2010/main" val="4132328469"/>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273</a:t>
            </a:fld>
            <a:endParaRPr lang="en-US"/>
          </a:p>
        </p:txBody>
      </p:sp>
    </p:spTree>
    <p:extLst>
      <p:ext uri="{BB962C8B-B14F-4D97-AF65-F5344CB8AC3E}">
        <p14:creationId xmlns:p14="http://schemas.microsoft.com/office/powerpoint/2010/main" val="1695521906"/>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274</a:t>
            </a:fld>
            <a:endParaRPr lang="en-US"/>
          </a:p>
        </p:txBody>
      </p:sp>
    </p:spTree>
    <p:extLst>
      <p:ext uri="{BB962C8B-B14F-4D97-AF65-F5344CB8AC3E}">
        <p14:creationId xmlns:p14="http://schemas.microsoft.com/office/powerpoint/2010/main" val="254487362"/>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275</a:t>
            </a:fld>
            <a:endParaRPr lang="en-US"/>
          </a:p>
        </p:txBody>
      </p:sp>
    </p:spTree>
    <p:extLst>
      <p:ext uri="{BB962C8B-B14F-4D97-AF65-F5344CB8AC3E}">
        <p14:creationId xmlns:p14="http://schemas.microsoft.com/office/powerpoint/2010/main" val="548539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a:t>
            </a:fld>
            <a:endParaRPr lang="en-US"/>
          </a:p>
        </p:txBody>
      </p:sp>
    </p:spTree>
    <p:extLst>
      <p:ext uri="{BB962C8B-B14F-4D97-AF65-F5344CB8AC3E}">
        <p14:creationId xmlns:p14="http://schemas.microsoft.com/office/powerpoint/2010/main" val="2383764078"/>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276</a:t>
            </a:fld>
            <a:endParaRPr lang="en-US"/>
          </a:p>
        </p:txBody>
      </p:sp>
    </p:spTree>
    <p:extLst>
      <p:ext uri="{BB962C8B-B14F-4D97-AF65-F5344CB8AC3E}">
        <p14:creationId xmlns:p14="http://schemas.microsoft.com/office/powerpoint/2010/main" val="2495161897"/>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277</a:t>
            </a:fld>
            <a:endParaRPr lang="en-US"/>
          </a:p>
        </p:txBody>
      </p:sp>
    </p:spTree>
    <p:extLst>
      <p:ext uri="{BB962C8B-B14F-4D97-AF65-F5344CB8AC3E}">
        <p14:creationId xmlns:p14="http://schemas.microsoft.com/office/powerpoint/2010/main" val="2772497948"/>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278</a:t>
            </a:fld>
            <a:endParaRPr lang="en-US"/>
          </a:p>
        </p:txBody>
      </p:sp>
    </p:spTree>
    <p:extLst>
      <p:ext uri="{BB962C8B-B14F-4D97-AF65-F5344CB8AC3E}">
        <p14:creationId xmlns:p14="http://schemas.microsoft.com/office/powerpoint/2010/main" val="2222097866"/>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279</a:t>
            </a:fld>
            <a:endParaRPr lang="en-US"/>
          </a:p>
        </p:txBody>
      </p:sp>
    </p:spTree>
    <p:extLst>
      <p:ext uri="{BB962C8B-B14F-4D97-AF65-F5344CB8AC3E}">
        <p14:creationId xmlns:p14="http://schemas.microsoft.com/office/powerpoint/2010/main" val="841301846"/>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280</a:t>
            </a:fld>
            <a:endParaRPr lang="en-US"/>
          </a:p>
        </p:txBody>
      </p:sp>
    </p:spTree>
    <p:extLst>
      <p:ext uri="{BB962C8B-B14F-4D97-AF65-F5344CB8AC3E}">
        <p14:creationId xmlns:p14="http://schemas.microsoft.com/office/powerpoint/2010/main" val="1369285631"/>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281</a:t>
            </a:fld>
            <a:endParaRPr lang="en-US"/>
          </a:p>
        </p:txBody>
      </p:sp>
    </p:spTree>
    <p:extLst>
      <p:ext uri="{BB962C8B-B14F-4D97-AF65-F5344CB8AC3E}">
        <p14:creationId xmlns:p14="http://schemas.microsoft.com/office/powerpoint/2010/main" val="2144396276"/>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282</a:t>
            </a:fld>
            <a:endParaRPr lang="en-US"/>
          </a:p>
        </p:txBody>
      </p:sp>
    </p:spTree>
    <p:extLst>
      <p:ext uri="{BB962C8B-B14F-4D97-AF65-F5344CB8AC3E}">
        <p14:creationId xmlns:p14="http://schemas.microsoft.com/office/powerpoint/2010/main" val="1411686095"/>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283</a:t>
            </a:fld>
            <a:endParaRPr lang="en-US"/>
          </a:p>
        </p:txBody>
      </p:sp>
    </p:spTree>
    <p:extLst>
      <p:ext uri="{BB962C8B-B14F-4D97-AF65-F5344CB8AC3E}">
        <p14:creationId xmlns:p14="http://schemas.microsoft.com/office/powerpoint/2010/main" val="533119822"/>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286</a:t>
            </a:fld>
            <a:endParaRPr lang="en-US"/>
          </a:p>
        </p:txBody>
      </p:sp>
    </p:spTree>
    <p:extLst>
      <p:ext uri="{BB962C8B-B14F-4D97-AF65-F5344CB8AC3E}">
        <p14:creationId xmlns:p14="http://schemas.microsoft.com/office/powerpoint/2010/main" val="3685560622"/>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287</a:t>
            </a:fld>
            <a:endParaRPr lang="en-US"/>
          </a:p>
        </p:txBody>
      </p:sp>
    </p:spTree>
    <p:extLst>
      <p:ext uri="{BB962C8B-B14F-4D97-AF65-F5344CB8AC3E}">
        <p14:creationId xmlns:p14="http://schemas.microsoft.com/office/powerpoint/2010/main" val="1391753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a:t>
            </a:fld>
            <a:endParaRPr lang="en-US"/>
          </a:p>
        </p:txBody>
      </p:sp>
    </p:spTree>
    <p:extLst>
      <p:ext uri="{BB962C8B-B14F-4D97-AF65-F5344CB8AC3E}">
        <p14:creationId xmlns:p14="http://schemas.microsoft.com/office/powerpoint/2010/main" val="927055948"/>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288</a:t>
            </a:fld>
            <a:endParaRPr lang="en-US"/>
          </a:p>
        </p:txBody>
      </p:sp>
    </p:spTree>
    <p:extLst>
      <p:ext uri="{BB962C8B-B14F-4D97-AF65-F5344CB8AC3E}">
        <p14:creationId xmlns:p14="http://schemas.microsoft.com/office/powerpoint/2010/main" val="587969036"/>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289</a:t>
            </a:fld>
            <a:endParaRPr lang="en-US"/>
          </a:p>
        </p:txBody>
      </p:sp>
    </p:spTree>
    <p:extLst>
      <p:ext uri="{BB962C8B-B14F-4D97-AF65-F5344CB8AC3E}">
        <p14:creationId xmlns:p14="http://schemas.microsoft.com/office/powerpoint/2010/main" val="2953911444"/>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290</a:t>
            </a:fld>
            <a:endParaRPr lang="en-US"/>
          </a:p>
        </p:txBody>
      </p:sp>
    </p:spTree>
    <p:extLst>
      <p:ext uri="{BB962C8B-B14F-4D97-AF65-F5344CB8AC3E}">
        <p14:creationId xmlns:p14="http://schemas.microsoft.com/office/powerpoint/2010/main" val="330198147"/>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291</a:t>
            </a:fld>
            <a:endParaRPr lang="en-US"/>
          </a:p>
        </p:txBody>
      </p:sp>
    </p:spTree>
    <p:extLst>
      <p:ext uri="{BB962C8B-B14F-4D97-AF65-F5344CB8AC3E}">
        <p14:creationId xmlns:p14="http://schemas.microsoft.com/office/powerpoint/2010/main" val="95569951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292</a:t>
            </a:fld>
            <a:endParaRPr lang="en-US"/>
          </a:p>
        </p:txBody>
      </p:sp>
    </p:spTree>
    <p:extLst>
      <p:ext uri="{BB962C8B-B14F-4D97-AF65-F5344CB8AC3E}">
        <p14:creationId xmlns:p14="http://schemas.microsoft.com/office/powerpoint/2010/main" val="2203536815"/>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293</a:t>
            </a:fld>
            <a:endParaRPr lang="en-US"/>
          </a:p>
        </p:txBody>
      </p:sp>
    </p:spTree>
    <p:extLst>
      <p:ext uri="{BB962C8B-B14F-4D97-AF65-F5344CB8AC3E}">
        <p14:creationId xmlns:p14="http://schemas.microsoft.com/office/powerpoint/2010/main" val="3747159049"/>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294</a:t>
            </a:fld>
            <a:endParaRPr lang="en-US"/>
          </a:p>
        </p:txBody>
      </p:sp>
    </p:spTree>
    <p:extLst>
      <p:ext uri="{BB962C8B-B14F-4D97-AF65-F5344CB8AC3E}">
        <p14:creationId xmlns:p14="http://schemas.microsoft.com/office/powerpoint/2010/main" val="360986727"/>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295</a:t>
            </a:fld>
            <a:endParaRPr lang="en-US"/>
          </a:p>
        </p:txBody>
      </p:sp>
    </p:spTree>
    <p:extLst>
      <p:ext uri="{BB962C8B-B14F-4D97-AF65-F5344CB8AC3E}">
        <p14:creationId xmlns:p14="http://schemas.microsoft.com/office/powerpoint/2010/main" val="984979178"/>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296</a:t>
            </a:fld>
            <a:endParaRPr lang="en-US"/>
          </a:p>
        </p:txBody>
      </p:sp>
    </p:spTree>
    <p:extLst>
      <p:ext uri="{BB962C8B-B14F-4D97-AF65-F5344CB8AC3E}">
        <p14:creationId xmlns:p14="http://schemas.microsoft.com/office/powerpoint/2010/main" val="3980514237"/>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297</a:t>
            </a:fld>
            <a:endParaRPr lang="en-US"/>
          </a:p>
        </p:txBody>
      </p:sp>
    </p:spTree>
    <p:extLst>
      <p:ext uri="{BB962C8B-B14F-4D97-AF65-F5344CB8AC3E}">
        <p14:creationId xmlns:p14="http://schemas.microsoft.com/office/powerpoint/2010/main" val="1145519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a:t>
            </a:fld>
            <a:endParaRPr lang="en-US"/>
          </a:p>
        </p:txBody>
      </p:sp>
    </p:spTree>
    <p:extLst>
      <p:ext uri="{BB962C8B-B14F-4D97-AF65-F5344CB8AC3E}">
        <p14:creationId xmlns:p14="http://schemas.microsoft.com/office/powerpoint/2010/main" val="2048936655"/>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298</a:t>
            </a:fld>
            <a:endParaRPr lang="en-US"/>
          </a:p>
        </p:txBody>
      </p:sp>
    </p:spTree>
    <p:extLst>
      <p:ext uri="{BB962C8B-B14F-4D97-AF65-F5344CB8AC3E}">
        <p14:creationId xmlns:p14="http://schemas.microsoft.com/office/powerpoint/2010/main" val="1487228809"/>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299</a:t>
            </a:fld>
            <a:endParaRPr lang="en-US"/>
          </a:p>
        </p:txBody>
      </p:sp>
    </p:spTree>
    <p:extLst>
      <p:ext uri="{BB962C8B-B14F-4D97-AF65-F5344CB8AC3E}">
        <p14:creationId xmlns:p14="http://schemas.microsoft.com/office/powerpoint/2010/main" val="3520927091"/>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300</a:t>
            </a:fld>
            <a:endParaRPr lang="en-US"/>
          </a:p>
        </p:txBody>
      </p:sp>
    </p:spTree>
    <p:extLst>
      <p:ext uri="{BB962C8B-B14F-4D97-AF65-F5344CB8AC3E}">
        <p14:creationId xmlns:p14="http://schemas.microsoft.com/office/powerpoint/2010/main" val="3262818201"/>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301</a:t>
            </a:fld>
            <a:endParaRPr lang="en-US"/>
          </a:p>
        </p:txBody>
      </p:sp>
    </p:spTree>
    <p:extLst>
      <p:ext uri="{BB962C8B-B14F-4D97-AF65-F5344CB8AC3E}">
        <p14:creationId xmlns:p14="http://schemas.microsoft.com/office/powerpoint/2010/main" val="1612617359"/>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302</a:t>
            </a:fld>
            <a:endParaRPr lang="en-US"/>
          </a:p>
        </p:txBody>
      </p:sp>
    </p:spTree>
    <p:extLst>
      <p:ext uri="{BB962C8B-B14F-4D97-AF65-F5344CB8AC3E}">
        <p14:creationId xmlns:p14="http://schemas.microsoft.com/office/powerpoint/2010/main" val="319758889"/>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303</a:t>
            </a:fld>
            <a:endParaRPr lang="en-US"/>
          </a:p>
        </p:txBody>
      </p:sp>
    </p:spTree>
    <p:extLst>
      <p:ext uri="{BB962C8B-B14F-4D97-AF65-F5344CB8AC3E}">
        <p14:creationId xmlns:p14="http://schemas.microsoft.com/office/powerpoint/2010/main" val="400904097"/>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304</a:t>
            </a:fld>
            <a:endParaRPr lang="en-US"/>
          </a:p>
        </p:txBody>
      </p:sp>
    </p:spTree>
    <p:extLst>
      <p:ext uri="{BB962C8B-B14F-4D97-AF65-F5344CB8AC3E}">
        <p14:creationId xmlns:p14="http://schemas.microsoft.com/office/powerpoint/2010/main" val="2307660680"/>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305</a:t>
            </a:fld>
            <a:endParaRPr lang="en-US"/>
          </a:p>
        </p:txBody>
      </p:sp>
    </p:spTree>
    <p:extLst>
      <p:ext uri="{BB962C8B-B14F-4D97-AF65-F5344CB8AC3E}">
        <p14:creationId xmlns:p14="http://schemas.microsoft.com/office/powerpoint/2010/main" val="3701108202"/>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306</a:t>
            </a:fld>
            <a:endParaRPr lang="en-US"/>
          </a:p>
        </p:txBody>
      </p:sp>
    </p:spTree>
    <p:extLst>
      <p:ext uri="{BB962C8B-B14F-4D97-AF65-F5344CB8AC3E}">
        <p14:creationId xmlns:p14="http://schemas.microsoft.com/office/powerpoint/2010/main" val="2055192335"/>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307</a:t>
            </a:fld>
            <a:endParaRPr lang="en-US"/>
          </a:p>
        </p:txBody>
      </p:sp>
    </p:spTree>
    <p:extLst>
      <p:ext uri="{BB962C8B-B14F-4D97-AF65-F5344CB8AC3E}">
        <p14:creationId xmlns:p14="http://schemas.microsoft.com/office/powerpoint/2010/main" val="10643673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a:t>
            </a:fld>
            <a:endParaRPr lang="en-US"/>
          </a:p>
        </p:txBody>
      </p:sp>
    </p:spTree>
    <p:extLst>
      <p:ext uri="{BB962C8B-B14F-4D97-AF65-F5344CB8AC3E}">
        <p14:creationId xmlns:p14="http://schemas.microsoft.com/office/powerpoint/2010/main" val="3010753386"/>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308</a:t>
            </a:fld>
            <a:endParaRPr lang="en-US"/>
          </a:p>
        </p:txBody>
      </p:sp>
    </p:spTree>
    <p:extLst>
      <p:ext uri="{BB962C8B-B14F-4D97-AF65-F5344CB8AC3E}">
        <p14:creationId xmlns:p14="http://schemas.microsoft.com/office/powerpoint/2010/main" val="3361931020"/>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309</a:t>
            </a:fld>
            <a:endParaRPr lang="en-US"/>
          </a:p>
        </p:txBody>
      </p:sp>
    </p:spTree>
    <p:extLst>
      <p:ext uri="{BB962C8B-B14F-4D97-AF65-F5344CB8AC3E}">
        <p14:creationId xmlns:p14="http://schemas.microsoft.com/office/powerpoint/2010/main" val="3385143004"/>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310</a:t>
            </a:fld>
            <a:endParaRPr lang="en-US"/>
          </a:p>
        </p:txBody>
      </p:sp>
    </p:spTree>
    <p:extLst>
      <p:ext uri="{BB962C8B-B14F-4D97-AF65-F5344CB8AC3E}">
        <p14:creationId xmlns:p14="http://schemas.microsoft.com/office/powerpoint/2010/main" val="4083708587"/>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311</a:t>
            </a:fld>
            <a:endParaRPr lang="en-US"/>
          </a:p>
        </p:txBody>
      </p:sp>
    </p:spTree>
    <p:extLst>
      <p:ext uri="{BB962C8B-B14F-4D97-AF65-F5344CB8AC3E}">
        <p14:creationId xmlns:p14="http://schemas.microsoft.com/office/powerpoint/2010/main" val="2849660824"/>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312</a:t>
            </a:fld>
            <a:endParaRPr lang="en-US"/>
          </a:p>
        </p:txBody>
      </p:sp>
    </p:spTree>
    <p:extLst>
      <p:ext uri="{BB962C8B-B14F-4D97-AF65-F5344CB8AC3E}">
        <p14:creationId xmlns:p14="http://schemas.microsoft.com/office/powerpoint/2010/main" val="967113972"/>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313</a:t>
            </a:fld>
            <a:endParaRPr lang="en-US"/>
          </a:p>
        </p:txBody>
      </p:sp>
    </p:spTree>
    <p:extLst>
      <p:ext uri="{BB962C8B-B14F-4D97-AF65-F5344CB8AC3E}">
        <p14:creationId xmlns:p14="http://schemas.microsoft.com/office/powerpoint/2010/main" val="4174445628"/>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314</a:t>
            </a:fld>
            <a:endParaRPr lang="en-US"/>
          </a:p>
        </p:txBody>
      </p:sp>
    </p:spTree>
    <p:extLst>
      <p:ext uri="{BB962C8B-B14F-4D97-AF65-F5344CB8AC3E}">
        <p14:creationId xmlns:p14="http://schemas.microsoft.com/office/powerpoint/2010/main" val="2770620594"/>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315</a:t>
            </a:fld>
            <a:endParaRPr lang="en-US"/>
          </a:p>
        </p:txBody>
      </p:sp>
    </p:spTree>
    <p:extLst>
      <p:ext uri="{BB962C8B-B14F-4D97-AF65-F5344CB8AC3E}">
        <p14:creationId xmlns:p14="http://schemas.microsoft.com/office/powerpoint/2010/main" val="2770557029"/>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316</a:t>
            </a:fld>
            <a:endParaRPr lang="en-US"/>
          </a:p>
        </p:txBody>
      </p:sp>
    </p:spTree>
    <p:extLst>
      <p:ext uri="{BB962C8B-B14F-4D97-AF65-F5344CB8AC3E}">
        <p14:creationId xmlns:p14="http://schemas.microsoft.com/office/powerpoint/2010/main" val="2718539369"/>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317</a:t>
            </a:fld>
            <a:endParaRPr lang="en-US"/>
          </a:p>
        </p:txBody>
      </p:sp>
    </p:spTree>
    <p:extLst>
      <p:ext uri="{BB962C8B-B14F-4D97-AF65-F5344CB8AC3E}">
        <p14:creationId xmlns:p14="http://schemas.microsoft.com/office/powerpoint/2010/main" val="1383949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a:t>
            </a:fld>
            <a:endParaRPr lang="en-US"/>
          </a:p>
        </p:txBody>
      </p:sp>
    </p:spTree>
    <p:extLst>
      <p:ext uri="{BB962C8B-B14F-4D97-AF65-F5344CB8AC3E}">
        <p14:creationId xmlns:p14="http://schemas.microsoft.com/office/powerpoint/2010/main" val="3951021043"/>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318</a:t>
            </a:fld>
            <a:endParaRPr lang="en-US"/>
          </a:p>
        </p:txBody>
      </p:sp>
    </p:spTree>
    <p:extLst>
      <p:ext uri="{BB962C8B-B14F-4D97-AF65-F5344CB8AC3E}">
        <p14:creationId xmlns:p14="http://schemas.microsoft.com/office/powerpoint/2010/main" val="2352959353"/>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319</a:t>
            </a:fld>
            <a:endParaRPr lang="en-US"/>
          </a:p>
        </p:txBody>
      </p:sp>
    </p:spTree>
    <p:extLst>
      <p:ext uri="{BB962C8B-B14F-4D97-AF65-F5344CB8AC3E}">
        <p14:creationId xmlns:p14="http://schemas.microsoft.com/office/powerpoint/2010/main" val="817803205"/>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320</a:t>
            </a:fld>
            <a:endParaRPr lang="en-US"/>
          </a:p>
        </p:txBody>
      </p:sp>
    </p:spTree>
    <p:extLst>
      <p:ext uri="{BB962C8B-B14F-4D97-AF65-F5344CB8AC3E}">
        <p14:creationId xmlns:p14="http://schemas.microsoft.com/office/powerpoint/2010/main" val="665985280"/>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321</a:t>
            </a:fld>
            <a:endParaRPr lang="en-US"/>
          </a:p>
        </p:txBody>
      </p:sp>
    </p:spTree>
    <p:extLst>
      <p:ext uri="{BB962C8B-B14F-4D97-AF65-F5344CB8AC3E}">
        <p14:creationId xmlns:p14="http://schemas.microsoft.com/office/powerpoint/2010/main" val="849867104"/>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324</a:t>
            </a:fld>
            <a:endParaRPr lang="en-US"/>
          </a:p>
        </p:txBody>
      </p:sp>
    </p:spTree>
    <p:extLst>
      <p:ext uri="{BB962C8B-B14F-4D97-AF65-F5344CB8AC3E}">
        <p14:creationId xmlns:p14="http://schemas.microsoft.com/office/powerpoint/2010/main" val="1790653351"/>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325</a:t>
            </a:fld>
            <a:endParaRPr lang="en-US"/>
          </a:p>
        </p:txBody>
      </p:sp>
    </p:spTree>
    <p:extLst>
      <p:ext uri="{BB962C8B-B14F-4D97-AF65-F5344CB8AC3E}">
        <p14:creationId xmlns:p14="http://schemas.microsoft.com/office/powerpoint/2010/main" val="3937661235"/>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326</a:t>
            </a:fld>
            <a:endParaRPr lang="en-US"/>
          </a:p>
        </p:txBody>
      </p:sp>
    </p:spTree>
    <p:extLst>
      <p:ext uri="{BB962C8B-B14F-4D97-AF65-F5344CB8AC3E}">
        <p14:creationId xmlns:p14="http://schemas.microsoft.com/office/powerpoint/2010/main" val="1768060590"/>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327</a:t>
            </a:fld>
            <a:endParaRPr lang="en-US"/>
          </a:p>
        </p:txBody>
      </p:sp>
    </p:spTree>
    <p:extLst>
      <p:ext uri="{BB962C8B-B14F-4D97-AF65-F5344CB8AC3E}">
        <p14:creationId xmlns:p14="http://schemas.microsoft.com/office/powerpoint/2010/main" val="2788371016"/>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328</a:t>
            </a:fld>
            <a:endParaRPr lang="en-US"/>
          </a:p>
        </p:txBody>
      </p:sp>
    </p:spTree>
    <p:extLst>
      <p:ext uri="{BB962C8B-B14F-4D97-AF65-F5344CB8AC3E}">
        <p14:creationId xmlns:p14="http://schemas.microsoft.com/office/powerpoint/2010/main" val="749663257"/>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329</a:t>
            </a:fld>
            <a:endParaRPr lang="en-US"/>
          </a:p>
        </p:txBody>
      </p:sp>
    </p:spTree>
    <p:extLst>
      <p:ext uri="{BB962C8B-B14F-4D97-AF65-F5344CB8AC3E}">
        <p14:creationId xmlns:p14="http://schemas.microsoft.com/office/powerpoint/2010/main" val="2500146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a:t>
            </a:fld>
            <a:endParaRPr lang="en-US"/>
          </a:p>
        </p:txBody>
      </p:sp>
    </p:spTree>
    <p:extLst>
      <p:ext uri="{BB962C8B-B14F-4D97-AF65-F5344CB8AC3E}">
        <p14:creationId xmlns:p14="http://schemas.microsoft.com/office/powerpoint/2010/main" val="2159796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a:t>
            </a:fld>
            <a:endParaRPr lang="en-US"/>
          </a:p>
        </p:txBody>
      </p:sp>
    </p:spTree>
    <p:extLst>
      <p:ext uri="{BB962C8B-B14F-4D97-AF65-F5344CB8AC3E}">
        <p14:creationId xmlns:p14="http://schemas.microsoft.com/office/powerpoint/2010/main" val="93452702"/>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330</a:t>
            </a:fld>
            <a:endParaRPr lang="en-US"/>
          </a:p>
        </p:txBody>
      </p:sp>
    </p:spTree>
    <p:extLst>
      <p:ext uri="{BB962C8B-B14F-4D97-AF65-F5344CB8AC3E}">
        <p14:creationId xmlns:p14="http://schemas.microsoft.com/office/powerpoint/2010/main" val="1269490676"/>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331</a:t>
            </a:fld>
            <a:endParaRPr lang="en-US"/>
          </a:p>
        </p:txBody>
      </p:sp>
    </p:spTree>
    <p:extLst>
      <p:ext uri="{BB962C8B-B14F-4D97-AF65-F5344CB8AC3E}">
        <p14:creationId xmlns:p14="http://schemas.microsoft.com/office/powerpoint/2010/main" val="1389960959"/>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332</a:t>
            </a:fld>
            <a:endParaRPr lang="en-US"/>
          </a:p>
        </p:txBody>
      </p:sp>
    </p:spTree>
    <p:extLst>
      <p:ext uri="{BB962C8B-B14F-4D97-AF65-F5344CB8AC3E}">
        <p14:creationId xmlns:p14="http://schemas.microsoft.com/office/powerpoint/2010/main" val="3763439672"/>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333</a:t>
            </a:fld>
            <a:endParaRPr lang="en-US"/>
          </a:p>
        </p:txBody>
      </p:sp>
    </p:spTree>
    <p:extLst>
      <p:ext uri="{BB962C8B-B14F-4D97-AF65-F5344CB8AC3E}">
        <p14:creationId xmlns:p14="http://schemas.microsoft.com/office/powerpoint/2010/main" val="3809932565"/>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334</a:t>
            </a:fld>
            <a:endParaRPr lang="en-US"/>
          </a:p>
        </p:txBody>
      </p:sp>
    </p:spTree>
    <p:extLst>
      <p:ext uri="{BB962C8B-B14F-4D97-AF65-F5344CB8AC3E}">
        <p14:creationId xmlns:p14="http://schemas.microsoft.com/office/powerpoint/2010/main" val="941816172"/>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335</a:t>
            </a:fld>
            <a:endParaRPr lang="en-US"/>
          </a:p>
        </p:txBody>
      </p:sp>
    </p:spTree>
    <p:extLst>
      <p:ext uri="{BB962C8B-B14F-4D97-AF65-F5344CB8AC3E}">
        <p14:creationId xmlns:p14="http://schemas.microsoft.com/office/powerpoint/2010/main" val="3255547371"/>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336</a:t>
            </a:fld>
            <a:endParaRPr lang="en-US"/>
          </a:p>
        </p:txBody>
      </p:sp>
    </p:spTree>
    <p:extLst>
      <p:ext uri="{BB962C8B-B14F-4D97-AF65-F5344CB8AC3E}">
        <p14:creationId xmlns:p14="http://schemas.microsoft.com/office/powerpoint/2010/main" val="2630136365"/>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337</a:t>
            </a:fld>
            <a:endParaRPr lang="en-US"/>
          </a:p>
        </p:txBody>
      </p:sp>
    </p:spTree>
    <p:extLst>
      <p:ext uri="{BB962C8B-B14F-4D97-AF65-F5344CB8AC3E}">
        <p14:creationId xmlns:p14="http://schemas.microsoft.com/office/powerpoint/2010/main" val="1218892537"/>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338</a:t>
            </a:fld>
            <a:endParaRPr lang="en-US"/>
          </a:p>
        </p:txBody>
      </p:sp>
    </p:spTree>
    <p:extLst>
      <p:ext uri="{BB962C8B-B14F-4D97-AF65-F5344CB8AC3E}">
        <p14:creationId xmlns:p14="http://schemas.microsoft.com/office/powerpoint/2010/main" val="3859296858"/>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339</a:t>
            </a:fld>
            <a:endParaRPr lang="en-US"/>
          </a:p>
        </p:txBody>
      </p:sp>
    </p:spTree>
    <p:extLst>
      <p:ext uri="{BB962C8B-B14F-4D97-AF65-F5344CB8AC3E}">
        <p14:creationId xmlns:p14="http://schemas.microsoft.com/office/powerpoint/2010/main" val="38815059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a:t>
            </a:fld>
            <a:endParaRPr lang="en-US"/>
          </a:p>
        </p:txBody>
      </p:sp>
    </p:spTree>
    <p:extLst>
      <p:ext uri="{BB962C8B-B14F-4D97-AF65-F5344CB8AC3E}">
        <p14:creationId xmlns:p14="http://schemas.microsoft.com/office/powerpoint/2010/main" val="2268647357"/>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340</a:t>
            </a:fld>
            <a:endParaRPr lang="en-US"/>
          </a:p>
        </p:txBody>
      </p:sp>
    </p:spTree>
    <p:extLst>
      <p:ext uri="{BB962C8B-B14F-4D97-AF65-F5344CB8AC3E}">
        <p14:creationId xmlns:p14="http://schemas.microsoft.com/office/powerpoint/2010/main" val="1582875039"/>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341</a:t>
            </a:fld>
            <a:endParaRPr lang="en-US"/>
          </a:p>
        </p:txBody>
      </p:sp>
    </p:spTree>
    <p:extLst>
      <p:ext uri="{BB962C8B-B14F-4D97-AF65-F5344CB8AC3E}">
        <p14:creationId xmlns:p14="http://schemas.microsoft.com/office/powerpoint/2010/main" val="129722858"/>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342</a:t>
            </a:fld>
            <a:endParaRPr lang="en-US"/>
          </a:p>
        </p:txBody>
      </p:sp>
    </p:spTree>
    <p:extLst>
      <p:ext uri="{BB962C8B-B14F-4D97-AF65-F5344CB8AC3E}">
        <p14:creationId xmlns:p14="http://schemas.microsoft.com/office/powerpoint/2010/main" val="2100208095"/>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343</a:t>
            </a:fld>
            <a:endParaRPr lang="en-US"/>
          </a:p>
        </p:txBody>
      </p:sp>
    </p:spTree>
    <p:extLst>
      <p:ext uri="{BB962C8B-B14F-4D97-AF65-F5344CB8AC3E}">
        <p14:creationId xmlns:p14="http://schemas.microsoft.com/office/powerpoint/2010/main" val="1576843346"/>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344</a:t>
            </a:fld>
            <a:endParaRPr lang="en-US"/>
          </a:p>
        </p:txBody>
      </p:sp>
    </p:spTree>
    <p:extLst>
      <p:ext uri="{BB962C8B-B14F-4D97-AF65-F5344CB8AC3E}">
        <p14:creationId xmlns:p14="http://schemas.microsoft.com/office/powerpoint/2010/main" val="3967173341"/>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345</a:t>
            </a:fld>
            <a:endParaRPr lang="en-US"/>
          </a:p>
        </p:txBody>
      </p:sp>
    </p:spTree>
    <p:extLst>
      <p:ext uri="{BB962C8B-B14F-4D97-AF65-F5344CB8AC3E}">
        <p14:creationId xmlns:p14="http://schemas.microsoft.com/office/powerpoint/2010/main" val="2674500798"/>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346</a:t>
            </a:fld>
            <a:endParaRPr lang="en-US"/>
          </a:p>
        </p:txBody>
      </p:sp>
    </p:spTree>
    <p:extLst>
      <p:ext uri="{BB962C8B-B14F-4D97-AF65-F5344CB8AC3E}">
        <p14:creationId xmlns:p14="http://schemas.microsoft.com/office/powerpoint/2010/main" val="3731299494"/>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347</a:t>
            </a:fld>
            <a:endParaRPr lang="en-US"/>
          </a:p>
        </p:txBody>
      </p:sp>
    </p:spTree>
    <p:extLst>
      <p:ext uri="{BB962C8B-B14F-4D97-AF65-F5344CB8AC3E}">
        <p14:creationId xmlns:p14="http://schemas.microsoft.com/office/powerpoint/2010/main" val="3997679715"/>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348</a:t>
            </a:fld>
            <a:endParaRPr lang="en-US"/>
          </a:p>
        </p:txBody>
      </p:sp>
    </p:spTree>
    <p:extLst>
      <p:ext uri="{BB962C8B-B14F-4D97-AF65-F5344CB8AC3E}">
        <p14:creationId xmlns:p14="http://schemas.microsoft.com/office/powerpoint/2010/main" val="3964533008"/>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349</a:t>
            </a:fld>
            <a:endParaRPr lang="en-US"/>
          </a:p>
        </p:txBody>
      </p:sp>
    </p:spTree>
    <p:extLst>
      <p:ext uri="{BB962C8B-B14F-4D97-AF65-F5344CB8AC3E}">
        <p14:creationId xmlns:p14="http://schemas.microsoft.com/office/powerpoint/2010/main" val="1491518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a:t>
            </a:fld>
            <a:endParaRPr lang="en-US"/>
          </a:p>
        </p:txBody>
      </p:sp>
    </p:spTree>
    <p:extLst>
      <p:ext uri="{BB962C8B-B14F-4D97-AF65-F5344CB8AC3E}">
        <p14:creationId xmlns:p14="http://schemas.microsoft.com/office/powerpoint/2010/main" val="4236824323"/>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350</a:t>
            </a:fld>
            <a:endParaRPr lang="en-US"/>
          </a:p>
        </p:txBody>
      </p:sp>
    </p:spTree>
    <p:extLst>
      <p:ext uri="{BB962C8B-B14F-4D97-AF65-F5344CB8AC3E}">
        <p14:creationId xmlns:p14="http://schemas.microsoft.com/office/powerpoint/2010/main" val="446907537"/>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351</a:t>
            </a:fld>
            <a:endParaRPr lang="en-US"/>
          </a:p>
        </p:txBody>
      </p:sp>
    </p:spTree>
    <p:extLst>
      <p:ext uri="{BB962C8B-B14F-4D97-AF65-F5344CB8AC3E}">
        <p14:creationId xmlns:p14="http://schemas.microsoft.com/office/powerpoint/2010/main" val="1399702032"/>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352</a:t>
            </a:fld>
            <a:endParaRPr lang="en-US"/>
          </a:p>
        </p:txBody>
      </p:sp>
    </p:spTree>
    <p:extLst>
      <p:ext uri="{BB962C8B-B14F-4D97-AF65-F5344CB8AC3E}">
        <p14:creationId xmlns:p14="http://schemas.microsoft.com/office/powerpoint/2010/main" val="126857777"/>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353</a:t>
            </a:fld>
            <a:endParaRPr lang="en-US"/>
          </a:p>
        </p:txBody>
      </p:sp>
    </p:spTree>
    <p:extLst>
      <p:ext uri="{BB962C8B-B14F-4D97-AF65-F5344CB8AC3E}">
        <p14:creationId xmlns:p14="http://schemas.microsoft.com/office/powerpoint/2010/main" val="153921362"/>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354</a:t>
            </a:fld>
            <a:endParaRPr lang="en-US"/>
          </a:p>
        </p:txBody>
      </p:sp>
    </p:spTree>
    <p:extLst>
      <p:ext uri="{BB962C8B-B14F-4D97-AF65-F5344CB8AC3E}">
        <p14:creationId xmlns:p14="http://schemas.microsoft.com/office/powerpoint/2010/main" val="796417430"/>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355</a:t>
            </a:fld>
            <a:endParaRPr lang="en-US"/>
          </a:p>
        </p:txBody>
      </p:sp>
    </p:spTree>
    <p:extLst>
      <p:ext uri="{BB962C8B-B14F-4D97-AF65-F5344CB8AC3E}">
        <p14:creationId xmlns:p14="http://schemas.microsoft.com/office/powerpoint/2010/main" val="854556039"/>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356</a:t>
            </a:fld>
            <a:endParaRPr lang="en-US"/>
          </a:p>
        </p:txBody>
      </p:sp>
    </p:spTree>
    <p:extLst>
      <p:ext uri="{BB962C8B-B14F-4D97-AF65-F5344CB8AC3E}">
        <p14:creationId xmlns:p14="http://schemas.microsoft.com/office/powerpoint/2010/main" val="833171182"/>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357</a:t>
            </a:fld>
            <a:endParaRPr lang="en-US"/>
          </a:p>
        </p:txBody>
      </p:sp>
    </p:spTree>
    <p:extLst>
      <p:ext uri="{BB962C8B-B14F-4D97-AF65-F5344CB8AC3E}">
        <p14:creationId xmlns:p14="http://schemas.microsoft.com/office/powerpoint/2010/main" val="731822077"/>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358</a:t>
            </a:fld>
            <a:endParaRPr lang="en-US"/>
          </a:p>
        </p:txBody>
      </p:sp>
    </p:spTree>
    <p:extLst>
      <p:ext uri="{BB962C8B-B14F-4D97-AF65-F5344CB8AC3E}">
        <p14:creationId xmlns:p14="http://schemas.microsoft.com/office/powerpoint/2010/main" val="4217842357"/>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359</a:t>
            </a:fld>
            <a:endParaRPr lang="en-US"/>
          </a:p>
        </p:txBody>
      </p:sp>
    </p:spTree>
    <p:extLst>
      <p:ext uri="{BB962C8B-B14F-4D97-AF65-F5344CB8AC3E}">
        <p14:creationId xmlns:p14="http://schemas.microsoft.com/office/powerpoint/2010/main" val="1188323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a:t>
            </a:fld>
            <a:endParaRPr lang="en-US"/>
          </a:p>
        </p:txBody>
      </p:sp>
    </p:spTree>
    <p:extLst>
      <p:ext uri="{BB962C8B-B14F-4D97-AF65-F5344CB8AC3E}">
        <p14:creationId xmlns:p14="http://schemas.microsoft.com/office/powerpoint/2010/main" val="1872812022"/>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360</a:t>
            </a:fld>
            <a:endParaRPr lang="en-US"/>
          </a:p>
        </p:txBody>
      </p:sp>
    </p:spTree>
    <p:extLst>
      <p:ext uri="{BB962C8B-B14F-4D97-AF65-F5344CB8AC3E}">
        <p14:creationId xmlns:p14="http://schemas.microsoft.com/office/powerpoint/2010/main" val="3654256261"/>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361</a:t>
            </a:fld>
            <a:endParaRPr lang="en-US"/>
          </a:p>
        </p:txBody>
      </p:sp>
    </p:spTree>
    <p:extLst>
      <p:ext uri="{BB962C8B-B14F-4D97-AF65-F5344CB8AC3E}">
        <p14:creationId xmlns:p14="http://schemas.microsoft.com/office/powerpoint/2010/main" val="167415344"/>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362</a:t>
            </a:fld>
            <a:endParaRPr lang="en-US"/>
          </a:p>
        </p:txBody>
      </p:sp>
    </p:spTree>
    <p:extLst>
      <p:ext uri="{BB962C8B-B14F-4D97-AF65-F5344CB8AC3E}">
        <p14:creationId xmlns:p14="http://schemas.microsoft.com/office/powerpoint/2010/main" val="2432573788"/>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363</a:t>
            </a:fld>
            <a:endParaRPr lang="en-US"/>
          </a:p>
        </p:txBody>
      </p:sp>
    </p:spTree>
    <p:extLst>
      <p:ext uri="{BB962C8B-B14F-4D97-AF65-F5344CB8AC3E}">
        <p14:creationId xmlns:p14="http://schemas.microsoft.com/office/powerpoint/2010/main" val="596785008"/>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364</a:t>
            </a:fld>
            <a:endParaRPr lang="en-US"/>
          </a:p>
        </p:txBody>
      </p:sp>
    </p:spTree>
    <p:extLst>
      <p:ext uri="{BB962C8B-B14F-4D97-AF65-F5344CB8AC3E}">
        <p14:creationId xmlns:p14="http://schemas.microsoft.com/office/powerpoint/2010/main" val="1225149777"/>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365</a:t>
            </a:fld>
            <a:endParaRPr lang="en-US"/>
          </a:p>
        </p:txBody>
      </p:sp>
    </p:spTree>
    <p:extLst>
      <p:ext uri="{BB962C8B-B14F-4D97-AF65-F5344CB8AC3E}">
        <p14:creationId xmlns:p14="http://schemas.microsoft.com/office/powerpoint/2010/main" val="2553689032"/>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366</a:t>
            </a:fld>
            <a:endParaRPr lang="en-US"/>
          </a:p>
        </p:txBody>
      </p:sp>
    </p:spTree>
    <p:extLst>
      <p:ext uri="{BB962C8B-B14F-4D97-AF65-F5344CB8AC3E}">
        <p14:creationId xmlns:p14="http://schemas.microsoft.com/office/powerpoint/2010/main" val="4246807660"/>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367</a:t>
            </a:fld>
            <a:endParaRPr lang="en-US"/>
          </a:p>
        </p:txBody>
      </p:sp>
    </p:spTree>
    <p:extLst>
      <p:ext uri="{BB962C8B-B14F-4D97-AF65-F5344CB8AC3E}">
        <p14:creationId xmlns:p14="http://schemas.microsoft.com/office/powerpoint/2010/main" val="730102371"/>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368</a:t>
            </a:fld>
            <a:endParaRPr lang="en-US"/>
          </a:p>
        </p:txBody>
      </p:sp>
    </p:spTree>
    <p:extLst>
      <p:ext uri="{BB962C8B-B14F-4D97-AF65-F5344CB8AC3E}">
        <p14:creationId xmlns:p14="http://schemas.microsoft.com/office/powerpoint/2010/main" val="3012772017"/>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369</a:t>
            </a:fld>
            <a:endParaRPr lang="en-US"/>
          </a:p>
        </p:txBody>
      </p:sp>
    </p:spTree>
    <p:extLst>
      <p:ext uri="{BB962C8B-B14F-4D97-AF65-F5344CB8AC3E}">
        <p14:creationId xmlns:p14="http://schemas.microsoft.com/office/powerpoint/2010/main" val="2942881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a:t>
            </a:fld>
            <a:endParaRPr lang="en-US"/>
          </a:p>
        </p:txBody>
      </p:sp>
    </p:spTree>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370</a:t>
            </a:fld>
            <a:endParaRPr lang="en-US"/>
          </a:p>
        </p:txBody>
      </p:sp>
    </p:spTree>
    <p:extLst>
      <p:ext uri="{BB962C8B-B14F-4D97-AF65-F5344CB8AC3E}">
        <p14:creationId xmlns:p14="http://schemas.microsoft.com/office/powerpoint/2010/main" val="950043259"/>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371</a:t>
            </a:fld>
            <a:endParaRPr lang="en-US"/>
          </a:p>
        </p:txBody>
      </p:sp>
    </p:spTree>
    <p:extLst>
      <p:ext uri="{BB962C8B-B14F-4D97-AF65-F5344CB8AC3E}">
        <p14:creationId xmlns:p14="http://schemas.microsoft.com/office/powerpoint/2010/main" val="3540279274"/>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372</a:t>
            </a:fld>
            <a:endParaRPr lang="en-US"/>
          </a:p>
        </p:txBody>
      </p:sp>
    </p:spTree>
    <p:extLst>
      <p:ext uri="{BB962C8B-B14F-4D97-AF65-F5344CB8AC3E}">
        <p14:creationId xmlns:p14="http://schemas.microsoft.com/office/powerpoint/2010/main" val="2588393475"/>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373</a:t>
            </a:fld>
            <a:endParaRPr lang="en-US"/>
          </a:p>
        </p:txBody>
      </p:sp>
    </p:spTree>
    <p:extLst>
      <p:ext uri="{BB962C8B-B14F-4D97-AF65-F5344CB8AC3E}">
        <p14:creationId xmlns:p14="http://schemas.microsoft.com/office/powerpoint/2010/main" val="112071814"/>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374</a:t>
            </a:fld>
            <a:endParaRPr lang="en-US"/>
          </a:p>
        </p:txBody>
      </p:sp>
    </p:spTree>
    <p:extLst>
      <p:ext uri="{BB962C8B-B14F-4D97-AF65-F5344CB8AC3E}">
        <p14:creationId xmlns:p14="http://schemas.microsoft.com/office/powerpoint/2010/main" val="1815635478"/>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375</a:t>
            </a:fld>
            <a:endParaRPr lang="en-US"/>
          </a:p>
        </p:txBody>
      </p:sp>
    </p:spTree>
    <p:extLst>
      <p:ext uri="{BB962C8B-B14F-4D97-AF65-F5344CB8AC3E}">
        <p14:creationId xmlns:p14="http://schemas.microsoft.com/office/powerpoint/2010/main" val="2269651738"/>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376</a:t>
            </a:fld>
            <a:endParaRPr lang="en-US"/>
          </a:p>
        </p:txBody>
      </p:sp>
    </p:spTree>
    <p:extLst>
      <p:ext uri="{BB962C8B-B14F-4D97-AF65-F5344CB8AC3E}">
        <p14:creationId xmlns:p14="http://schemas.microsoft.com/office/powerpoint/2010/main" val="1256522094"/>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377</a:t>
            </a:fld>
            <a:endParaRPr lang="en-US"/>
          </a:p>
        </p:txBody>
      </p:sp>
    </p:spTree>
    <p:extLst>
      <p:ext uri="{BB962C8B-B14F-4D97-AF65-F5344CB8AC3E}">
        <p14:creationId xmlns:p14="http://schemas.microsoft.com/office/powerpoint/2010/main" val="3914856962"/>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378</a:t>
            </a:fld>
            <a:endParaRPr lang="en-US"/>
          </a:p>
        </p:txBody>
      </p:sp>
    </p:spTree>
    <p:extLst>
      <p:ext uri="{BB962C8B-B14F-4D97-AF65-F5344CB8AC3E}">
        <p14:creationId xmlns:p14="http://schemas.microsoft.com/office/powerpoint/2010/main" val="457912643"/>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379</a:t>
            </a:fld>
            <a:endParaRPr lang="en-US"/>
          </a:p>
        </p:txBody>
      </p:sp>
    </p:spTree>
    <p:extLst>
      <p:ext uri="{BB962C8B-B14F-4D97-AF65-F5344CB8AC3E}">
        <p14:creationId xmlns:p14="http://schemas.microsoft.com/office/powerpoint/2010/main" val="33650153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a:t>
            </a:fld>
            <a:endParaRPr lang="en-US"/>
          </a:p>
        </p:txBody>
      </p:sp>
    </p:spTree>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380</a:t>
            </a:fld>
            <a:endParaRPr lang="en-US"/>
          </a:p>
        </p:txBody>
      </p:sp>
    </p:spTree>
    <p:extLst>
      <p:ext uri="{BB962C8B-B14F-4D97-AF65-F5344CB8AC3E}">
        <p14:creationId xmlns:p14="http://schemas.microsoft.com/office/powerpoint/2010/main" val="2521940159"/>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381</a:t>
            </a:fld>
            <a:endParaRPr lang="en-US"/>
          </a:p>
        </p:txBody>
      </p:sp>
    </p:spTree>
    <p:extLst>
      <p:ext uri="{BB962C8B-B14F-4D97-AF65-F5344CB8AC3E}">
        <p14:creationId xmlns:p14="http://schemas.microsoft.com/office/powerpoint/2010/main" val="3839062367"/>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382</a:t>
            </a:fld>
            <a:endParaRPr lang="en-US"/>
          </a:p>
        </p:txBody>
      </p:sp>
    </p:spTree>
    <p:extLst>
      <p:ext uri="{BB962C8B-B14F-4D97-AF65-F5344CB8AC3E}">
        <p14:creationId xmlns:p14="http://schemas.microsoft.com/office/powerpoint/2010/main" val="2289425690"/>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383</a:t>
            </a:fld>
            <a:endParaRPr lang="en-US"/>
          </a:p>
        </p:txBody>
      </p:sp>
    </p:spTree>
    <p:extLst>
      <p:ext uri="{BB962C8B-B14F-4D97-AF65-F5344CB8AC3E}">
        <p14:creationId xmlns:p14="http://schemas.microsoft.com/office/powerpoint/2010/main" val="1714524814"/>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384</a:t>
            </a:fld>
            <a:endParaRPr lang="en-US"/>
          </a:p>
        </p:txBody>
      </p:sp>
    </p:spTree>
    <p:extLst>
      <p:ext uri="{BB962C8B-B14F-4D97-AF65-F5344CB8AC3E}">
        <p14:creationId xmlns:p14="http://schemas.microsoft.com/office/powerpoint/2010/main" val="3967300562"/>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385</a:t>
            </a:fld>
            <a:endParaRPr lang="en-US"/>
          </a:p>
        </p:txBody>
      </p:sp>
    </p:spTree>
    <p:extLst>
      <p:ext uri="{BB962C8B-B14F-4D97-AF65-F5344CB8AC3E}">
        <p14:creationId xmlns:p14="http://schemas.microsoft.com/office/powerpoint/2010/main" val="3988813267"/>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386</a:t>
            </a:fld>
            <a:endParaRPr lang="en-US"/>
          </a:p>
        </p:txBody>
      </p:sp>
    </p:spTree>
    <p:extLst>
      <p:ext uri="{BB962C8B-B14F-4D97-AF65-F5344CB8AC3E}">
        <p14:creationId xmlns:p14="http://schemas.microsoft.com/office/powerpoint/2010/main" val="939546009"/>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387</a:t>
            </a:fld>
            <a:endParaRPr lang="en-US"/>
          </a:p>
        </p:txBody>
      </p:sp>
    </p:spTree>
    <p:extLst>
      <p:ext uri="{BB962C8B-B14F-4D97-AF65-F5344CB8AC3E}">
        <p14:creationId xmlns:p14="http://schemas.microsoft.com/office/powerpoint/2010/main" val="3656814258"/>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388</a:t>
            </a:fld>
            <a:endParaRPr lang="en-US"/>
          </a:p>
        </p:txBody>
      </p:sp>
    </p:spTree>
    <p:extLst>
      <p:ext uri="{BB962C8B-B14F-4D97-AF65-F5344CB8AC3E}">
        <p14:creationId xmlns:p14="http://schemas.microsoft.com/office/powerpoint/2010/main" val="3188355879"/>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389</a:t>
            </a:fld>
            <a:endParaRPr lang="en-US"/>
          </a:p>
        </p:txBody>
      </p:sp>
    </p:spTree>
    <p:extLst>
      <p:ext uri="{BB962C8B-B14F-4D97-AF65-F5344CB8AC3E}">
        <p14:creationId xmlns:p14="http://schemas.microsoft.com/office/powerpoint/2010/main" val="13126063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a:t>
            </a:fld>
            <a:endParaRPr lang="en-US"/>
          </a:p>
        </p:txBody>
      </p:sp>
    </p:spTree>
    <p:extLst>
      <p:ext uri="{BB962C8B-B14F-4D97-AF65-F5344CB8AC3E}">
        <p14:creationId xmlns:p14="http://schemas.microsoft.com/office/powerpoint/2010/main" val="3476029434"/>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390</a:t>
            </a:fld>
            <a:endParaRPr lang="en-US"/>
          </a:p>
        </p:txBody>
      </p:sp>
    </p:spTree>
    <p:extLst>
      <p:ext uri="{BB962C8B-B14F-4D97-AF65-F5344CB8AC3E}">
        <p14:creationId xmlns:p14="http://schemas.microsoft.com/office/powerpoint/2010/main" val="133915024"/>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391</a:t>
            </a:fld>
            <a:endParaRPr lang="en-US"/>
          </a:p>
        </p:txBody>
      </p:sp>
    </p:spTree>
    <p:extLst>
      <p:ext uri="{BB962C8B-B14F-4D97-AF65-F5344CB8AC3E}">
        <p14:creationId xmlns:p14="http://schemas.microsoft.com/office/powerpoint/2010/main" val="2554508405"/>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392</a:t>
            </a:fld>
            <a:endParaRPr lang="en-US"/>
          </a:p>
        </p:txBody>
      </p:sp>
    </p:spTree>
    <p:extLst>
      <p:ext uri="{BB962C8B-B14F-4D97-AF65-F5344CB8AC3E}">
        <p14:creationId xmlns:p14="http://schemas.microsoft.com/office/powerpoint/2010/main" val="2023703743"/>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393</a:t>
            </a:fld>
            <a:endParaRPr lang="en-US"/>
          </a:p>
        </p:txBody>
      </p:sp>
    </p:spTree>
    <p:extLst>
      <p:ext uri="{BB962C8B-B14F-4D97-AF65-F5344CB8AC3E}">
        <p14:creationId xmlns:p14="http://schemas.microsoft.com/office/powerpoint/2010/main" val="3656474412"/>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394</a:t>
            </a:fld>
            <a:endParaRPr lang="en-US"/>
          </a:p>
        </p:txBody>
      </p:sp>
    </p:spTree>
    <p:extLst>
      <p:ext uri="{BB962C8B-B14F-4D97-AF65-F5344CB8AC3E}">
        <p14:creationId xmlns:p14="http://schemas.microsoft.com/office/powerpoint/2010/main" val="3695255788"/>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395</a:t>
            </a:fld>
            <a:endParaRPr lang="en-US"/>
          </a:p>
        </p:txBody>
      </p:sp>
    </p:spTree>
    <p:extLst>
      <p:ext uri="{BB962C8B-B14F-4D97-AF65-F5344CB8AC3E}">
        <p14:creationId xmlns:p14="http://schemas.microsoft.com/office/powerpoint/2010/main" val="1109036681"/>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396</a:t>
            </a:fld>
            <a:endParaRPr lang="en-US"/>
          </a:p>
        </p:txBody>
      </p:sp>
    </p:spTree>
    <p:extLst>
      <p:ext uri="{BB962C8B-B14F-4D97-AF65-F5344CB8AC3E}">
        <p14:creationId xmlns:p14="http://schemas.microsoft.com/office/powerpoint/2010/main" val="370765966"/>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397</a:t>
            </a:fld>
            <a:endParaRPr lang="en-US"/>
          </a:p>
        </p:txBody>
      </p:sp>
    </p:spTree>
    <p:extLst>
      <p:ext uri="{BB962C8B-B14F-4D97-AF65-F5344CB8AC3E}">
        <p14:creationId xmlns:p14="http://schemas.microsoft.com/office/powerpoint/2010/main" val="801691976"/>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400</a:t>
            </a:fld>
            <a:endParaRPr lang="en-US"/>
          </a:p>
        </p:txBody>
      </p:sp>
    </p:spTree>
    <p:extLst>
      <p:ext uri="{BB962C8B-B14F-4D97-AF65-F5344CB8AC3E}">
        <p14:creationId xmlns:p14="http://schemas.microsoft.com/office/powerpoint/2010/main" val="807116042"/>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401</a:t>
            </a:fld>
            <a:endParaRPr lang="en-US"/>
          </a:p>
        </p:txBody>
      </p:sp>
    </p:spTree>
    <p:extLst>
      <p:ext uri="{BB962C8B-B14F-4D97-AF65-F5344CB8AC3E}">
        <p14:creationId xmlns:p14="http://schemas.microsoft.com/office/powerpoint/2010/main" val="3240762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a:t>
            </a:fld>
            <a:endParaRPr lang="en-US"/>
          </a:p>
        </p:txBody>
      </p:sp>
    </p:spTree>
    <p:extLst>
      <p:ext uri="{BB962C8B-B14F-4D97-AF65-F5344CB8AC3E}">
        <p14:creationId xmlns:p14="http://schemas.microsoft.com/office/powerpoint/2010/main" val="4188022828"/>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402</a:t>
            </a:fld>
            <a:endParaRPr lang="en-US"/>
          </a:p>
        </p:txBody>
      </p:sp>
    </p:spTree>
    <p:extLst>
      <p:ext uri="{BB962C8B-B14F-4D97-AF65-F5344CB8AC3E}">
        <p14:creationId xmlns:p14="http://schemas.microsoft.com/office/powerpoint/2010/main" val="3228736013"/>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403</a:t>
            </a:fld>
            <a:endParaRPr lang="en-US"/>
          </a:p>
        </p:txBody>
      </p:sp>
    </p:spTree>
    <p:extLst>
      <p:ext uri="{BB962C8B-B14F-4D97-AF65-F5344CB8AC3E}">
        <p14:creationId xmlns:p14="http://schemas.microsoft.com/office/powerpoint/2010/main" val="1335205423"/>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404</a:t>
            </a:fld>
            <a:endParaRPr lang="en-US"/>
          </a:p>
        </p:txBody>
      </p:sp>
    </p:spTree>
    <p:extLst>
      <p:ext uri="{BB962C8B-B14F-4D97-AF65-F5344CB8AC3E}">
        <p14:creationId xmlns:p14="http://schemas.microsoft.com/office/powerpoint/2010/main" val="2667097131"/>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405</a:t>
            </a:fld>
            <a:endParaRPr lang="en-US"/>
          </a:p>
        </p:txBody>
      </p:sp>
    </p:spTree>
    <p:extLst>
      <p:ext uri="{BB962C8B-B14F-4D97-AF65-F5344CB8AC3E}">
        <p14:creationId xmlns:p14="http://schemas.microsoft.com/office/powerpoint/2010/main" val="4000976667"/>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406</a:t>
            </a:fld>
            <a:endParaRPr lang="en-US"/>
          </a:p>
        </p:txBody>
      </p:sp>
    </p:spTree>
    <p:extLst>
      <p:ext uri="{BB962C8B-B14F-4D97-AF65-F5344CB8AC3E}">
        <p14:creationId xmlns:p14="http://schemas.microsoft.com/office/powerpoint/2010/main" val="1961333770"/>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407</a:t>
            </a:fld>
            <a:endParaRPr lang="en-US"/>
          </a:p>
        </p:txBody>
      </p:sp>
    </p:spTree>
    <p:extLst>
      <p:ext uri="{BB962C8B-B14F-4D97-AF65-F5344CB8AC3E}">
        <p14:creationId xmlns:p14="http://schemas.microsoft.com/office/powerpoint/2010/main" val="4204550670"/>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408</a:t>
            </a:fld>
            <a:endParaRPr lang="en-US"/>
          </a:p>
        </p:txBody>
      </p:sp>
    </p:spTree>
    <p:extLst>
      <p:ext uri="{BB962C8B-B14F-4D97-AF65-F5344CB8AC3E}">
        <p14:creationId xmlns:p14="http://schemas.microsoft.com/office/powerpoint/2010/main" val="522061725"/>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409</a:t>
            </a:fld>
            <a:endParaRPr lang="en-US"/>
          </a:p>
        </p:txBody>
      </p:sp>
    </p:spTree>
    <p:extLst>
      <p:ext uri="{BB962C8B-B14F-4D97-AF65-F5344CB8AC3E}">
        <p14:creationId xmlns:p14="http://schemas.microsoft.com/office/powerpoint/2010/main" val="1186567901"/>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410</a:t>
            </a:fld>
            <a:endParaRPr lang="en-US"/>
          </a:p>
        </p:txBody>
      </p:sp>
    </p:spTree>
    <p:extLst>
      <p:ext uri="{BB962C8B-B14F-4D97-AF65-F5344CB8AC3E}">
        <p14:creationId xmlns:p14="http://schemas.microsoft.com/office/powerpoint/2010/main" val="4217646164"/>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411</a:t>
            </a:fld>
            <a:endParaRPr lang="en-US"/>
          </a:p>
        </p:txBody>
      </p:sp>
    </p:spTree>
    <p:extLst>
      <p:ext uri="{BB962C8B-B14F-4D97-AF65-F5344CB8AC3E}">
        <p14:creationId xmlns:p14="http://schemas.microsoft.com/office/powerpoint/2010/main" val="32980176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a:t>
            </a:fld>
            <a:endParaRPr lang="en-US"/>
          </a:p>
        </p:txBody>
      </p:sp>
    </p:spTree>
    <p:extLst>
      <p:ext uri="{BB962C8B-B14F-4D97-AF65-F5344CB8AC3E}">
        <p14:creationId xmlns:p14="http://schemas.microsoft.com/office/powerpoint/2010/main" val="1365103483"/>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412</a:t>
            </a:fld>
            <a:endParaRPr lang="en-US"/>
          </a:p>
        </p:txBody>
      </p:sp>
    </p:spTree>
    <p:extLst>
      <p:ext uri="{BB962C8B-B14F-4D97-AF65-F5344CB8AC3E}">
        <p14:creationId xmlns:p14="http://schemas.microsoft.com/office/powerpoint/2010/main" val="2410744858"/>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413</a:t>
            </a:fld>
            <a:endParaRPr lang="en-US"/>
          </a:p>
        </p:txBody>
      </p:sp>
    </p:spTree>
    <p:extLst>
      <p:ext uri="{BB962C8B-B14F-4D97-AF65-F5344CB8AC3E}">
        <p14:creationId xmlns:p14="http://schemas.microsoft.com/office/powerpoint/2010/main" val="482503592"/>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414</a:t>
            </a:fld>
            <a:endParaRPr lang="en-US"/>
          </a:p>
        </p:txBody>
      </p:sp>
    </p:spTree>
    <p:extLst>
      <p:ext uri="{BB962C8B-B14F-4D97-AF65-F5344CB8AC3E}">
        <p14:creationId xmlns:p14="http://schemas.microsoft.com/office/powerpoint/2010/main" val="2734841625"/>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415</a:t>
            </a:fld>
            <a:endParaRPr lang="en-US"/>
          </a:p>
        </p:txBody>
      </p:sp>
    </p:spTree>
    <p:extLst>
      <p:ext uri="{BB962C8B-B14F-4D97-AF65-F5344CB8AC3E}">
        <p14:creationId xmlns:p14="http://schemas.microsoft.com/office/powerpoint/2010/main" val="1815888180"/>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416</a:t>
            </a:fld>
            <a:endParaRPr lang="en-US"/>
          </a:p>
        </p:txBody>
      </p:sp>
    </p:spTree>
    <p:extLst>
      <p:ext uri="{BB962C8B-B14F-4D97-AF65-F5344CB8AC3E}">
        <p14:creationId xmlns:p14="http://schemas.microsoft.com/office/powerpoint/2010/main" val="2628107749"/>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417</a:t>
            </a:fld>
            <a:endParaRPr lang="en-US"/>
          </a:p>
        </p:txBody>
      </p:sp>
    </p:spTree>
    <p:extLst>
      <p:ext uri="{BB962C8B-B14F-4D97-AF65-F5344CB8AC3E}">
        <p14:creationId xmlns:p14="http://schemas.microsoft.com/office/powerpoint/2010/main" val="3599640605"/>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418</a:t>
            </a:fld>
            <a:endParaRPr lang="en-US"/>
          </a:p>
        </p:txBody>
      </p:sp>
    </p:spTree>
    <p:extLst>
      <p:ext uri="{BB962C8B-B14F-4D97-AF65-F5344CB8AC3E}">
        <p14:creationId xmlns:p14="http://schemas.microsoft.com/office/powerpoint/2010/main" val="2106168935"/>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419</a:t>
            </a:fld>
            <a:endParaRPr lang="en-US"/>
          </a:p>
        </p:txBody>
      </p:sp>
    </p:spTree>
    <p:extLst>
      <p:ext uri="{BB962C8B-B14F-4D97-AF65-F5344CB8AC3E}">
        <p14:creationId xmlns:p14="http://schemas.microsoft.com/office/powerpoint/2010/main" val="4207397729"/>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420</a:t>
            </a:fld>
            <a:endParaRPr lang="en-US"/>
          </a:p>
        </p:txBody>
      </p:sp>
    </p:spTree>
    <p:extLst>
      <p:ext uri="{BB962C8B-B14F-4D97-AF65-F5344CB8AC3E}">
        <p14:creationId xmlns:p14="http://schemas.microsoft.com/office/powerpoint/2010/main" val="1714832310"/>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421</a:t>
            </a:fld>
            <a:endParaRPr lang="en-US"/>
          </a:p>
        </p:txBody>
      </p:sp>
    </p:spTree>
    <p:extLst>
      <p:ext uri="{BB962C8B-B14F-4D97-AF65-F5344CB8AC3E}">
        <p14:creationId xmlns:p14="http://schemas.microsoft.com/office/powerpoint/2010/main" val="24890436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a:t>
            </a:fld>
            <a:endParaRPr lang="en-US"/>
          </a:p>
        </p:txBody>
      </p:sp>
    </p:spTree>
    <p:extLst>
      <p:ext uri="{BB962C8B-B14F-4D97-AF65-F5344CB8AC3E}">
        <p14:creationId xmlns:p14="http://schemas.microsoft.com/office/powerpoint/2010/main" val="1556992920"/>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422</a:t>
            </a:fld>
            <a:endParaRPr lang="en-US"/>
          </a:p>
        </p:txBody>
      </p:sp>
    </p:spTree>
    <p:extLst>
      <p:ext uri="{BB962C8B-B14F-4D97-AF65-F5344CB8AC3E}">
        <p14:creationId xmlns:p14="http://schemas.microsoft.com/office/powerpoint/2010/main" val="57833054"/>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423</a:t>
            </a:fld>
            <a:endParaRPr lang="en-US"/>
          </a:p>
        </p:txBody>
      </p:sp>
    </p:spTree>
    <p:extLst>
      <p:ext uri="{BB962C8B-B14F-4D97-AF65-F5344CB8AC3E}">
        <p14:creationId xmlns:p14="http://schemas.microsoft.com/office/powerpoint/2010/main" val="3694189005"/>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424</a:t>
            </a:fld>
            <a:endParaRPr lang="en-US"/>
          </a:p>
        </p:txBody>
      </p:sp>
    </p:spTree>
    <p:extLst>
      <p:ext uri="{BB962C8B-B14F-4D97-AF65-F5344CB8AC3E}">
        <p14:creationId xmlns:p14="http://schemas.microsoft.com/office/powerpoint/2010/main" val="3672317021"/>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425</a:t>
            </a:fld>
            <a:endParaRPr lang="en-US"/>
          </a:p>
        </p:txBody>
      </p:sp>
    </p:spTree>
    <p:extLst>
      <p:ext uri="{BB962C8B-B14F-4D97-AF65-F5344CB8AC3E}">
        <p14:creationId xmlns:p14="http://schemas.microsoft.com/office/powerpoint/2010/main" val="2125512415"/>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426</a:t>
            </a:fld>
            <a:endParaRPr lang="en-US"/>
          </a:p>
        </p:txBody>
      </p:sp>
    </p:spTree>
    <p:extLst>
      <p:ext uri="{BB962C8B-B14F-4D97-AF65-F5344CB8AC3E}">
        <p14:creationId xmlns:p14="http://schemas.microsoft.com/office/powerpoint/2010/main" val="1143331443"/>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427</a:t>
            </a:fld>
            <a:endParaRPr lang="en-US"/>
          </a:p>
        </p:txBody>
      </p:sp>
    </p:spTree>
    <p:extLst>
      <p:ext uri="{BB962C8B-B14F-4D97-AF65-F5344CB8AC3E}">
        <p14:creationId xmlns:p14="http://schemas.microsoft.com/office/powerpoint/2010/main" val="2286458779"/>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428</a:t>
            </a:fld>
            <a:endParaRPr lang="en-US"/>
          </a:p>
        </p:txBody>
      </p:sp>
    </p:spTree>
    <p:extLst>
      <p:ext uri="{BB962C8B-B14F-4D97-AF65-F5344CB8AC3E}">
        <p14:creationId xmlns:p14="http://schemas.microsoft.com/office/powerpoint/2010/main" val="701351316"/>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429</a:t>
            </a:fld>
            <a:endParaRPr lang="en-US"/>
          </a:p>
        </p:txBody>
      </p:sp>
    </p:spTree>
    <p:extLst>
      <p:ext uri="{BB962C8B-B14F-4D97-AF65-F5344CB8AC3E}">
        <p14:creationId xmlns:p14="http://schemas.microsoft.com/office/powerpoint/2010/main" val="286127811"/>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430</a:t>
            </a:fld>
            <a:endParaRPr lang="en-US"/>
          </a:p>
        </p:txBody>
      </p:sp>
    </p:spTree>
    <p:extLst>
      <p:ext uri="{BB962C8B-B14F-4D97-AF65-F5344CB8AC3E}">
        <p14:creationId xmlns:p14="http://schemas.microsoft.com/office/powerpoint/2010/main" val="2488798010"/>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431</a:t>
            </a:fld>
            <a:endParaRPr lang="en-US"/>
          </a:p>
        </p:txBody>
      </p:sp>
    </p:spTree>
    <p:extLst>
      <p:ext uri="{BB962C8B-B14F-4D97-AF65-F5344CB8AC3E}">
        <p14:creationId xmlns:p14="http://schemas.microsoft.com/office/powerpoint/2010/main" val="2949185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a:t>
            </a:fld>
            <a:endParaRPr lang="en-US"/>
          </a:p>
        </p:txBody>
      </p:sp>
    </p:spTree>
    <p:extLst>
      <p:ext uri="{BB962C8B-B14F-4D97-AF65-F5344CB8AC3E}">
        <p14:creationId xmlns:p14="http://schemas.microsoft.com/office/powerpoint/2010/main" val="9296539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a:t>
            </a:fld>
            <a:endParaRPr lang="en-US"/>
          </a:p>
        </p:txBody>
      </p:sp>
    </p:spTree>
    <p:extLst>
      <p:ext uri="{BB962C8B-B14F-4D97-AF65-F5344CB8AC3E}">
        <p14:creationId xmlns:p14="http://schemas.microsoft.com/office/powerpoint/2010/main" val="502300026"/>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432</a:t>
            </a:fld>
            <a:endParaRPr lang="en-US"/>
          </a:p>
        </p:txBody>
      </p:sp>
    </p:spTree>
    <p:extLst>
      <p:ext uri="{BB962C8B-B14F-4D97-AF65-F5344CB8AC3E}">
        <p14:creationId xmlns:p14="http://schemas.microsoft.com/office/powerpoint/2010/main" val="2246426333"/>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433</a:t>
            </a:fld>
            <a:endParaRPr lang="en-US"/>
          </a:p>
        </p:txBody>
      </p:sp>
    </p:spTree>
    <p:extLst>
      <p:ext uri="{BB962C8B-B14F-4D97-AF65-F5344CB8AC3E}">
        <p14:creationId xmlns:p14="http://schemas.microsoft.com/office/powerpoint/2010/main" val="645028000"/>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434</a:t>
            </a:fld>
            <a:endParaRPr lang="en-US"/>
          </a:p>
        </p:txBody>
      </p:sp>
    </p:spTree>
    <p:extLst>
      <p:ext uri="{BB962C8B-B14F-4D97-AF65-F5344CB8AC3E}">
        <p14:creationId xmlns:p14="http://schemas.microsoft.com/office/powerpoint/2010/main" val="3103421262"/>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435</a:t>
            </a:fld>
            <a:endParaRPr lang="en-US"/>
          </a:p>
        </p:txBody>
      </p:sp>
    </p:spTree>
    <p:extLst>
      <p:ext uri="{BB962C8B-B14F-4D97-AF65-F5344CB8AC3E}">
        <p14:creationId xmlns:p14="http://schemas.microsoft.com/office/powerpoint/2010/main" val="446083079"/>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436</a:t>
            </a:fld>
            <a:endParaRPr lang="en-US"/>
          </a:p>
        </p:txBody>
      </p:sp>
    </p:spTree>
    <p:extLst>
      <p:ext uri="{BB962C8B-B14F-4D97-AF65-F5344CB8AC3E}">
        <p14:creationId xmlns:p14="http://schemas.microsoft.com/office/powerpoint/2010/main" val="884963111"/>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437</a:t>
            </a:fld>
            <a:endParaRPr lang="en-US"/>
          </a:p>
        </p:txBody>
      </p:sp>
    </p:spTree>
    <p:extLst>
      <p:ext uri="{BB962C8B-B14F-4D97-AF65-F5344CB8AC3E}">
        <p14:creationId xmlns:p14="http://schemas.microsoft.com/office/powerpoint/2010/main" val="1790668463"/>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438</a:t>
            </a:fld>
            <a:endParaRPr lang="en-US"/>
          </a:p>
        </p:txBody>
      </p:sp>
    </p:spTree>
    <p:extLst>
      <p:ext uri="{BB962C8B-B14F-4D97-AF65-F5344CB8AC3E}">
        <p14:creationId xmlns:p14="http://schemas.microsoft.com/office/powerpoint/2010/main" val="3453992949"/>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439</a:t>
            </a:fld>
            <a:endParaRPr lang="en-US"/>
          </a:p>
        </p:txBody>
      </p:sp>
    </p:spTree>
    <p:extLst>
      <p:ext uri="{BB962C8B-B14F-4D97-AF65-F5344CB8AC3E}">
        <p14:creationId xmlns:p14="http://schemas.microsoft.com/office/powerpoint/2010/main" val="475159940"/>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440</a:t>
            </a:fld>
            <a:endParaRPr lang="en-US"/>
          </a:p>
        </p:txBody>
      </p:sp>
    </p:spTree>
    <p:extLst>
      <p:ext uri="{BB962C8B-B14F-4D97-AF65-F5344CB8AC3E}">
        <p14:creationId xmlns:p14="http://schemas.microsoft.com/office/powerpoint/2010/main" val="4090163988"/>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441</a:t>
            </a:fld>
            <a:endParaRPr lang="en-US"/>
          </a:p>
        </p:txBody>
      </p:sp>
    </p:spTree>
    <p:extLst>
      <p:ext uri="{BB962C8B-B14F-4D97-AF65-F5344CB8AC3E}">
        <p14:creationId xmlns:p14="http://schemas.microsoft.com/office/powerpoint/2010/main" val="9032639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a:t>
            </a:fld>
            <a:endParaRPr lang="en-US"/>
          </a:p>
        </p:txBody>
      </p:sp>
    </p:spTree>
    <p:extLst>
      <p:ext uri="{BB962C8B-B14F-4D97-AF65-F5344CB8AC3E}">
        <p14:creationId xmlns:p14="http://schemas.microsoft.com/office/powerpoint/2010/main" val="1721329485"/>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442</a:t>
            </a:fld>
            <a:endParaRPr lang="en-US"/>
          </a:p>
        </p:txBody>
      </p:sp>
    </p:spTree>
    <p:extLst>
      <p:ext uri="{BB962C8B-B14F-4D97-AF65-F5344CB8AC3E}">
        <p14:creationId xmlns:p14="http://schemas.microsoft.com/office/powerpoint/2010/main" val="2273310707"/>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443</a:t>
            </a:fld>
            <a:endParaRPr lang="en-US"/>
          </a:p>
        </p:txBody>
      </p:sp>
    </p:spTree>
    <p:extLst>
      <p:ext uri="{BB962C8B-B14F-4D97-AF65-F5344CB8AC3E}">
        <p14:creationId xmlns:p14="http://schemas.microsoft.com/office/powerpoint/2010/main" val="2238057811"/>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444</a:t>
            </a:fld>
            <a:endParaRPr lang="en-US"/>
          </a:p>
        </p:txBody>
      </p:sp>
    </p:spTree>
    <p:extLst>
      <p:ext uri="{BB962C8B-B14F-4D97-AF65-F5344CB8AC3E}">
        <p14:creationId xmlns:p14="http://schemas.microsoft.com/office/powerpoint/2010/main" val="134873783"/>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445</a:t>
            </a:fld>
            <a:endParaRPr lang="en-US"/>
          </a:p>
        </p:txBody>
      </p:sp>
    </p:spTree>
    <p:extLst>
      <p:ext uri="{BB962C8B-B14F-4D97-AF65-F5344CB8AC3E}">
        <p14:creationId xmlns:p14="http://schemas.microsoft.com/office/powerpoint/2010/main" val="2743880709"/>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446</a:t>
            </a:fld>
            <a:endParaRPr lang="en-US"/>
          </a:p>
        </p:txBody>
      </p:sp>
    </p:spTree>
    <p:extLst>
      <p:ext uri="{BB962C8B-B14F-4D97-AF65-F5344CB8AC3E}">
        <p14:creationId xmlns:p14="http://schemas.microsoft.com/office/powerpoint/2010/main" val="1641035428"/>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447</a:t>
            </a:fld>
            <a:endParaRPr lang="en-US"/>
          </a:p>
        </p:txBody>
      </p:sp>
    </p:spTree>
    <p:extLst>
      <p:ext uri="{BB962C8B-B14F-4D97-AF65-F5344CB8AC3E}">
        <p14:creationId xmlns:p14="http://schemas.microsoft.com/office/powerpoint/2010/main" val="1433982170"/>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448</a:t>
            </a:fld>
            <a:endParaRPr lang="en-US"/>
          </a:p>
        </p:txBody>
      </p:sp>
    </p:spTree>
    <p:extLst>
      <p:ext uri="{BB962C8B-B14F-4D97-AF65-F5344CB8AC3E}">
        <p14:creationId xmlns:p14="http://schemas.microsoft.com/office/powerpoint/2010/main" val="1578488338"/>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449</a:t>
            </a:fld>
            <a:endParaRPr lang="en-US"/>
          </a:p>
        </p:txBody>
      </p:sp>
    </p:spTree>
    <p:extLst>
      <p:ext uri="{BB962C8B-B14F-4D97-AF65-F5344CB8AC3E}">
        <p14:creationId xmlns:p14="http://schemas.microsoft.com/office/powerpoint/2010/main" val="3849237569"/>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450</a:t>
            </a:fld>
            <a:endParaRPr lang="en-US"/>
          </a:p>
        </p:txBody>
      </p:sp>
    </p:spTree>
    <p:extLst>
      <p:ext uri="{BB962C8B-B14F-4D97-AF65-F5344CB8AC3E}">
        <p14:creationId xmlns:p14="http://schemas.microsoft.com/office/powerpoint/2010/main" val="403688680"/>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451</a:t>
            </a:fld>
            <a:endParaRPr lang="en-US"/>
          </a:p>
        </p:txBody>
      </p:sp>
    </p:spTree>
    <p:extLst>
      <p:ext uri="{BB962C8B-B14F-4D97-AF65-F5344CB8AC3E}">
        <p14:creationId xmlns:p14="http://schemas.microsoft.com/office/powerpoint/2010/main" val="5604678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a:t>
            </a:fld>
            <a:endParaRPr lang="en-US"/>
          </a:p>
        </p:txBody>
      </p:sp>
    </p:spTree>
    <p:extLst>
      <p:ext uri="{BB962C8B-B14F-4D97-AF65-F5344CB8AC3E}">
        <p14:creationId xmlns:p14="http://schemas.microsoft.com/office/powerpoint/2010/main" val="4229870284"/>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452</a:t>
            </a:fld>
            <a:endParaRPr lang="en-US"/>
          </a:p>
        </p:txBody>
      </p:sp>
    </p:spTree>
    <p:extLst>
      <p:ext uri="{BB962C8B-B14F-4D97-AF65-F5344CB8AC3E}">
        <p14:creationId xmlns:p14="http://schemas.microsoft.com/office/powerpoint/2010/main" val="907789023"/>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453</a:t>
            </a:fld>
            <a:endParaRPr lang="en-US"/>
          </a:p>
        </p:txBody>
      </p:sp>
    </p:spTree>
    <p:extLst>
      <p:ext uri="{BB962C8B-B14F-4D97-AF65-F5344CB8AC3E}">
        <p14:creationId xmlns:p14="http://schemas.microsoft.com/office/powerpoint/2010/main" val="2986563537"/>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454</a:t>
            </a:fld>
            <a:endParaRPr lang="en-US"/>
          </a:p>
        </p:txBody>
      </p:sp>
    </p:spTree>
    <p:extLst>
      <p:ext uri="{BB962C8B-B14F-4D97-AF65-F5344CB8AC3E}">
        <p14:creationId xmlns:p14="http://schemas.microsoft.com/office/powerpoint/2010/main" val="3625574635"/>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455</a:t>
            </a:fld>
            <a:endParaRPr lang="en-US"/>
          </a:p>
        </p:txBody>
      </p:sp>
    </p:spTree>
    <p:extLst>
      <p:ext uri="{BB962C8B-B14F-4D97-AF65-F5344CB8AC3E}">
        <p14:creationId xmlns:p14="http://schemas.microsoft.com/office/powerpoint/2010/main" val="3212107612"/>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456</a:t>
            </a:fld>
            <a:endParaRPr lang="en-US"/>
          </a:p>
        </p:txBody>
      </p:sp>
    </p:spTree>
    <p:extLst>
      <p:ext uri="{BB962C8B-B14F-4D97-AF65-F5344CB8AC3E}">
        <p14:creationId xmlns:p14="http://schemas.microsoft.com/office/powerpoint/2010/main" val="70539494"/>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457</a:t>
            </a:fld>
            <a:endParaRPr lang="en-US"/>
          </a:p>
        </p:txBody>
      </p:sp>
    </p:spTree>
    <p:extLst>
      <p:ext uri="{BB962C8B-B14F-4D97-AF65-F5344CB8AC3E}">
        <p14:creationId xmlns:p14="http://schemas.microsoft.com/office/powerpoint/2010/main" val="2793009797"/>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458</a:t>
            </a:fld>
            <a:endParaRPr lang="en-US"/>
          </a:p>
        </p:txBody>
      </p:sp>
    </p:spTree>
    <p:extLst>
      <p:ext uri="{BB962C8B-B14F-4D97-AF65-F5344CB8AC3E}">
        <p14:creationId xmlns:p14="http://schemas.microsoft.com/office/powerpoint/2010/main" val="1621794428"/>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459</a:t>
            </a:fld>
            <a:endParaRPr lang="en-US"/>
          </a:p>
        </p:txBody>
      </p:sp>
    </p:spTree>
    <p:extLst>
      <p:ext uri="{BB962C8B-B14F-4D97-AF65-F5344CB8AC3E}">
        <p14:creationId xmlns:p14="http://schemas.microsoft.com/office/powerpoint/2010/main" val="2721651263"/>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460</a:t>
            </a:fld>
            <a:endParaRPr lang="en-US"/>
          </a:p>
        </p:txBody>
      </p:sp>
    </p:spTree>
    <p:extLst>
      <p:ext uri="{BB962C8B-B14F-4D97-AF65-F5344CB8AC3E}">
        <p14:creationId xmlns:p14="http://schemas.microsoft.com/office/powerpoint/2010/main" val="1003686609"/>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461</a:t>
            </a:fld>
            <a:endParaRPr lang="en-US"/>
          </a:p>
        </p:txBody>
      </p:sp>
    </p:spTree>
    <p:extLst>
      <p:ext uri="{BB962C8B-B14F-4D97-AF65-F5344CB8AC3E}">
        <p14:creationId xmlns:p14="http://schemas.microsoft.com/office/powerpoint/2010/main" val="342804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a:t>
            </a:fld>
            <a:endParaRPr lang="en-US"/>
          </a:p>
        </p:txBody>
      </p:sp>
    </p:spTree>
    <p:extLst>
      <p:ext uri="{BB962C8B-B14F-4D97-AF65-F5344CB8AC3E}">
        <p14:creationId xmlns:p14="http://schemas.microsoft.com/office/powerpoint/2010/main" val="2590608970"/>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464</a:t>
            </a:fld>
            <a:endParaRPr lang="en-US"/>
          </a:p>
        </p:txBody>
      </p:sp>
    </p:spTree>
    <p:extLst>
      <p:ext uri="{BB962C8B-B14F-4D97-AF65-F5344CB8AC3E}">
        <p14:creationId xmlns:p14="http://schemas.microsoft.com/office/powerpoint/2010/main" val="2847202851"/>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465</a:t>
            </a:fld>
            <a:endParaRPr lang="en-US"/>
          </a:p>
        </p:txBody>
      </p:sp>
    </p:spTree>
    <p:extLst>
      <p:ext uri="{BB962C8B-B14F-4D97-AF65-F5344CB8AC3E}">
        <p14:creationId xmlns:p14="http://schemas.microsoft.com/office/powerpoint/2010/main" val="1985960468"/>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466</a:t>
            </a:fld>
            <a:endParaRPr lang="en-US"/>
          </a:p>
        </p:txBody>
      </p:sp>
    </p:spTree>
    <p:extLst>
      <p:ext uri="{BB962C8B-B14F-4D97-AF65-F5344CB8AC3E}">
        <p14:creationId xmlns:p14="http://schemas.microsoft.com/office/powerpoint/2010/main" val="2276928663"/>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467</a:t>
            </a:fld>
            <a:endParaRPr lang="en-US"/>
          </a:p>
        </p:txBody>
      </p:sp>
    </p:spTree>
    <p:extLst>
      <p:ext uri="{BB962C8B-B14F-4D97-AF65-F5344CB8AC3E}">
        <p14:creationId xmlns:p14="http://schemas.microsoft.com/office/powerpoint/2010/main" val="2134266401"/>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468</a:t>
            </a:fld>
            <a:endParaRPr lang="en-US"/>
          </a:p>
        </p:txBody>
      </p:sp>
    </p:spTree>
    <p:extLst>
      <p:ext uri="{BB962C8B-B14F-4D97-AF65-F5344CB8AC3E}">
        <p14:creationId xmlns:p14="http://schemas.microsoft.com/office/powerpoint/2010/main" val="2864633415"/>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469</a:t>
            </a:fld>
            <a:endParaRPr lang="en-US"/>
          </a:p>
        </p:txBody>
      </p:sp>
    </p:spTree>
    <p:extLst>
      <p:ext uri="{BB962C8B-B14F-4D97-AF65-F5344CB8AC3E}">
        <p14:creationId xmlns:p14="http://schemas.microsoft.com/office/powerpoint/2010/main" val="3600499285"/>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470</a:t>
            </a:fld>
            <a:endParaRPr lang="en-US"/>
          </a:p>
        </p:txBody>
      </p:sp>
    </p:spTree>
    <p:extLst>
      <p:ext uri="{BB962C8B-B14F-4D97-AF65-F5344CB8AC3E}">
        <p14:creationId xmlns:p14="http://schemas.microsoft.com/office/powerpoint/2010/main" val="4088560737"/>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471</a:t>
            </a:fld>
            <a:endParaRPr lang="en-US"/>
          </a:p>
        </p:txBody>
      </p:sp>
    </p:spTree>
    <p:extLst>
      <p:ext uri="{BB962C8B-B14F-4D97-AF65-F5344CB8AC3E}">
        <p14:creationId xmlns:p14="http://schemas.microsoft.com/office/powerpoint/2010/main" val="2348929264"/>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472</a:t>
            </a:fld>
            <a:endParaRPr lang="en-US"/>
          </a:p>
        </p:txBody>
      </p:sp>
    </p:spTree>
    <p:extLst>
      <p:ext uri="{BB962C8B-B14F-4D97-AF65-F5344CB8AC3E}">
        <p14:creationId xmlns:p14="http://schemas.microsoft.com/office/powerpoint/2010/main" val="3496237509"/>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473</a:t>
            </a:fld>
            <a:endParaRPr lang="en-US"/>
          </a:p>
        </p:txBody>
      </p:sp>
    </p:spTree>
    <p:extLst>
      <p:ext uri="{BB962C8B-B14F-4D97-AF65-F5344CB8AC3E}">
        <p14:creationId xmlns:p14="http://schemas.microsoft.com/office/powerpoint/2010/main" val="24285818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a:t>
            </a:fld>
            <a:endParaRPr lang="en-US"/>
          </a:p>
        </p:txBody>
      </p:sp>
    </p:spTree>
    <p:extLst>
      <p:ext uri="{BB962C8B-B14F-4D97-AF65-F5344CB8AC3E}">
        <p14:creationId xmlns:p14="http://schemas.microsoft.com/office/powerpoint/2010/main" val="1050984912"/>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474</a:t>
            </a:fld>
            <a:endParaRPr lang="en-US"/>
          </a:p>
        </p:txBody>
      </p:sp>
    </p:spTree>
    <p:extLst>
      <p:ext uri="{BB962C8B-B14F-4D97-AF65-F5344CB8AC3E}">
        <p14:creationId xmlns:p14="http://schemas.microsoft.com/office/powerpoint/2010/main" val="2174550852"/>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475</a:t>
            </a:fld>
            <a:endParaRPr lang="en-US"/>
          </a:p>
        </p:txBody>
      </p:sp>
    </p:spTree>
    <p:extLst>
      <p:ext uri="{BB962C8B-B14F-4D97-AF65-F5344CB8AC3E}">
        <p14:creationId xmlns:p14="http://schemas.microsoft.com/office/powerpoint/2010/main" val="884920131"/>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476</a:t>
            </a:fld>
            <a:endParaRPr lang="en-US"/>
          </a:p>
        </p:txBody>
      </p:sp>
    </p:spTree>
    <p:extLst>
      <p:ext uri="{BB962C8B-B14F-4D97-AF65-F5344CB8AC3E}">
        <p14:creationId xmlns:p14="http://schemas.microsoft.com/office/powerpoint/2010/main" val="3364985183"/>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477</a:t>
            </a:fld>
            <a:endParaRPr lang="en-US"/>
          </a:p>
        </p:txBody>
      </p:sp>
    </p:spTree>
    <p:extLst>
      <p:ext uri="{BB962C8B-B14F-4D97-AF65-F5344CB8AC3E}">
        <p14:creationId xmlns:p14="http://schemas.microsoft.com/office/powerpoint/2010/main" val="1862446232"/>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478</a:t>
            </a:fld>
            <a:endParaRPr lang="en-US"/>
          </a:p>
        </p:txBody>
      </p:sp>
    </p:spTree>
    <p:extLst>
      <p:ext uri="{BB962C8B-B14F-4D97-AF65-F5344CB8AC3E}">
        <p14:creationId xmlns:p14="http://schemas.microsoft.com/office/powerpoint/2010/main" val="3184206308"/>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479</a:t>
            </a:fld>
            <a:endParaRPr lang="en-US"/>
          </a:p>
        </p:txBody>
      </p:sp>
    </p:spTree>
    <p:extLst>
      <p:ext uri="{BB962C8B-B14F-4D97-AF65-F5344CB8AC3E}">
        <p14:creationId xmlns:p14="http://schemas.microsoft.com/office/powerpoint/2010/main" val="90120411"/>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480</a:t>
            </a:fld>
            <a:endParaRPr lang="en-US"/>
          </a:p>
        </p:txBody>
      </p:sp>
    </p:spTree>
    <p:extLst>
      <p:ext uri="{BB962C8B-B14F-4D97-AF65-F5344CB8AC3E}">
        <p14:creationId xmlns:p14="http://schemas.microsoft.com/office/powerpoint/2010/main" val="192649185"/>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481</a:t>
            </a:fld>
            <a:endParaRPr lang="en-US"/>
          </a:p>
        </p:txBody>
      </p:sp>
    </p:spTree>
    <p:extLst>
      <p:ext uri="{BB962C8B-B14F-4D97-AF65-F5344CB8AC3E}">
        <p14:creationId xmlns:p14="http://schemas.microsoft.com/office/powerpoint/2010/main" val="1167812586"/>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482</a:t>
            </a:fld>
            <a:endParaRPr lang="en-US"/>
          </a:p>
        </p:txBody>
      </p:sp>
    </p:spTree>
    <p:extLst>
      <p:ext uri="{BB962C8B-B14F-4D97-AF65-F5344CB8AC3E}">
        <p14:creationId xmlns:p14="http://schemas.microsoft.com/office/powerpoint/2010/main" val="3987350436"/>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483</a:t>
            </a:fld>
            <a:endParaRPr lang="en-US"/>
          </a:p>
        </p:txBody>
      </p:sp>
    </p:spTree>
    <p:extLst>
      <p:ext uri="{BB962C8B-B14F-4D97-AF65-F5344CB8AC3E}">
        <p14:creationId xmlns:p14="http://schemas.microsoft.com/office/powerpoint/2010/main" val="33615653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59</a:t>
            </a:fld>
            <a:endParaRPr lang="en-US"/>
          </a:p>
        </p:txBody>
      </p:sp>
    </p:spTree>
    <p:extLst>
      <p:ext uri="{BB962C8B-B14F-4D97-AF65-F5344CB8AC3E}">
        <p14:creationId xmlns:p14="http://schemas.microsoft.com/office/powerpoint/2010/main" val="3514226780"/>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484</a:t>
            </a:fld>
            <a:endParaRPr lang="en-US"/>
          </a:p>
        </p:txBody>
      </p:sp>
    </p:spTree>
    <p:extLst>
      <p:ext uri="{BB962C8B-B14F-4D97-AF65-F5344CB8AC3E}">
        <p14:creationId xmlns:p14="http://schemas.microsoft.com/office/powerpoint/2010/main" val="1684664696"/>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485</a:t>
            </a:fld>
            <a:endParaRPr lang="en-US"/>
          </a:p>
        </p:txBody>
      </p:sp>
    </p:spTree>
    <p:extLst>
      <p:ext uri="{BB962C8B-B14F-4D97-AF65-F5344CB8AC3E}">
        <p14:creationId xmlns:p14="http://schemas.microsoft.com/office/powerpoint/2010/main" val="308889881"/>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486</a:t>
            </a:fld>
            <a:endParaRPr lang="en-US"/>
          </a:p>
        </p:txBody>
      </p:sp>
    </p:spTree>
    <p:extLst>
      <p:ext uri="{BB962C8B-B14F-4D97-AF65-F5344CB8AC3E}">
        <p14:creationId xmlns:p14="http://schemas.microsoft.com/office/powerpoint/2010/main" val="1379579326"/>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487</a:t>
            </a:fld>
            <a:endParaRPr lang="en-US"/>
          </a:p>
        </p:txBody>
      </p:sp>
    </p:spTree>
    <p:extLst>
      <p:ext uri="{BB962C8B-B14F-4D97-AF65-F5344CB8AC3E}">
        <p14:creationId xmlns:p14="http://schemas.microsoft.com/office/powerpoint/2010/main" val="1926745386"/>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488</a:t>
            </a:fld>
            <a:endParaRPr lang="en-US"/>
          </a:p>
        </p:txBody>
      </p:sp>
    </p:spTree>
    <p:extLst>
      <p:ext uri="{BB962C8B-B14F-4D97-AF65-F5344CB8AC3E}">
        <p14:creationId xmlns:p14="http://schemas.microsoft.com/office/powerpoint/2010/main" val="3483982932"/>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489</a:t>
            </a:fld>
            <a:endParaRPr lang="en-US"/>
          </a:p>
        </p:txBody>
      </p:sp>
    </p:spTree>
    <p:extLst>
      <p:ext uri="{BB962C8B-B14F-4D97-AF65-F5344CB8AC3E}">
        <p14:creationId xmlns:p14="http://schemas.microsoft.com/office/powerpoint/2010/main" val="1555626584"/>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490</a:t>
            </a:fld>
            <a:endParaRPr lang="en-US"/>
          </a:p>
        </p:txBody>
      </p:sp>
    </p:spTree>
    <p:extLst>
      <p:ext uri="{BB962C8B-B14F-4D97-AF65-F5344CB8AC3E}">
        <p14:creationId xmlns:p14="http://schemas.microsoft.com/office/powerpoint/2010/main" val="2733685886"/>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491</a:t>
            </a:fld>
            <a:endParaRPr lang="en-US"/>
          </a:p>
        </p:txBody>
      </p:sp>
    </p:spTree>
    <p:extLst>
      <p:ext uri="{BB962C8B-B14F-4D97-AF65-F5344CB8AC3E}">
        <p14:creationId xmlns:p14="http://schemas.microsoft.com/office/powerpoint/2010/main" val="1867137302"/>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492</a:t>
            </a:fld>
            <a:endParaRPr lang="en-US"/>
          </a:p>
        </p:txBody>
      </p:sp>
    </p:spTree>
    <p:extLst>
      <p:ext uri="{BB962C8B-B14F-4D97-AF65-F5344CB8AC3E}">
        <p14:creationId xmlns:p14="http://schemas.microsoft.com/office/powerpoint/2010/main" val="2074425137"/>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493</a:t>
            </a:fld>
            <a:endParaRPr lang="en-US"/>
          </a:p>
        </p:txBody>
      </p:sp>
    </p:spTree>
    <p:extLst>
      <p:ext uri="{BB962C8B-B14F-4D97-AF65-F5344CB8AC3E}">
        <p14:creationId xmlns:p14="http://schemas.microsoft.com/office/powerpoint/2010/main" val="26700672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60</a:t>
            </a:fld>
            <a:endParaRPr lang="en-US"/>
          </a:p>
        </p:txBody>
      </p:sp>
    </p:spTree>
    <p:extLst>
      <p:ext uri="{BB962C8B-B14F-4D97-AF65-F5344CB8AC3E}">
        <p14:creationId xmlns:p14="http://schemas.microsoft.com/office/powerpoint/2010/main" val="543612425"/>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494</a:t>
            </a:fld>
            <a:endParaRPr lang="en-US"/>
          </a:p>
        </p:txBody>
      </p:sp>
    </p:spTree>
    <p:extLst>
      <p:ext uri="{BB962C8B-B14F-4D97-AF65-F5344CB8AC3E}">
        <p14:creationId xmlns:p14="http://schemas.microsoft.com/office/powerpoint/2010/main" val="2379741209"/>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495</a:t>
            </a:fld>
            <a:endParaRPr lang="en-US"/>
          </a:p>
        </p:txBody>
      </p:sp>
    </p:spTree>
    <p:extLst>
      <p:ext uri="{BB962C8B-B14F-4D97-AF65-F5344CB8AC3E}">
        <p14:creationId xmlns:p14="http://schemas.microsoft.com/office/powerpoint/2010/main" val="317248233"/>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496</a:t>
            </a:fld>
            <a:endParaRPr lang="en-US"/>
          </a:p>
        </p:txBody>
      </p:sp>
    </p:spTree>
    <p:extLst>
      <p:ext uri="{BB962C8B-B14F-4D97-AF65-F5344CB8AC3E}">
        <p14:creationId xmlns:p14="http://schemas.microsoft.com/office/powerpoint/2010/main" val="3420599779"/>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497</a:t>
            </a:fld>
            <a:endParaRPr lang="en-US"/>
          </a:p>
        </p:txBody>
      </p:sp>
    </p:spTree>
    <p:extLst>
      <p:ext uri="{BB962C8B-B14F-4D97-AF65-F5344CB8AC3E}">
        <p14:creationId xmlns:p14="http://schemas.microsoft.com/office/powerpoint/2010/main" val="494640127"/>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498</a:t>
            </a:fld>
            <a:endParaRPr lang="en-US"/>
          </a:p>
        </p:txBody>
      </p:sp>
    </p:spTree>
    <p:extLst>
      <p:ext uri="{BB962C8B-B14F-4D97-AF65-F5344CB8AC3E}">
        <p14:creationId xmlns:p14="http://schemas.microsoft.com/office/powerpoint/2010/main" val="1331724459"/>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499</a:t>
            </a:fld>
            <a:endParaRPr lang="en-US"/>
          </a:p>
        </p:txBody>
      </p:sp>
    </p:spTree>
    <p:extLst>
      <p:ext uri="{BB962C8B-B14F-4D97-AF65-F5344CB8AC3E}">
        <p14:creationId xmlns:p14="http://schemas.microsoft.com/office/powerpoint/2010/main" val="2530370248"/>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500</a:t>
            </a:fld>
            <a:endParaRPr lang="en-US"/>
          </a:p>
        </p:txBody>
      </p:sp>
    </p:spTree>
    <p:extLst>
      <p:ext uri="{BB962C8B-B14F-4D97-AF65-F5344CB8AC3E}">
        <p14:creationId xmlns:p14="http://schemas.microsoft.com/office/powerpoint/2010/main" val="2375057068"/>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501</a:t>
            </a:fld>
            <a:endParaRPr lang="en-US"/>
          </a:p>
        </p:txBody>
      </p:sp>
    </p:spTree>
    <p:extLst>
      <p:ext uri="{BB962C8B-B14F-4D97-AF65-F5344CB8AC3E}">
        <p14:creationId xmlns:p14="http://schemas.microsoft.com/office/powerpoint/2010/main" val="2055752427"/>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502</a:t>
            </a:fld>
            <a:endParaRPr lang="en-US"/>
          </a:p>
        </p:txBody>
      </p:sp>
    </p:spTree>
    <p:extLst>
      <p:ext uri="{BB962C8B-B14F-4D97-AF65-F5344CB8AC3E}">
        <p14:creationId xmlns:p14="http://schemas.microsoft.com/office/powerpoint/2010/main" val="1492160637"/>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503</a:t>
            </a:fld>
            <a:endParaRPr lang="en-US"/>
          </a:p>
        </p:txBody>
      </p:sp>
    </p:spTree>
    <p:extLst>
      <p:ext uri="{BB962C8B-B14F-4D97-AF65-F5344CB8AC3E}">
        <p14:creationId xmlns:p14="http://schemas.microsoft.com/office/powerpoint/2010/main" val="31193102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61</a:t>
            </a:fld>
            <a:endParaRPr lang="en-US"/>
          </a:p>
        </p:txBody>
      </p:sp>
    </p:spTree>
    <p:extLst>
      <p:ext uri="{BB962C8B-B14F-4D97-AF65-F5344CB8AC3E}">
        <p14:creationId xmlns:p14="http://schemas.microsoft.com/office/powerpoint/2010/main" val="2661890002"/>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504</a:t>
            </a:fld>
            <a:endParaRPr lang="en-US"/>
          </a:p>
        </p:txBody>
      </p:sp>
    </p:spTree>
    <p:extLst>
      <p:ext uri="{BB962C8B-B14F-4D97-AF65-F5344CB8AC3E}">
        <p14:creationId xmlns:p14="http://schemas.microsoft.com/office/powerpoint/2010/main" val="3439393760"/>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505</a:t>
            </a:fld>
            <a:endParaRPr lang="en-US"/>
          </a:p>
        </p:txBody>
      </p:sp>
    </p:spTree>
    <p:extLst>
      <p:ext uri="{BB962C8B-B14F-4D97-AF65-F5344CB8AC3E}">
        <p14:creationId xmlns:p14="http://schemas.microsoft.com/office/powerpoint/2010/main" val="1978679337"/>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508</a:t>
            </a:fld>
            <a:endParaRPr lang="en-US"/>
          </a:p>
        </p:txBody>
      </p:sp>
    </p:spTree>
    <p:extLst>
      <p:ext uri="{BB962C8B-B14F-4D97-AF65-F5344CB8AC3E}">
        <p14:creationId xmlns:p14="http://schemas.microsoft.com/office/powerpoint/2010/main" val="1718853764"/>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509</a:t>
            </a:fld>
            <a:endParaRPr lang="en-US"/>
          </a:p>
        </p:txBody>
      </p:sp>
    </p:spTree>
    <p:extLst>
      <p:ext uri="{BB962C8B-B14F-4D97-AF65-F5344CB8AC3E}">
        <p14:creationId xmlns:p14="http://schemas.microsoft.com/office/powerpoint/2010/main" val="2458181096"/>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510</a:t>
            </a:fld>
            <a:endParaRPr lang="en-US"/>
          </a:p>
        </p:txBody>
      </p:sp>
    </p:spTree>
    <p:extLst>
      <p:ext uri="{BB962C8B-B14F-4D97-AF65-F5344CB8AC3E}">
        <p14:creationId xmlns:p14="http://schemas.microsoft.com/office/powerpoint/2010/main" val="4261364564"/>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511</a:t>
            </a:fld>
            <a:endParaRPr lang="en-US"/>
          </a:p>
        </p:txBody>
      </p:sp>
    </p:spTree>
    <p:extLst>
      <p:ext uri="{BB962C8B-B14F-4D97-AF65-F5344CB8AC3E}">
        <p14:creationId xmlns:p14="http://schemas.microsoft.com/office/powerpoint/2010/main" val="2676536518"/>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512</a:t>
            </a:fld>
            <a:endParaRPr lang="en-US"/>
          </a:p>
        </p:txBody>
      </p:sp>
    </p:spTree>
    <p:extLst>
      <p:ext uri="{BB962C8B-B14F-4D97-AF65-F5344CB8AC3E}">
        <p14:creationId xmlns:p14="http://schemas.microsoft.com/office/powerpoint/2010/main" val="1395573039"/>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513</a:t>
            </a:fld>
            <a:endParaRPr lang="en-US"/>
          </a:p>
        </p:txBody>
      </p:sp>
    </p:spTree>
    <p:extLst>
      <p:ext uri="{BB962C8B-B14F-4D97-AF65-F5344CB8AC3E}">
        <p14:creationId xmlns:p14="http://schemas.microsoft.com/office/powerpoint/2010/main" val="106062689"/>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514</a:t>
            </a:fld>
            <a:endParaRPr lang="en-US"/>
          </a:p>
        </p:txBody>
      </p:sp>
    </p:spTree>
    <p:extLst>
      <p:ext uri="{BB962C8B-B14F-4D97-AF65-F5344CB8AC3E}">
        <p14:creationId xmlns:p14="http://schemas.microsoft.com/office/powerpoint/2010/main" val="398067378"/>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515</a:t>
            </a:fld>
            <a:endParaRPr lang="en-US"/>
          </a:p>
        </p:txBody>
      </p:sp>
    </p:spTree>
    <p:extLst>
      <p:ext uri="{BB962C8B-B14F-4D97-AF65-F5344CB8AC3E}">
        <p14:creationId xmlns:p14="http://schemas.microsoft.com/office/powerpoint/2010/main" val="22516040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62</a:t>
            </a:fld>
            <a:endParaRPr lang="en-US"/>
          </a:p>
        </p:txBody>
      </p:sp>
    </p:spTree>
    <p:extLst>
      <p:ext uri="{BB962C8B-B14F-4D97-AF65-F5344CB8AC3E}">
        <p14:creationId xmlns:p14="http://schemas.microsoft.com/office/powerpoint/2010/main" val="100640026"/>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516</a:t>
            </a:fld>
            <a:endParaRPr lang="en-US"/>
          </a:p>
        </p:txBody>
      </p:sp>
    </p:spTree>
    <p:extLst>
      <p:ext uri="{BB962C8B-B14F-4D97-AF65-F5344CB8AC3E}">
        <p14:creationId xmlns:p14="http://schemas.microsoft.com/office/powerpoint/2010/main" val="1260310573"/>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517</a:t>
            </a:fld>
            <a:endParaRPr lang="en-US"/>
          </a:p>
        </p:txBody>
      </p:sp>
    </p:spTree>
    <p:extLst>
      <p:ext uri="{BB962C8B-B14F-4D97-AF65-F5344CB8AC3E}">
        <p14:creationId xmlns:p14="http://schemas.microsoft.com/office/powerpoint/2010/main" val="580380825"/>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518</a:t>
            </a:fld>
            <a:endParaRPr lang="en-US"/>
          </a:p>
        </p:txBody>
      </p:sp>
    </p:spTree>
    <p:extLst>
      <p:ext uri="{BB962C8B-B14F-4D97-AF65-F5344CB8AC3E}">
        <p14:creationId xmlns:p14="http://schemas.microsoft.com/office/powerpoint/2010/main" val="203742639"/>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519</a:t>
            </a:fld>
            <a:endParaRPr lang="en-US"/>
          </a:p>
        </p:txBody>
      </p:sp>
    </p:spTree>
    <p:extLst>
      <p:ext uri="{BB962C8B-B14F-4D97-AF65-F5344CB8AC3E}">
        <p14:creationId xmlns:p14="http://schemas.microsoft.com/office/powerpoint/2010/main" val="1768771855"/>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520</a:t>
            </a:fld>
            <a:endParaRPr lang="en-US"/>
          </a:p>
        </p:txBody>
      </p:sp>
    </p:spTree>
    <p:extLst>
      <p:ext uri="{BB962C8B-B14F-4D97-AF65-F5344CB8AC3E}">
        <p14:creationId xmlns:p14="http://schemas.microsoft.com/office/powerpoint/2010/main" val="2092000540"/>
      </p:ext>
    </p:extLst>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521</a:t>
            </a:fld>
            <a:endParaRPr lang="en-US"/>
          </a:p>
        </p:txBody>
      </p:sp>
    </p:spTree>
    <p:extLst>
      <p:ext uri="{BB962C8B-B14F-4D97-AF65-F5344CB8AC3E}">
        <p14:creationId xmlns:p14="http://schemas.microsoft.com/office/powerpoint/2010/main" val="2043602248"/>
      </p:ext>
    </p:extLst>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522</a:t>
            </a:fld>
            <a:endParaRPr lang="en-US"/>
          </a:p>
        </p:txBody>
      </p:sp>
    </p:spTree>
    <p:extLst>
      <p:ext uri="{BB962C8B-B14F-4D97-AF65-F5344CB8AC3E}">
        <p14:creationId xmlns:p14="http://schemas.microsoft.com/office/powerpoint/2010/main" val="434451999"/>
      </p:ext>
    </p:extLst>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523</a:t>
            </a:fld>
            <a:endParaRPr lang="en-US"/>
          </a:p>
        </p:txBody>
      </p:sp>
    </p:spTree>
    <p:extLst>
      <p:ext uri="{BB962C8B-B14F-4D97-AF65-F5344CB8AC3E}">
        <p14:creationId xmlns:p14="http://schemas.microsoft.com/office/powerpoint/2010/main" val="843270026"/>
      </p:ext>
    </p:extLst>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524</a:t>
            </a:fld>
            <a:endParaRPr lang="en-US"/>
          </a:p>
        </p:txBody>
      </p:sp>
    </p:spTree>
    <p:extLst>
      <p:ext uri="{BB962C8B-B14F-4D97-AF65-F5344CB8AC3E}">
        <p14:creationId xmlns:p14="http://schemas.microsoft.com/office/powerpoint/2010/main" val="1788048406"/>
      </p:ext>
    </p:extLst>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525</a:t>
            </a:fld>
            <a:endParaRPr lang="en-US"/>
          </a:p>
        </p:txBody>
      </p:sp>
    </p:spTree>
    <p:extLst>
      <p:ext uri="{BB962C8B-B14F-4D97-AF65-F5344CB8AC3E}">
        <p14:creationId xmlns:p14="http://schemas.microsoft.com/office/powerpoint/2010/main" val="15301306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63</a:t>
            </a:fld>
            <a:endParaRPr lang="en-US"/>
          </a:p>
        </p:txBody>
      </p:sp>
    </p:spTree>
    <p:extLst>
      <p:ext uri="{BB962C8B-B14F-4D97-AF65-F5344CB8AC3E}">
        <p14:creationId xmlns:p14="http://schemas.microsoft.com/office/powerpoint/2010/main" val="238005793"/>
      </p:ext>
    </p:extLst>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526</a:t>
            </a:fld>
            <a:endParaRPr lang="en-US"/>
          </a:p>
        </p:txBody>
      </p:sp>
    </p:spTree>
    <p:extLst>
      <p:ext uri="{BB962C8B-B14F-4D97-AF65-F5344CB8AC3E}">
        <p14:creationId xmlns:p14="http://schemas.microsoft.com/office/powerpoint/2010/main" val="3489007011"/>
      </p:ext>
    </p:extLst>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527</a:t>
            </a:fld>
            <a:endParaRPr lang="en-US"/>
          </a:p>
        </p:txBody>
      </p:sp>
    </p:spTree>
    <p:extLst>
      <p:ext uri="{BB962C8B-B14F-4D97-AF65-F5344CB8AC3E}">
        <p14:creationId xmlns:p14="http://schemas.microsoft.com/office/powerpoint/2010/main" val="895524240"/>
      </p:ext>
    </p:extLst>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528</a:t>
            </a:fld>
            <a:endParaRPr lang="en-US"/>
          </a:p>
        </p:txBody>
      </p:sp>
    </p:spTree>
    <p:extLst>
      <p:ext uri="{BB962C8B-B14F-4D97-AF65-F5344CB8AC3E}">
        <p14:creationId xmlns:p14="http://schemas.microsoft.com/office/powerpoint/2010/main" val="318003359"/>
      </p:ext>
    </p:extLst>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529</a:t>
            </a:fld>
            <a:endParaRPr lang="en-US"/>
          </a:p>
        </p:txBody>
      </p:sp>
    </p:spTree>
    <p:extLst>
      <p:ext uri="{BB962C8B-B14F-4D97-AF65-F5344CB8AC3E}">
        <p14:creationId xmlns:p14="http://schemas.microsoft.com/office/powerpoint/2010/main" val="1815701791"/>
      </p:ext>
    </p:extLst>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530</a:t>
            </a:fld>
            <a:endParaRPr lang="en-US"/>
          </a:p>
        </p:txBody>
      </p:sp>
    </p:spTree>
    <p:extLst>
      <p:ext uri="{BB962C8B-B14F-4D97-AF65-F5344CB8AC3E}">
        <p14:creationId xmlns:p14="http://schemas.microsoft.com/office/powerpoint/2010/main" val="4223721825"/>
      </p:ext>
    </p:extLst>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531</a:t>
            </a:fld>
            <a:endParaRPr lang="en-US"/>
          </a:p>
        </p:txBody>
      </p:sp>
    </p:spTree>
    <p:extLst>
      <p:ext uri="{BB962C8B-B14F-4D97-AF65-F5344CB8AC3E}">
        <p14:creationId xmlns:p14="http://schemas.microsoft.com/office/powerpoint/2010/main" val="1902438630"/>
      </p:ext>
    </p:extLst>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532</a:t>
            </a:fld>
            <a:endParaRPr lang="en-US"/>
          </a:p>
        </p:txBody>
      </p:sp>
    </p:spTree>
    <p:extLst>
      <p:ext uri="{BB962C8B-B14F-4D97-AF65-F5344CB8AC3E}">
        <p14:creationId xmlns:p14="http://schemas.microsoft.com/office/powerpoint/2010/main" val="2937118464"/>
      </p:ext>
    </p:extLst>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533</a:t>
            </a:fld>
            <a:endParaRPr lang="en-US"/>
          </a:p>
        </p:txBody>
      </p:sp>
    </p:spTree>
    <p:extLst>
      <p:ext uri="{BB962C8B-B14F-4D97-AF65-F5344CB8AC3E}">
        <p14:creationId xmlns:p14="http://schemas.microsoft.com/office/powerpoint/2010/main" val="1331889780"/>
      </p:ext>
    </p:extLst>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534</a:t>
            </a:fld>
            <a:endParaRPr lang="en-US"/>
          </a:p>
        </p:txBody>
      </p:sp>
    </p:spTree>
    <p:extLst>
      <p:ext uri="{BB962C8B-B14F-4D97-AF65-F5344CB8AC3E}">
        <p14:creationId xmlns:p14="http://schemas.microsoft.com/office/powerpoint/2010/main" val="3076664476"/>
      </p:ext>
    </p:extLst>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535</a:t>
            </a:fld>
            <a:endParaRPr lang="en-US"/>
          </a:p>
        </p:txBody>
      </p:sp>
    </p:spTree>
    <p:extLst>
      <p:ext uri="{BB962C8B-B14F-4D97-AF65-F5344CB8AC3E}">
        <p14:creationId xmlns:p14="http://schemas.microsoft.com/office/powerpoint/2010/main" val="2188287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a:t>
            </a:fld>
            <a:endParaRPr lang="en-US"/>
          </a:p>
        </p:txBody>
      </p:sp>
    </p:spTree>
    <p:extLst>
      <p:ext uri="{BB962C8B-B14F-4D97-AF65-F5344CB8AC3E}">
        <p14:creationId xmlns:p14="http://schemas.microsoft.com/office/powerpoint/2010/main" val="42715299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64</a:t>
            </a:fld>
            <a:endParaRPr lang="en-US"/>
          </a:p>
        </p:txBody>
      </p:sp>
    </p:spTree>
    <p:extLst>
      <p:ext uri="{BB962C8B-B14F-4D97-AF65-F5344CB8AC3E}">
        <p14:creationId xmlns:p14="http://schemas.microsoft.com/office/powerpoint/2010/main" val="3275561498"/>
      </p:ext>
    </p:extLst>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536</a:t>
            </a:fld>
            <a:endParaRPr lang="en-US"/>
          </a:p>
        </p:txBody>
      </p:sp>
    </p:spTree>
    <p:extLst>
      <p:ext uri="{BB962C8B-B14F-4D97-AF65-F5344CB8AC3E}">
        <p14:creationId xmlns:p14="http://schemas.microsoft.com/office/powerpoint/2010/main" val="1620772201"/>
      </p:ext>
    </p:extLst>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537</a:t>
            </a:fld>
            <a:endParaRPr lang="en-US"/>
          </a:p>
        </p:txBody>
      </p:sp>
    </p:spTree>
    <p:extLst>
      <p:ext uri="{BB962C8B-B14F-4D97-AF65-F5344CB8AC3E}">
        <p14:creationId xmlns:p14="http://schemas.microsoft.com/office/powerpoint/2010/main" val="2753481944"/>
      </p:ext>
    </p:extLst>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538</a:t>
            </a:fld>
            <a:endParaRPr lang="en-US"/>
          </a:p>
        </p:txBody>
      </p:sp>
    </p:spTree>
    <p:extLst>
      <p:ext uri="{BB962C8B-B14F-4D97-AF65-F5344CB8AC3E}">
        <p14:creationId xmlns:p14="http://schemas.microsoft.com/office/powerpoint/2010/main" val="3791404039"/>
      </p:ext>
    </p:extLst>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539</a:t>
            </a:fld>
            <a:endParaRPr lang="en-US"/>
          </a:p>
        </p:txBody>
      </p:sp>
    </p:spTree>
    <p:extLst>
      <p:ext uri="{BB962C8B-B14F-4D97-AF65-F5344CB8AC3E}">
        <p14:creationId xmlns:p14="http://schemas.microsoft.com/office/powerpoint/2010/main" val="3219392651"/>
      </p:ext>
    </p:extLst>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540</a:t>
            </a:fld>
            <a:endParaRPr lang="en-US"/>
          </a:p>
        </p:txBody>
      </p:sp>
    </p:spTree>
    <p:extLst>
      <p:ext uri="{BB962C8B-B14F-4D97-AF65-F5344CB8AC3E}">
        <p14:creationId xmlns:p14="http://schemas.microsoft.com/office/powerpoint/2010/main" val="823856387"/>
      </p:ext>
    </p:extLst>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541</a:t>
            </a:fld>
            <a:endParaRPr lang="en-US"/>
          </a:p>
        </p:txBody>
      </p:sp>
    </p:spTree>
    <p:extLst>
      <p:ext uri="{BB962C8B-B14F-4D97-AF65-F5344CB8AC3E}">
        <p14:creationId xmlns:p14="http://schemas.microsoft.com/office/powerpoint/2010/main" val="1272599599"/>
      </p:ext>
    </p:extLst>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542</a:t>
            </a:fld>
            <a:endParaRPr lang="en-US"/>
          </a:p>
        </p:txBody>
      </p:sp>
    </p:spTree>
    <p:extLst>
      <p:ext uri="{BB962C8B-B14F-4D97-AF65-F5344CB8AC3E}">
        <p14:creationId xmlns:p14="http://schemas.microsoft.com/office/powerpoint/2010/main" val="3346832500"/>
      </p:ext>
    </p:extLst>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543</a:t>
            </a:fld>
            <a:endParaRPr lang="en-US"/>
          </a:p>
        </p:txBody>
      </p:sp>
    </p:spTree>
    <p:extLst>
      <p:ext uri="{BB962C8B-B14F-4D97-AF65-F5344CB8AC3E}">
        <p14:creationId xmlns:p14="http://schemas.microsoft.com/office/powerpoint/2010/main" val="3594009618"/>
      </p:ext>
    </p:extLst>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544</a:t>
            </a:fld>
            <a:endParaRPr lang="en-US"/>
          </a:p>
        </p:txBody>
      </p:sp>
    </p:spTree>
    <p:extLst>
      <p:ext uri="{BB962C8B-B14F-4D97-AF65-F5344CB8AC3E}">
        <p14:creationId xmlns:p14="http://schemas.microsoft.com/office/powerpoint/2010/main" val="973048416"/>
      </p:ext>
    </p:extLst>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545</a:t>
            </a:fld>
            <a:endParaRPr lang="en-US"/>
          </a:p>
        </p:txBody>
      </p:sp>
    </p:spTree>
    <p:extLst>
      <p:ext uri="{BB962C8B-B14F-4D97-AF65-F5344CB8AC3E}">
        <p14:creationId xmlns:p14="http://schemas.microsoft.com/office/powerpoint/2010/main" val="22639034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65</a:t>
            </a:fld>
            <a:endParaRPr lang="en-US"/>
          </a:p>
        </p:txBody>
      </p:sp>
    </p:spTree>
    <p:extLst>
      <p:ext uri="{BB962C8B-B14F-4D97-AF65-F5344CB8AC3E}">
        <p14:creationId xmlns:p14="http://schemas.microsoft.com/office/powerpoint/2010/main" val="1995689930"/>
      </p:ext>
    </p:extLst>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546</a:t>
            </a:fld>
            <a:endParaRPr lang="en-US"/>
          </a:p>
        </p:txBody>
      </p:sp>
    </p:spTree>
    <p:extLst>
      <p:ext uri="{BB962C8B-B14F-4D97-AF65-F5344CB8AC3E}">
        <p14:creationId xmlns:p14="http://schemas.microsoft.com/office/powerpoint/2010/main" val="117114148"/>
      </p:ext>
    </p:extLst>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547</a:t>
            </a:fld>
            <a:endParaRPr lang="en-US"/>
          </a:p>
        </p:txBody>
      </p:sp>
    </p:spTree>
    <p:extLst>
      <p:ext uri="{BB962C8B-B14F-4D97-AF65-F5344CB8AC3E}">
        <p14:creationId xmlns:p14="http://schemas.microsoft.com/office/powerpoint/2010/main" val="600061496"/>
      </p:ext>
    </p:extLst>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548</a:t>
            </a:fld>
            <a:endParaRPr lang="en-US"/>
          </a:p>
        </p:txBody>
      </p:sp>
    </p:spTree>
    <p:extLst>
      <p:ext uri="{BB962C8B-B14F-4D97-AF65-F5344CB8AC3E}">
        <p14:creationId xmlns:p14="http://schemas.microsoft.com/office/powerpoint/2010/main" val="2933390631"/>
      </p:ext>
    </p:extLst>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549</a:t>
            </a:fld>
            <a:endParaRPr lang="en-US"/>
          </a:p>
        </p:txBody>
      </p:sp>
    </p:spTree>
    <p:extLst>
      <p:ext uri="{BB962C8B-B14F-4D97-AF65-F5344CB8AC3E}">
        <p14:creationId xmlns:p14="http://schemas.microsoft.com/office/powerpoint/2010/main" val="1896208464"/>
      </p:ext>
    </p:extLst>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550</a:t>
            </a:fld>
            <a:endParaRPr lang="en-US"/>
          </a:p>
        </p:txBody>
      </p:sp>
    </p:spTree>
    <p:extLst>
      <p:ext uri="{BB962C8B-B14F-4D97-AF65-F5344CB8AC3E}">
        <p14:creationId xmlns:p14="http://schemas.microsoft.com/office/powerpoint/2010/main" val="1909742884"/>
      </p:ext>
    </p:extLst>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551</a:t>
            </a:fld>
            <a:endParaRPr lang="en-US"/>
          </a:p>
        </p:txBody>
      </p:sp>
    </p:spTree>
    <p:extLst>
      <p:ext uri="{BB962C8B-B14F-4D97-AF65-F5344CB8AC3E}">
        <p14:creationId xmlns:p14="http://schemas.microsoft.com/office/powerpoint/2010/main" val="3942895173"/>
      </p:ext>
    </p:extLst>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552</a:t>
            </a:fld>
            <a:endParaRPr lang="en-US"/>
          </a:p>
        </p:txBody>
      </p:sp>
    </p:spTree>
    <p:extLst>
      <p:ext uri="{BB962C8B-B14F-4D97-AF65-F5344CB8AC3E}">
        <p14:creationId xmlns:p14="http://schemas.microsoft.com/office/powerpoint/2010/main" val="355731498"/>
      </p:ext>
    </p:extLst>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553</a:t>
            </a:fld>
            <a:endParaRPr lang="en-US"/>
          </a:p>
        </p:txBody>
      </p:sp>
    </p:spTree>
    <p:extLst>
      <p:ext uri="{BB962C8B-B14F-4D97-AF65-F5344CB8AC3E}">
        <p14:creationId xmlns:p14="http://schemas.microsoft.com/office/powerpoint/2010/main" val="89525958"/>
      </p:ext>
    </p:extLst>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554</a:t>
            </a:fld>
            <a:endParaRPr lang="en-US"/>
          </a:p>
        </p:txBody>
      </p:sp>
    </p:spTree>
    <p:extLst>
      <p:ext uri="{BB962C8B-B14F-4D97-AF65-F5344CB8AC3E}">
        <p14:creationId xmlns:p14="http://schemas.microsoft.com/office/powerpoint/2010/main" val="3625091150"/>
      </p:ext>
    </p:extLst>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557</a:t>
            </a:fld>
            <a:endParaRPr lang="en-US"/>
          </a:p>
        </p:txBody>
      </p:sp>
    </p:spTree>
    <p:extLst>
      <p:ext uri="{BB962C8B-B14F-4D97-AF65-F5344CB8AC3E}">
        <p14:creationId xmlns:p14="http://schemas.microsoft.com/office/powerpoint/2010/main" val="3386960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66</a:t>
            </a:fld>
            <a:endParaRPr lang="en-US"/>
          </a:p>
        </p:txBody>
      </p:sp>
    </p:spTree>
    <p:extLst>
      <p:ext uri="{BB962C8B-B14F-4D97-AF65-F5344CB8AC3E}">
        <p14:creationId xmlns:p14="http://schemas.microsoft.com/office/powerpoint/2010/main" val="1380818290"/>
      </p:ext>
    </p:extLst>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558</a:t>
            </a:fld>
            <a:endParaRPr lang="en-US"/>
          </a:p>
        </p:txBody>
      </p:sp>
    </p:spTree>
    <p:extLst>
      <p:ext uri="{BB962C8B-B14F-4D97-AF65-F5344CB8AC3E}">
        <p14:creationId xmlns:p14="http://schemas.microsoft.com/office/powerpoint/2010/main" val="236641607"/>
      </p:ext>
    </p:extLst>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559</a:t>
            </a:fld>
            <a:endParaRPr lang="en-US"/>
          </a:p>
        </p:txBody>
      </p:sp>
    </p:spTree>
    <p:extLst>
      <p:ext uri="{BB962C8B-B14F-4D97-AF65-F5344CB8AC3E}">
        <p14:creationId xmlns:p14="http://schemas.microsoft.com/office/powerpoint/2010/main" val="234636794"/>
      </p:ext>
    </p:extLst>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560</a:t>
            </a:fld>
            <a:endParaRPr lang="en-US"/>
          </a:p>
        </p:txBody>
      </p:sp>
    </p:spTree>
    <p:extLst>
      <p:ext uri="{BB962C8B-B14F-4D97-AF65-F5344CB8AC3E}">
        <p14:creationId xmlns:p14="http://schemas.microsoft.com/office/powerpoint/2010/main" val="2540249313"/>
      </p:ext>
    </p:extLst>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561</a:t>
            </a:fld>
            <a:endParaRPr lang="en-US"/>
          </a:p>
        </p:txBody>
      </p:sp>
    </p:spTree>
    <p:extLst>
      <p:ext uri="{BB962C8B-B14F-4D97-AF65-F5344CB8AC3E}">
        <p14:creationId xmlns:p14="http://schemas.microsoft.com/office/powerpoint/2010/main" val="3462112843"/>
      </p:ext>
    </p:extLst>
  </p:cSld>
  <p:clrMapOvr>
    <a:masterClrMapping/>
  </p:clrMapOvr>
</p:notes>
</file>

<file path=ppt/notesSlides/notesSlide5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562</a:t>
            </a:fld>
            <a:endParaRPr lang="en-US"/>
          </a:p>
        </p:txBody>
      </p:sp>
    </p:spTree>
    <p:extLst>
      <p:ext uri="{BB962C8B-B14F-4D97-AF65-F5344CB8AC3E}">
        <p14:creationId xmlns:p14="http://schemas.microsoft.com/office/powerpoint/2010/main" val="29932716"/>
      </p:ext>
    </p:extLst>
  </p:cSld>
  <p:clrMapOvr>
    <a:masterClrMapping/>
  </p:clrMapOvr>
</p:notes>
</file>

<file path=ppt/notesSlides/notesSlide5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563</a:t>
            </a:fld>
            <a:endParaRPr lang="en-US"/>
          </a:p>
        </p:txBody>
      </p:sp>
    </p:spTree>
    <p:extLst>
      <p:ext uri="{BB962C8B-B14F-4D97-AF65-F5344CB8AC3E}">
        <p14:creationId xmlns:p14="http://schemas.microsoft.com/office/powerpoint/2010/main" val="248472194"/>
      </p:ext>
    </p:extLst>
  </p:cSld>
  <p:clrMapOvr>
    <a:masterClrMapping/>
  </p:clrMapOvr>
</p:notes>
</file>

<file path=ppt/notesSlides/notesSlide5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564</a:t>
            </a:fld>
            <a:endParaRPr lang="en-US"/>
          </a:p>
        </p:txBody>
      </p:sp>
    </p:spTree>
    <p:extLst>
      <p:ext uri="{BB962C8B-B14F-4D97-AF65-F5344CB8AC3E}">
        <p14:creationId xmlns:p14="http://schemas.microsoft.com/office/powerpoint/2010/main" val="2046548031"/>
      </p:ext>
    </p:extLst>
  </p:cSld>
  <p:clrMapOvr>
    <a:masterClrMapping/>
  </p:clrMapOvr>
</p:notes>
</file>

<file path=ppt/notesSlides/notesSlide5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565</a:t>
            </a:fld>
            <a:endParaRPr lang="en-US"/>
          </a:p>
        </p:txBody>
      </p:sp>
    </p:spTree>
    <p:extLst>
      <p:ext uri="{BB962C8B-B14F-4D97-AF65-F5344CB8AC3E}">
        <p14:creationId xmlns:p14="http://schemas.microsoft.com/office/powerpoint/2010/main" val="3518266443"/>
      </p:ext>
    </p:extLst>
  </p:cSld>
  <p:clrMapOvr>
    <a:masterClrMapping/>
  </p:clrMapOvr>
</p:notes>
</file>

<file path=ppt/notesSlides/notesSlide5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566</a:t>
            </a:fld>
            <a:endParaRPr lang="en-US"/>
          </a:p>
        </p:txBody>
      </p:sp>
    </p:spTree>
    <p:extLst>
      <p:ext uri="{BB962C8B-B14F-4D97-AF65-F5344CB8AC3E}">
        <p14:creationId xmlns:p14="http://schemas.microsoft.com/office/powerpoint/2010/main" val="3749846395"/>
      </p:ext>
    </p:extLst>
  </p:cSld>
  <p:clrMapOvr>
    <a:masterClrMapping/>
  </p:clrMapOvr>
</p:notes>
</file>

<file path=ppt/notesSlides/notesSlide5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567</a:t>
            </a:fld>
            <a:endParaRPr lang="en-US"/>
          </a:p>
        </p:txBody>
      </p:sp>
    </p:spTree>
    <p:extLst>
      <p:ext uri="{BB962C8B-B14F-4D97-AF65-F5344CB8AC3E}">
        <p14:creationId xmlns:p14="http://schemas.microsoft.com/office/powerpoint/2010/main" val="37818503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67</a:t>
            </a:fld>
            <a:endParaRPr lang="en-US"/>
          </a:p>
        </p:txBody>
      </p:sp>
    </p:spTree>
    <p:extLst>
      <p:ext uri="{BB962C8B-B14F-4D97-AF65-F5344CB8AC3E}">
        <p14:creationId xmlns:p14="http://schemas.microsoft.com/office/powerpoint/2010/main" val="1833406514"/>
      </p:ext>
    </p:extLst>
  </p:cSld>
  <p:clrMapOvr>
    <a:masterClrMapping/>
  </p:clrMapOvr>
</p:notes>
</file>

<file path=ppt/notesSlides/notesSlide5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568</a:t>
            </a:fld>
            <a:endParaRPr lang="en-US"/>
          </a:p>
        </p:txBody>
      </p:sp>
    </p:spTree>
    <p:extLst>
      <p:ext uri="{BB962C8B-B14F-4D97-AF65-F5344CB8AC3E}">
        <p14:creationId xmlns:p14="http://schemas.microsoft.com/office/powerpoint/2010/main" val="2007890132"/>
      </p:ext>
    </p:extLst>
  </p:cSld>
  <p:clrMapOvr>
    <a:masterClrMapping/>
  </p:clrMapOvr>
</p:notes>
</file>

<file path=ppt/notesSlides/notesSlide5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569</a:t>
            </a:fld>
            <a:endParaRPr lang="en-US"/>
          </a:p>
        </p:txBody>
      </p:sp>
    </p:spTree>
    <p:extLst>
      <p:ext uri="{BB962C8B-B14F-4D97-AF65-F5344CB8AC3E}">
        <p14:creationId xmlns:p14="http://schemas.microsoft.com/office/powerpoint/2010/main" val="3131165628"/>
      </p:ext>
    </p:extLst>
  </p:cSld>
  <p:clrMapOvr>
    <a:masterClrMapping/>
  </p:clrMapOvr>
</p:notes>
</file>

<file path=ppt/notesSlides/notesSlide5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570</a:t>
            </a:fld>
            <a:endParaRPr lang="en-US"/>
          </a:p>
        </p:txBody>
      </p:sp>
    </p:spTree>
    <p:extLst>
      <p:ext uri="{BB962C8B-B14F-4D97-AF65-F5344CB8AC3E}">
        <p14:creationId xmlns:p14="http://schemas.microsoft.com/office/powerpoint/2010/main" val="1057895652"/>
      </p:ext>
    </p:extLst>
  </p:cSld>
  <p:clrMapOvr>
    <a:masterClrMapping/>
  </p:clrMapOvr>
</p:notes>
</file>

<file path=ppt/notesSlides/notesSlide5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571</a:t>
            </a:fld>
            <a:endParaRPr lang="en-US"/>
          </a:p>
        </p:txBody>
      </p:sp>
    </p:spTree>
    <p:extLst>
      <p:ext uri="{BB962C8B-B14F-4D97-AF65-F5344CB8AC3E}">
        <p14:creationId xmlns:p14="http://schemas.microsoft.com/office/powerpoint/2010/main" val="1698142704"/>
      </p:ext>
    </p:extLst>
  </p:cSld>
  <p:clrMapOvr>
    <a:masterClrMapping/>
  </p:clrMapOvr>
</p:notes>
</file>

<file path=ppt/notesSlides/notesSlide5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572</a:t>
            </a:fld>
            <a:endParaRPr lang="en-US"/>
          </a:p>
        </p:txBody>
      </p:sp>
    </p:spTree>
    <p:extLst>
      <p:ext uri="{BB962C8B-B14F-4D97-AF65-F5344CB8AC3E}">
        <p14:creationId xmlns:p14="http://schemas.microsoft.com/office/powerpoint/2010/main" val="4126217267"/>
      </p:ext>
    </p:extLst>
  </p:cSld>
  <p:clrMapOvr>
    <a:masterClrMapping/>
  </p:clrMapOvr>
</p:notes>
</file>

<file path=ppt/notesSlides/notesSlide5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573</a:t>
            </a:fld>
            <a:endParaRPr lang="en-US"/>
          </a:p>
        </p:txBody>
      </p:sp>
    </p:spTree>
    <p:extLst>
      <p:ext uri="{BB962C8B-B14F-4D97-AF65-F5344CB8AC3E}">
        <p14:creationId xmlns:p14="http://schemas.microsoft.com/office/powerpoint/2010/main" val="1851344715"/>
      </p:ext>
    </p:extLst>
  </p:cSld>
  <p:clrMapOvr>
    <a:masterClrMapping/>
  </p:clrMapOvr>
</p:notes>
</file>

<file path=ppt/notesSlides/notesSlide5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574</a:t>
            </a:fld>
            <a:endParaRPr lang="en-US"/>
          </a:p>
        </p:txBody>
      </p:sp>
    </p:spTree>
    <p:extLst>
      <p:ext uri="{BB962C8B-B14F-4D97-AF65-F5344CB8AC3E}">
        <p14:creationId xmlns:p14="http://schemas.microsoft.com/office/powerpoint/2010/main" val="3583505848"/>
      </p:ext>
    </p:extLst>
  </p:cSld>
  <p:clrMapOvr>
    <a:masterClrMapping/>
  </p:clrMapOvr>
</p:notes>
</file>

<file path=ppt/notesSlides/notesSlide5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575</a:t>
            </a:fld>
            <a:endParaRPr lang="en-US"/>
          </a:p>
        </p:txBody>
      </p:sp>
    </p:spTree>
    <p:extLst>
      <p:ext uri="{BB962C8B-B14F-4D97-AF65-F5344CB8AC3E}">
        <p14:creationId xmlns:p14="http://schemas.microsoft.com/office/powerpoint/2010/main" val="612917214"/>
      </p:ext>
    </p:extLst>
  </p:cSld>
  <p:clrMapOvr>
    <a:masterClrMapping/>
  </p:clrMapOvr>
</p:notes>
</file>

<file path=ppt/notesSlides/notesSlide5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576</a:t>
            </a:fld>
            <a:endParaRPr lang="en-US"/>
          </a:p>
        </p:txBody>
      </p:sp>
    </p:spTree>
    <p:extLst>
      <p:ext uri="{BB962C8B-B14F-4D97-AF65-F5344CB8AC3E}">
        <p14:creationId xmlns:p14="http://schemas.microsoft.com/office/powerpoint/2010/main" val="2278298243"/>
      </p:ext>
    </p:extLst>
  </p:cSld>
  <p:clrMapOvr>
    <a:masterClrMapping/>
  </p:clrMapOvr>
</p:notes>
</file>

<file path=ppt/notesSlides/notesSlide5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577</a:t>
            </a:fld>
            <a:endParaRPr lang="en-US"/>
          </a:p>
        </p:txBody>
      </p:sp>
    </p:spTree>
    <p:extLst>
      <p:ext uri="{BB962C8B-B14F-4D97-AF65-F5344CB8AC3E}">
        <p14:creationId xmlns:p14="http://schemas.microsoft.com/office/powerpoint/2010/main" val="34145738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68</a:t>
            </a:fld>
            <a:endParaRPr lang="en-US"/>
          </a:p>
        </p:txBody>
      </p:sp>
    </p:spTree>
    <p:extLst>
      <p:ext uri="{BB962C8B-B14F-4D97-AF65-F5344CB8AC3E}">
        <p14:creationId xmlns:p14="http://schemas.microsoft.com/office/powerpoint/2010/main" val="2948545678"/>
      </p:ext>
    </p:extLst>
  </p:cSld>
  <p:clrMapOvr>
    <a:masterClrMapping/>
  </p:clrMapOvr>
</p:notes>
</file>

<file path=ppt/notesSlides/notesSlide5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578</a:t>
            </a:fld>
            <a:endParaRPr lang="en-US"/>
          </a:p>
        </p:txBody>
      </p:sp>
    </p:spTree>
    <p:extLst>
      <p:ext uri="{BB962C8B-B14F-4D97-AF65-F5344CB8AC3E}">
        <p14:creationId xmlns:p14="http://schemas.microsoft.com/office/powerpoint/2010/main" val="240243518"/>
      </p:ext>
    </p:extLst>
  </p:cSld>
  <p:clrMapOvr>
    <a:masterClrMapping/>
  </p:clrMapOvr>
</p:notes>
</file>

<file path=ppt/notesSlides/notesSlide5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579</a:t>
            </a:fld>
            <a:endParaRPr lang="en-US"/>
          </a:p>
        </p:txBody>
      </p:sp>
    </p:spTree>
    <p:extLst>
      <p:ext uri="{BB962C8B-B14F-4D97-AF65-F5344CB8AC3E}">
        <p14:creationId xmlns:p14="http://schemas.microsoft.com/office/powerpoint/2010/main" val="4079302554"/>
      </p:ext>
    </p:extLst>
  </p:cSld>
  <p:clrMapOvr>
    <a:masterClrMapping/>
  </p:clrMapOvr>
</p:notes>
</file>

<file path=ppt/notesSlides/notesSlide5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580</a:t>
            </a:fld>
            <a:endParaRPr lang="en-US"/>
          </a:p>
        </p:txBody>
      </p:sp>
    </p:spTree>
    <p:extLst>
      <p:ext uri="{BB962C8B-B14F-4D97-AF65-F5344CB8AC3E}">
        <p14:creationId xmlns:p14="http://schemas.microsoft.com/office/powerpoint/2010/main" val="2959397968"/>
      </p:ext>
    </p:extLst>
  </p:cSld>
  <p:clrMapOvr>
    <a:masterClrMapping/>
  </p:clrMapOvr>
</p:notes>
</file>

<file path=ppt/notesSlides/notesSlide5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581</a:t>
            </a:fld>
            <a:endParaRPr lang="en-US"/>
          </a:p>
        </p:txBody>
      </p:sp>
    </p:spTree>
    <p:extLst>
      <p:ext uri="{BB962C8B-B14F-4D97-AF65-F5344CB8AC3E}">
        <p14:creationId xmlns:p14="http://schemas.microsoft.com/office/powerpoint/2010/main" val="732296559"/>
      </p:ext>
    </p:extLst>
  </p:cSld>
  <p:clrMapOvr>
    <a:masterClrMapping/>
  </p:clrMapOvr>
</p:notes>
</file>

<file path=ppt/notesSlides/notesSlide5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582</a:t>
            </a:fld>
            <a:endParaRPr lang="en-US"/>
          </a:p>
        </p:txBody>
      </p:sp>
    </p:spTree>
    <p:extLst>
      <p:ext uri="{BB962C8B-B14F-4D97-AF65-F5344CB8AC3E}">
        <p14:creationId xmlns:p14="http://schemas.microsoft.com/office/powerpoint/2010/main" val="16844428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69</a:t>
            </a:fld>
            <a:endParaRPr lang="en-US"/>
          </a:p>
        </p:txBody>
      </p:sp>
    </p:spTree>
    <p:extLst>
      <p:ext uri="{BB962C8B-B14F-4D97-AF65-F5344CB8AC3E}">
        <p14:creationId xmlns:p14="http://schemas.microsoft.com/office/powerpoint/2010/main" val="38222621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70</a:t>
            </a:fld>
            <a:endParaRPr lang="en-US"/>
          </a:p>
        </p:txBody>
      </p:sp>
    </p:spTree>
    <p:extLst>
      <p:ext uri="{BB962C8B-B14F-4D97-AF65-F5344CB8AC3E}">
        <p14:creationId xmlns:p14="http://schemas.microsoft.com/office/powerpoint/2010/main" val="16043538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71</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72</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a:t>
            </a:fld>
            <a:endParaRPr lang="en-US"/>
          </a:p>
        </p:txBody>
      </p:sp>
    </p:spTree>
    <p:extLst>
      <p:ext uri="{BB962C8B-B14F-4D97-AF65-F5344CB8AC3E}">
        <p14:creationId xmlns:p14="http://schemas.microsoft.com/office/powerpoint/2010/main" val="16869896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74</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75</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76</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77</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80</a:t>
            </a:fld>
            <a:endParaRPr lang="en-US"/>
          </a:p>
        </p:txBody>
      </p:sp>
    </p:spTree>
    <p:extLst>
      <p:ext uri="{BB962C8B-B14F-4D97-AF65-F5344CB8AC3E}">
        <p14:creationId xmlns:p14="http://schemas.microsoft.com/office/powerpoint/2010/main" val="36926579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81</a:t>
            </a:fld>
            <a:endParaRPr lang="en-US"/>
          </a:p>
        </p:txBody>
      </p:sp>
    </p:spTree>
    <p:extLst>
      <p:ext uri="{BB962C8B-B14F-4D97-AF65-F5344CB8AC3E}">
        <p14:creationId xmlns:p14="http://schemas.microsoft.com/office/powerpoint/2010/main" val="11420677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82</a:t>
            </a:fld>
            <a:endParaRPr lang="en-US"/>
          </a:p>
        </p:txBody>
      </p:sp>
    </p:spTree>
    <p:extLst>
      <p:ext uri="{BB962C8B-B14F-4D97-AF65-F5344CB8AC3E}">
        <p14:creationId xmlns:p14="http://schemas.microsoft.com/office/powerpoint/2010/main" val="31857552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83</a:t>
            </a:fld>
            <a:endParaRPr lang="en-US"/>
          </a:p>
        </p:txBody>
      </p:sp>
    </p:spTree>
    <p:extLst>
      <p:ext uri="{BB962C8B-B14F-4D97-AF65-F5344CB8AC3E}">
        <p14:creationId xmlns:p14="http://schemas.microsoft.com/office/powerpoint/2010/main" val="405068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84</a:t>
            </a:fld>
            <a:endParaRPr lang="en-US"/>
          </a:p>
        </p:txBody>
      </p:sp>
    </p:spTree>
    <p:extLst>
      <p:ext uri="{BB962C8B-B14F-4D97-AF65-F5344CB8AC3E}">
        <p14:creationId xmlns:p14="http://schemas.microsoft.com/office/powerpoint/2010/main" val="11972243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85</a:t>
            </a:fld>
            <a:endParaRPr lang="en-US"/>
          </a:p>
        </p:txBody>
      </p:sp>
    </p:spTree>
    <p:extLst>
      <p:ext uri="{BB962C8B-B14F-4D97-AF65-F5344CB8AC3E}">
        <p14:creationId xmlns:p14="http://schemas.microsoft.com/office/powerpoint/2010/main" val="2440508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a:t>
            </a:fld>
            <a:endParaRPr lang="en-US"/>
          </a:p>
        </p:txBody>
      </p:sp>
    </p:spTree>
    <p:extLst>
      <p:ext uri="{BB962C8B-B14F-4D97-AF65-F5344CB8AC3E}">
        <p14:creationId xmlns:p14="http://schemas.microsoft.com/office/powerpoint/2010/main" val="40858499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86</a:t>
            </a:fld>
            <a:endParaRPr lang="en-US"/>
          </a:p>
        </p:txBody>
      </p:sp>
    </p:spTree>
    <p:extLst>
      <p:ext uri="{BB962C8B-B14F-4D97-AF65-F5344CB8AC3E}">
        <p14:creationId xmlns:p14="http://schemas.microsoft.com/office/powerpoint/2010/main" val="34847168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87</a:t>
            </a:fld>
            <a:endParaRPr lang="en-US"/>
          </a:p>
        </p:txBody>
      </p:sp>
    </p:spTree>
    <p:extLst>
      <p:ext uri="{BB962C8B-B14F-4D97-AF65-F5344CB8AC3E}">
        <p14:creationId xmlns:p14="http://schemas.microsoft.com/office/powerpoint/2010/main" val="29794541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88</a:t>
            </a:fld>
            <a:endParaRPr lang="en-US"/>
          </a:p>
        </p:txBody>
      </p:sp>
    </p:spTree>
    <p:extLst>
      <p:ext uri="{BB962C8B-B14F-4D97-AF65-F5344CB8AC3E}">
        <p14:creationId xmlns:p14="http://schemas.microsoft.com/office/powerpoint/2010/main" val="25885673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89</a:t>
            </a:fld>
            <a:endParaRPr lang="en-US"/>
          </a:p>
        </p:txBody>
      </p:sp>
    </p:spTree>
    <p:extLst>
      <p:ext uri="{BB962C8B-B14F-4D97-AF65-F5344CB8AC3E}">
        <p14:creationId xmlns:p14="http://schemas.microsoft.com/office/powerpoint/2010/main" val="6603787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90</a:t>
            </a:fld>
            <a:endParaRPr lang="en-US"/>
          </a:p>
        </p:txBody>
      </p:sp>
    </p:spTree>
    <p:extLst>
      <p:ext uri="{BB962C8B-B14F-4D97-AF65-F5344CB8AC3E}">
        <p14:creationId xmlns:p14="http://schemas.microsoft.com/office/powerpoint/2010/main" val="8762489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91</a:t>
            </a:fld>
            <a:endParaRPr lang="en-US"/>
          </a:p>
        </p:txBody>
      </p:sp>
    </p:spTree>
    <p:extLst>
      <p:ext uri="{BB962C8B-B14F-4D97-AF65-F5344CB8AC3E}">
        <p14:creationId xmlns:p14="http://schemas.microsoft.com/office/powerpoint/2010/main" val="1252007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92</a:t>
            </a:fld>
            <a:endParaRPr lang="en-US"/>
          </a:p>
        </p:txBody>
      </p:sp>
    </p:spTree>
    <p:extLst>
      <p:ext uri="{BB962C8B-B14F-4D97-AF65-F5344CB8AC3E}">
        <p14:creationId xmlns:p14="http://schemas.microsoft.com/office/powerpoint/2010/main" val="6648297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93</a:t>
            </a:fld>
            <a:endParaRPr lang="en-US"/>
          </a:p>
        </p:txBody>
      </p:sp>
    </p:spTree>
    <p:extLst>
      <p:ext uri="{BB962C8B-B14F-4D97-AF65-F5344CB8AC3E}">
        <p14:creationId xmlns:p14="http://schemas.microsoft.com/office/powerpoint/2010/main" val="35379904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94</a:t>
            </a:fld>
            <a:endParaRPr lang="en-US"/>
          </a:p>
        </p:txBody>
      </p:sp>
    </p:spTree>
    <p:extLst>
      <p:ext uri="{BB962C8B-B14F-4D97-AF65-F5344CB8AC3E}">
        <p14:creationId xmlns:p14="http://schemas.microsoft.com/office/powerpoint/2010/main" val="38136290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95</a:t>
            </a:fld>
            <a:endParaRPr lang="en-US"/>
          </a:p>
        </p:txBody>
      </p:sp>
    </p:spTree>
    <p:extLst>
      <p:ext uri="{BB962C8B-B14F-4D97-AF65-F5344CB8AC3E}">
        <p14:creationId xmlns:p14="http://schemas.microsoft.com/office/powerpoint/2010/main" val="2547805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a:t>
            </a:fld>
            <a:endParaRPr lang="en-US"/>
          </a:p>
        </p:txBody>
      </p:sp>
    </p:spTree>
    <p:extLst>
      <p:ext uri="{BB962C8B-B14F-4D97-AF65-F5344CB8AC3E}">
        <p14:creationId xmlns:p14="http://schemas.microsoft.com/office/powerpoint/2010/main" val="34280162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96</a:t>
            </a:fld>
            <a:endParaRPr lang="en-US"/>
          </a:p>
        </p:txBody>
      </p:sp>
    </p:spTree>
    <p:extLst>
      <p:ext uri="{BB962C8B-B14F-4D97-AF65-F5344CB8AC3E}">
        <p14:creationId xmlns:p14="http://schemas.microsoft.com/office/powerpoint/2010/main" val="9580507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97</a:t>
            </a:fld>
            <a:endParaRPr lang="en-US"/>
          </a:p>
        </p:txBody>
      </p:sp>
    </p:spTree>
    <p:extLst>
      <p:ext uri="{BB962C8B-B14F-4D97-AF65-F5344CB8AC3E}">
        <p14:creationId xmlns:p14="http://schemas.microsoft.com/office/powerpoint/2010/main" val="16274989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98</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99</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100</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101</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102</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103</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104</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a:t>
            </a:fld>
            <a:endParaRPr lang="en-US"/>
          </a:p>
        </p:txBody>
      </p:sp>
    </p:spTree>
    <p:extLst>
      <p:ext uri="{BB962C8B-B14F-4D97-AF65-F5344CB8AC3E}">
        <p14:creationId xmlns:p14="http://schemas.microsoft.com/office/powerpoint/2010/main" val="173478151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106</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107</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108</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109</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112</a:t>
            </a:fld>
            <a:endParaRPr lang="en-US"/>
          </a:p>
        </p:txBody>
      </p:sp>
    </p:spTree>
    <p:extLst>
      <p:ext uri="{BB962C8B-B14F-4D97-AF65-F5344CB8AC3E}">
        <p14:creationId xmlns:p14="http://schemas.microsoft.com/office/powerpoint/2010/main" val="20225901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113</a:t>
            </a:fld>
            <a:endParaRPr lang="en-US"/>
          </a:p>
        </p:txBody>
      </p:sp>
    </p:spTree>
    <p:extLst>
      <p:ext uri="{BB962C8B-B14F-4D97-AF65-F5344CB8AC3E}">
        <p14:creationId xmlns:p14="http://schemas.microsoft.com/office/powerpoint/2010/main" val="64489812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114</a:t>
            </a:fld>
            <a:endParaRPr lang="en-US"/>
          </a:p>
        </p:txBody>
      </p:sp>
    </p:spTree>
    <p:extLst>
      <p:ext uri="{BB962C8B-B14F-4D97-AF65-F5344CB8AC3E}">
        <p14:creationId xmlns:p14="http://schemas.microsoft.com/office/powerpoint/2010/main" val="164395082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115</a:t>
            </a:fld>
            <a:endParaRPr lang="en-US"/>
          </a:p>
        </p:txBody>
      </p:sp>
    </p:spTree>
    <p:extLst>
      <p:ext uri="{BB962C8B-B14F-4D97-AF65-F5344CB8AC3E}">
        <p14:creationId xmlns:p14="http://schemas.microsoft.com/office/powerpoint/2010/main" val="164552075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116</a:t>
            </a:fld>
            <a:endParaRPr lang="en-US"/>
          </a:p>
        </p:txBody>
      </p:sp>
    </p:spTree>
    <p:extLst>
      <p:ext uri="{BB962C8B-B14F-4D97-AF65-F5344CB8AC3E}">
        <p14:creationId xmlns:p14="http://schemas.microsoft.com/office/powerpoint/2010/main" val="267321781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117</a:t>
            </a:fld>
            <a:endParaRPr lang="en-US"/>
          </a:p>
        </p:txBody>
      </p:sp>
    </p:spTree>
    <p:extLst>
      <p:ext uri="{BB962C8B-B14F-4D97-AF65-F5344CB8AC3E}">
        <p14:creationId xmlns:p14="http://schemas.microsoft.com/office/powerpoint/2010/main" val="749025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DFB2DD-7FB2-46A2-AEA8-D24D70E76C5A}" type="datetimeFigureOut">
              <a:rPr lang="en-US" smtClean="0"/>
              <a:pPr/>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FB2DD-7FB2-46A2-AEA8-D24D70E76C5A}" type="datetimeFigureOut">
              <a:rPr lang="en-US" smtClean="0"/>
              <a:pPr/>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FB2DD-7FB2-46A2-AEA8-D24D70E76C5A}" type="datetimeFigureOut">
              <a:rPr lang="en-US" smtClean="0"/>
              <a:pPr/>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FB2DD-7FB2-46A2-AEA8-D24D70E76C5A}" type="datetimeFigureOut">
              <a:rPr lang="en-US" smtClean="0"/>
              <a:pPr/>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DFB2DD-7FB2-46A2-AEA8-D24D70E76C5A}" type="datetimeFigureOut">
              <a:rPr lang="en-US" smtClean="0"/>
              <a:pPr/>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DFB2DD-7FB2-46A2-AEA8-D24D70E76C5A}" type="datetimeFigureOut">
              <a:rPr lang="en-US" smtClean="0"/>
              <a:pPr/>
              <a:t>5/24/2022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DFB2DD-7FB2-46A2-AEA8-D24D70E76C5A}" type="datetimeFigureOut">
              <a:rPr lang="en-US" smtClean="0"/>
              <a:pPr/>
              <a:t>5/24/2022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DFB2DD-7FB2-46A2-AEA8-D24D70E76C5A}" type="datetimeFigureOut">
              <a:rPr lang="en-US" smtClean="0"/>
              <a:pPr/>
              <a:t>5/24/2022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DFB2DD-7FB2-46A2-AEA8-D24D70E76C5A}" type="datetimeFigureOut">
              <a:rPr lang="en-US" smtClean="0"/>
              <a:pPr/>
              <a:t>5/24/2022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DFB2DD-7FB2-46A2-AEA8-D24D70E76C5A}" type="datetimeFigureOut">
              <a:rPr lang="en-US" smtClean="0"/>
              <a:pPr/>
              <a:t>5/24/2022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DFB2DD-7FB2-46A2-AEA8-D24D70E76C5A}" type="datetimeFigureOut">
              <a:rPr lang="en-US" smtClean="0"/>
              <a:pPr/>
              <a:t>5/24/2022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DFB2DD-7FB2-46A2-AEA8-D24D70E76C5A}" type="datetimeFigureOut">
              <a:rPr lang="en-US" smtClean="0"/>
              <a:pPr/>
              <a:t>5/24/2022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EC908-266A-4CE5-AD07-86248BAE9B1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7.jpeg"/><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10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10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10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10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10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10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0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0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0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7.jpeg"/><Relationship Id="rId4" Type="http://schemas.openxmlformats.org/officeDocument/2006/relationships/image" Target="../media/image11.png"/></Relationships>
</file>

<file path=ppt/slides/_rels/slide1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3.png"/></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4.png"/></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5.png"/></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6.png"/></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7.png"/></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8.png"/></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9.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7.jpeg"/><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5.png"/></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90.jpeg"/></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90.jpeg"/></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90.jpeg"/></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png"/></Relationships>
</file>

<file path=ppt/slides/_rels/slide12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1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8.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1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1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1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1.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8.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7.jpeg"/><Relationship Id="rId4" Type="http://schemas.openxmlformats.org/officeDocument/2006/relationships/image" Target="../media/image13.png"/></Relationships>
</file>

<file path=ppt/slides/_rels/slide1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3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82.png"/></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82.png"/></Relationships>
</file>

<file path=ppt/slides/_rels/slide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82.png"/></Relationships>
</file>

<file path=ppt/slides/_rels/slide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82.png"/></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8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7.jpeg"/><Relationship Id="rId4" Type="http://schemas.openxmlformats.org/officeDocument/2006/relationships/image" Target="../media/image10.png"/></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82.png"/></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82.png"/></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2.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82.png"/></Relationships>
</file>

<file path=ppt/slides/_rels/slide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3.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82.png"/></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4.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106.png"/></Relationships>
</file>

<file path=ppt/slides/_rels/slide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90.jpeg"/></Relationships>
</file>

<file path=ppt/slides/_rels/slide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6.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90.jpeg"/></Relationships>
</file>

<file path=ppt/slides/_rels/slide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7.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90.jpeg"/></Relationships>
</file>

<file path=ppt/slides/_rels/slide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14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7.jpeg"/><Relationship Id="rId4" Type="http://schemas.openxmlformats.org/officeDocument/2006/relationships/image" Target="../media/image11.png"/></Relationships>
</file>

<file path=ppt/slides/_rels/slide1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0.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8.png"/></Relationships>
</file>

<file path=ppt/slides/_rels/slide1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1.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8.png"/></Relationships>
</file>

<file path=ppt/slides/_rels/slide1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2.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8.png"/></Relationships>
</file>

<file path=ppt/slides/_rels/slide1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3.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8.png"/></Relationships>
</file>

<file path=ppt/slides/_rels/slide1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4.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8.png"/></Relationships>
</file>

<file path=ppt/slides/_rels/slide1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5.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8.png"/></Relationships>
</file>

<file path=ppt/slides/_rels/slide1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6.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8.png"/></Relationships>
</file>

<file path=ppt/slides/_rels/slide1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7.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8.png"/></Relationships>
</file>

<file path=ppt/slides/_rels/slide1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8.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8.png"/></Relationships>
</file>

<file path=ppt/slides/_rels/slide1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9.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8.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1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1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2.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8.png"/></Relationships>
</file>

<file path=ppt/slides/_rels/slide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19.png"/></Relationships>
</file>

<file path=ppt/slides/_rels/slide1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19.png"/></Relationships>
</file>

<file path=ppt/slides/_rels/slide1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19.png"/></Relationships>
</file>

<file path=ppt/slides/_rels/slide1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19.png"/></Relationships>
</file>

<file path=ppt/slides/_rels/slide1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19.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7.jpeg"/><Relationship Id="rId4" Type="http://schemas.openxmlformats.org/officeDocument/2006/relationships/image" Target="../media/image11.png"/></Relationships>
</file>

<file path=ppt/slides/_rels/slide1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19.png"/></Relationships>
</file>

<file path=ppt/slides/_rels/slide1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19.png"/></Relationships>
</file>

<file path=ppt/slides/_rels/slide1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19.png"/></Relationships>
</file>

<file path=ppt/slides/_rels/slide1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19.png"/></Relationships>
</file>

<file path=ppt/slides/_rels/slide1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2.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8.png"/></Relationships>
</file>

<file path=ppt/slides/_rels/slide1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3.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82.png"/></Relationships>
</file>

<file path=ppt/slides/_rels/slide1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4.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82.png"/></Relationships>
</file>

<file path=ppt/slides/_rels/slide1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5.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82.png"/></Relationships>
</file>

<file path=ppt/slides/_rels/slide1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6.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82.png"/></Relationships>
</file>

<file path=ppt/slides/_rels/slide1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7.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8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7.jpeg"/><Relationship Id="rId4" Type="http://schemas.openxmlformats.org/officeDocument/2006/relationships/image" Target="../media/image10.png"/></Relationships>
</file>

<file path=ppt/slides/_rels/slide1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8.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82.png"/></Relationships>
</file>

<file path=ppt/slides/_rels/slide1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9.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82.png"/></Relationships>
</file>

<file path=ppt/slides/_rels/slide1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0.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82.png"/></Relationships>
</file>

<file path=ppt/slides/_rels/slide1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1.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82.png"/></Relationships>
</file>

<file path=ppt/slides/_rels/slide1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29.jpeg"/><Relationship Id="rId4" Type="http://schemas.openxmlformats.org/officeDocument/2006/relationships/image" Target="../media/image57.png"/></Relationships>
</file>

<file path=ppt/slides/_rels/slide1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29.jpeg"/><Relationship Id="rId4" Type="http://schemas.openxmlformats.org/officeDocument/2006/relationships/image" Target="../media/image57.png"/></Relationships>
</file>

<file path=ppt/slides/_rels/slide1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29.jpeg"/><Relationship Id="rId4" Type="http://schemas.openxmlformats.org/officeDocument/2006/relationships/image" Target="../media/image57.png"/></Relationships>
</file>

<file path=ppt/slides/_rels/slide1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9.jpeg"/><Relationship Id="rId4" Type="http://schemas.openxmlformats.org/officeDocument/2006/relationships/image" Target="../media/image57.png"/></Relationships>
</file>

<file path=ppt/slides/_rels/slide1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29.jpeg"/><Relationship Id="rId4" Type="http://schemas.openxmlformats.org/officeDocument/2006/relationships/image" Target="../media/image57.png"/></Relationships>
</file>

<file path=ppt/slides/_rels/slide1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29.jpe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7.jpeg"/><Relationship Id="rId4" Type="http://schemas.openxmlformats.org/officeDocument/2006/relationships/image" Target="../media/image14.png"/></Relationships>
</file>

<file path=ppt/slides/_rels/slide19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69.xml"/><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19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70.xml"/><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19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71.xml"/><Relationship Id="rId1" Type="http://schemas.openxmlformats.org/officeDocument/2006/relationships/slideLayout" Target="../slideLayouts/slideLayout1.xml"/><Relationship Id="rId4" Type="http://schemas.openxmlformats.org/officeDocument/2006/relationships/image" Target="../media/image136.jpeg"/></Relationships>
</file>

<file path=ppt/slides/_rels/slide19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72.xml"/><Relationship Id="rId1" Type="http://schemas.openxmlformats.org/officeDocument/2006/relationships/slideLayout" Target="../slideLayouts/slideLayout1.xml"/><Relationship Id="rId5" Type="http://schemas.openxmlformats.org/officeDocument/2006/relationships/image" Target="../media/image137.jpeg"/><Relationship Id="rId4" Type="http://schemas.openxmlformats.org/officeDocument/2006/relationships/image" Target="../media/image131.png"/></Relationships>
</file>

<file path=ppt/slides/_rels/slide19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73.xml"/><Relationship Id="rId1" Type="http://schemas.openxmlformats.org/officeDocument/2006/relationships/slideLayout" Target="../slideLayouts/slideLayout1.xml"/><Relationship Id="rId5" Type="http://schemas.openxmlformats.org/officeDocument/2006/relationships/image" Target="../media/image138.png"/><Relationship Id="rId4" Type="http://schemas.openxmlformats.org/officeDocument/2006/relationships/image" Target="../media/image131.png"/></Relationships>
</file>

<file path=ppt/slides/_rels/slide19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76.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7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 Target="slide323.xml"/><Relationship Id="rId13" Type="http://schemas.openxmlformats.org/officeDocument/2006/relationships/slide" Target="slide163.xml"/><Relationship Id="rId3" Type="http://schemas.openxmlformats.org/officeDocument/2006/relationships/slide" Target="slide3.xml"/><Relationship Id="rId7" Type="http://schemas.openxmlformats.org/officeDocument/2006/relationships/slide" Target="slide79.xml"/><Relationship Id="rId12" Type="http://schemas.openxmlformats.org/officeDocument/2006/relationships/slide" Target="slide463.xml"/><Relationship Id="rId2" Type="http://schemas.openxmlformats.org/officeDocument/2006/relationships/notesSlide" Target="../notesSlides/notesSlide2.xml"/><Relationship Id="rId16" Type="http://schemas.openxmlformats.org/officeDocument/2006/relationships/slide" Target="slide556.xml"/><Relationship Id="rId1" Type="http://schemas.openxmlformats.org/officeDocument/2006/relationships/slideLayout" Target="../slideLayouts/slideLayout1.xml"/><Relationship Id="rId6" Type="http://schemas.openxmlformats.org/officeDocument/2006/relationships/slide" Target="slide285.xml"/><Relationship Id="rId11" Type="http://schemas.openxmlformats.org/officeDocument/2006/relationships/slide" Target="slide134.xml"/><Relationship Id="rId5" Type="http://schemas.openxmlformats.org/officeDocument/2006/relationships/slide" Target="slide39.xml"/><Relationship Id="rId15" Type="http://schemas.openxmlformats.org/officeDocument/2006/relationships/slide" Target="slide209.xml"/><Relationship Id="rId10" Type="http://schemas.openxmlformats.org/officeDocument/2006/relationships/slide" Target="slide399.xml"/><Relationship Id="rId4" Type="http://schemas.openxmlformats.org/officeDocument/2006/relationships/slide" Target="slide255.xml"/><Relationship Id="rId9" Type="http://schemas.openxmlformats.org/officeDocument/2006/relationships/slide" Target="slide111.xml"/><Relationship Id="rId14" Type="http://schemas.openxmlformats.org/officeDocument/2006/relationships/slide" Target="slide50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7.jpeg"/><Relationship Id="rId4" Type="http://schemas.openxmlformats.org/officeDocument/2006/relationships/image" Target="../media/image8.png"/></Relationships>
</file>

<file path=ppt/slides/_rels/slide20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78.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79.xml"/><Relationship Id="rId1" Type="http://schemas.openxmlformats.org/officeDocument/2006/relationships/slideLayout" Target="../slideLayouts/slideLayout1.xml"/><Relationship Id="rId4" Type="http://schemas.openxmlformats.org/officeDocument/2006/relationships/image" Target="../media/image145.png"/></Relationships>
</file>

<file path=ppt/slides/_rels/slide20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82.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83.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84.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20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85.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20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154.png"/><Relationship Id="rId4" Type="http://schemas.openxmlformats.org/officeDocument/2006/relationships/image" Target="../media/image153.png"/></Relationships>
</file>

<file path=ppt/slides/_rels/slide2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7.jpeg"/><Relationship Id="rId4" Type="http://schemas.openxmlformats.org/officeDocument/2006/relationships/image" Target="../media/image11.png"/></Relationships>
</file>

<file path=ppt/slides/_rels/slide2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6.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82.png"/></Relationships>
</file>

<file path=ppt/slides/_rels/slide2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7.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82.png"/></Relationships>
</file>

<file path=ppt/slides/_rels/slide2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8.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82.png"/></Relationships>
</file>

<file path=ppt/slides/_rels/slide2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9.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82.png"/></Relationships>
</file>

<file path=ppt/slides/_rels/slide2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0.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82.png"/></Relationships>
</file>

<file path=ppt/slides/_rels/slide2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1.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82.png"/></Relationships>
</file>

<file path=ppt/slides/_rels/slide2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2.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82.png"/></Relationships>
</file>

<file path=ppt/slides/_rels/slide2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3.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82.png"/></Relationships>
</file>

<file path=ppt/slides/_rels/slide2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4.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82.png"/></Relationships>
</file>

<file path=ppt/slides/_rels/slide2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7.jpeg"/><Relationship Id="rId4" Type="http://schemas.openxmlformats.org/officeDocument/2006/relationships/image" Target="../media/image14.png"/></Relationships>
</file>

<file path=ppt/slides/_rels/slide2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6.xml"/><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2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7.xml"/><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2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8.xml"/><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2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9.xml"/><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2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0.xml"/><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2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1.xml"/><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2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2.xml"/><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2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3.xml"/><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2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4.xml"/><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2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5.xml"/><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2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6.xml"/><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2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7.xml"/><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2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8.xml"/><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2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9.xml"/><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2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0.xml"/><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2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1.xml"/><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2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2.xml"/><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2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3.xml"/><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2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4.xml"/><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2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5.xml"/><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24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16.xml"/><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17.xml"/><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18.xml"/><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24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19.xml"/><Relationship Id="rId1" Type="http://schemas.openxmlformats.org/officeDocument/2006/relationships/slideLayout" Target="../slideLayouts/slideLayout1.xml"/><Relationship Id="rId5" Type="http://schemas.openxmlformats.org/officeDocument/2006/relationships/image" Target="../media/image164.png"/><Relationship Id="rId4" Type="http://schemas.openxmlformats.org/officeDocument/2006/relationships/image" Target="../media/image163.png"/></Relationships>
</file>

<file path=ppt/slides/_rels/slide24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20.xml"/><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221.xml"/><Relationship Id="rId1" Type="http://schemas.openxmlformats.org/officeDocument/2006/relationships/slideLayout" Target="../slideLayouts/slideLayout1.xml"/><Relationship Id="rId4" Type="http://schemas.openxmlformats.org/officeDocument/2006/relationships/image" Target="../media/image167.png"/></Relationships>
</file>

<file path=ppt/slides/_rels/slide24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22.xml"/><Relationship Id="rId1" Type="http://schemas.openxmlformats.org/officeDocument/2006/relationships/slideLayout" Target="../slideLayouts/slideLayout1.xml"/><Relationship Id="rId4" Type="http://schemas.openxmlformats.org/officeDocument/2006/relationships/image" Target="../media/image168.png"/></Relationships>
</file>

<file path=ppt/slides/_rels/slide24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23.xml"/><Relationship Id="rId1" Type="http://schemas.openxmlformats.org/officeDocument/2006/relationships/slideLayout" Target="../slideLayouts/slideLayout1.xml"/><Relationship Id="rId4" Type="http://schemas.openxmlformats.org/officeDocument/2006/relationships/image" Target="../media/image170.jpeg"/></Relationships>
</file>

<file path=ppt/slides/_rels/slide24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24.xml"/><Relationship Id="rId1" Type="http://schemas.openxmlformats.org/officeDocument/2006/relationships/slideLayout" Target="../slideLayouts/slideLayout1.xml"/><Relationship Id="rId4" Type="http://schemas.openxmlformats.org/officeDocument/2006/relationships/image" Target="../media/image171.jpeg"/></Relationships>
</file>

<file path=ppt/slides/_rels/slide24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25.xml"/><Relationship Id="rId1" Type="http://schemas.openxmlformats.org/officeDocument/2006/relationships/slideLayout" Target="../slideLayouts/slideLayout1.xml"/><Relationship Id="rId4" Type="http://schemas.openxmlformats.org/officeDocument/2006/relationships/image" Target="../media/image17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5.jpeg"/></Relationships>
</file>

<file path=ppt/slides/_rels/slide25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26.xml"/><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25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27.xml"/><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25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28.xml"/><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25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29.xml"/><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2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179.png"/></Relationships>
</file>

<file path=ppt/slides/_rels/slide2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0.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90.jpeg"/></Relationships>
</file>

<file path=ppt/slides/_rels/slide2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1.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90.jpeg"/></Relationships>
</file>

<file path=ppt/slides/_rels/slide2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2.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90.jpeg"/></Relationships>
</file>

<file path=ppt/slides/_rels/slide2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3.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90.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5.jpeg"/></Relationships>
</file>

<file path=ppt/slides/_rels/slide2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4.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90.jpeg"/></Relationships>
</file>

<file path=ppt/slides/_rels/slide2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5.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6.xml"/><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80.png"/></Relationships>
</file>

<file path=ppt/slides/_rels/slide2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7.xml"/><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82.png"/></Relationships>
</file>

<file path=ppt/slides/_rels/slide2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8.xml"/><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83.png"/></Relationships>
</file>

<file path=ppt/slides/_rels/slide2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9.xml"/><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84.png"/></Relationships>
</file>

<file path=ppt/slides/_rels/slide2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0.xml"/><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85.png"/></Relationships>
</file>

<file path=ppt/slides/_rels/slide2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1.xml"/><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86.png"/></Relationships>
</file>

<file path=ppt/slides/_rels/slide2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2.xml"/><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87.png"/></Relationships>
</file>

<file path=ppt/slides/_rels/slide2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3.xml"/><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88.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5.jpeg"/></Relationships>
</file>

<file path=ppt/slides/_rels/slide2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4.xml"/><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89.png"/></Relationships>
</file>

<file path=ppt/slides/_rels/slide271.xml.rels><?xml version="1.0" encoding="UTF-8" standalone="yes"?>
<Relationships xmlns="http://schemas.openxmlformats.org/package/2006/relationships"><Relationship Id="rId3" Type="http://schemas.openxmlformats.org/officeDocument/2006/relationships/image" Target="../media/image190.gif"/><Relationship Id="rId2" Type="http://schemas.openxmlformats.org/officeDocument/2006/relationships/notesSlide" Target="../notesSlides/notesSlide245.xml"/><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46.xml"/><Relationship Id="rId1" Type="http://schemas.openxmlformats.org/officeDocument/2006/relationships/slideLayout" Target="../slideLayouts/slideLayout1.xml"/><Relationship Id="rId4" Type="http://schemas.openxmlformats.org/officeDocument/2006/relationships/image" Target="../media/image192.png"/></Relationships>
</file>

<file path=ppt/slides/_rels/slide27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47.xml"/><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48.xml"/><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49.xml"/><Relationship Id="rId1" Type="http://schemas.openxmlformats.org/officeDocument/2006/relationships/slideLayout" Target="../slideLayouts/slideLayout1.xml"/><Relationship Id="rId4" Type="http://schemas.openxmlformats.org/officeDocument/2006/relationships/image" Target="../media/image196.png"/></Relationships>
</file>

<file path=ppt/slides/_rels/slide27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50.xml"/><Relationship Id="rId1" Type="http://schemas.openxmlformats.org/officeDocument/2006/relationships/slideLayout" Target="../slideLayouts/slideLayout1.xml"/></Relationships>
</file>

<file path=ppt/slides/_rels/slide27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251.xml"/><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52.xml"/><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5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5.jpeg"/></Relationships>
</file>

<file path=ppt/slides/_rels/slide28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54.xml"/><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55.xml"/><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56.xml"/><Relationship Id="rId1" Type="http://schemas.openxmlformats.org/officeDocument/2006/relationships/slideLayout" Target="../slideLayouts/slideLayout2.xml"/><Relationship Id="rId4" Type="http://schemas.openxmlformats.org/officeDocument/2006/relationships/image" Target="../media/image204.png"/></Relationships>
</file>

<file path=ppt/slides/_rels/slide28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57.xml"/><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2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206.png"/></Relationships>
</file>

<file path=ppt/slides/_rels/slide2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8.xml"/><Relationship Id="rId1" Type="http://schemas.openxmlformats.org/officeDocument/2006/relationships/slideLayout" Target="../slideLayouts/slideLayout2.xml"/><Relationship Id="rId5" Type="http://schemas.openxmlformats.org/officeDocument/2006/relationships/image" Target="../media/image207.png"/><Relationship Id="rId4" Type="http://schemas.openxmlformats.org/officeDocument/2006/relationships/image" Target="../media/image82.png"/></Relationships>
</file>

<file path=ppt/slides/_rels/slide2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9.xml"/><Relationship Id="rId1" Type="http://schemas.openxmlformats.org/officeDocument/2006/relationships/slideLayout" Target="../slideLayouts/slideLayout2.xml"/><Relationship Id="rId5" Type="http://schemas.openxmlformats.org/officeDocument/2006/relationships/image" Target="../media/image208.png"/><Relationship Id="rId4" Type="http://schemas.openxmlformats.org/officeDocument/2006/relationships/image" Target="../media/image82.png"/></Relationships>
</file>

<file path=ppt/slides/_rels/slide2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0.xml"/><Relationship Id="rId1" Type="http://schemas.openxmlformats.org/officeDocument/2006/relationships/slideLayout" Target="../slideLayouts/slideLayout2.xml"/><Relationship Id="rId5" Type="http://schemas.openxmlformats.org/officeDocument/2006/relationships/image" Target="../media/image209.png"/><Relationship Id="rId4" Type="http://schemas.openxmlformats.org/officeDocument/2006/relationships/image" Target="../media/image82.png"/></Relationships>
</file>

<file path=ppt/slides/_rels/slide2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1.xml"/><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5.jpeg"/></Relationships>
</file>

<file path=ppt/slides/_rels/slide2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2.xml"/><Relationship Id="rId1" Type="http://schemas.openxmlformats.org/officeDocument/2006/relationships/slideLayout" Target="../slideLayouts/slideLayout2.xml"/><Relationship Id="rId5" Type="http://schemas.openxmlformats.org/officeDocument/2006/relationships/image" Target="../media/image211.png"/><Relationship Id="rId4" Type="http://schemas.openxmlformats.org/officeDocument/2006/relationships/image" Target="../media/image82.png"/></Relationships>
</file>

<file path=ppt/slides/_rels/slide2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3.xml"/><Relationship Id="rId1" Type="http://schemas.openxmlformats.org/officeDocument/2006/relationships/slideLayout" Target="../slideLayouts/slideLayout2.xml"/><Relationship Id="rId5" Type="http://schemas.openxmlformats.org/officeDocument/2006/relationships/image" Target="../media/image212.png"/><Relationship Id="rId4" Type="http://schemas.openxmlformats.org/officeDocument/2006/relationships/image" Target="../media/image82.png"/></Relationships>
</file>

<file path=ppt/slides/_rels/slide2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4.xml"/><Relationship Id="rId1" Type="http://schemas.openxmlformats.org/officeDocument/2006/relationships/slideLayout" Target="../slideLayouts/slideLayout2.xml"/><Relationship Id="rId5" Type="http://schemas.openxmlformats.org/officeDocument/2006/relationships/image" Target="../media/image213.png"/><Relationship Id="rId4" Type="http://schemas.openxmlformats.org/officeDocument/2006/relationships/image" Target="../media/image82.png"/></Relationships>
</file>

<file path=ppt/slides/_rels/slide2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5.xml"/><Relationship Id="rId1" Type="http://schemas.openxmlformats.org/officeDocument/2006/relationships/slideLayout" Target="../slideLayouts/slideLayout2.xml"/><Relationship Id="rId5" Type="http://schemas.openxmlformats.org/officeDocument/2006/relationships/image" Target="../media/image214.png"/><Relationship Id="rId4" Type="http://schemas.openxmlformats.org/officeDocument/2006/relationships/image" Target="../media/image82.png"/></Relationships>
</file>

<file path=ppt/slides/_rels/slide2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4.jpeg"/></Relationships>
</file>

<file path=ppt/slides/_rels/slide2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4.jpeg"/></Relationships>
</file>

<file path=ppt/slides/_rels/slide2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4.jpeg"/></Relationships>
</file>

<file path=ppt/slides/_rels/slide2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4.jpeg"/></Relationships>
</file>

<file path=ppt/slides/_rels/slide2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4.jpeg"/></Relationships>
</file>

<file path=ppt/slides/_rels/slide2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5.jpeg"/></Relationships>
</file>

<file path=ppt/slides/_rels/slide3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4.jpeg"/></Relationships>
</file>

<file path=ppt/slides/_rels/slide3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4.jpeg"/></Relationships>
</file>

<file path=ppt/slides/_rels/slide3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4.jpeg"/></Relationships>
</file>

<file path=ppt/slides/_rels/slide3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4.jpeg"/></Relationships>
</file>

<file path=ppt/slides/_rels/slide3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4.jpeg"/></Relationships>
</file>

<file path=ppt/slides/_rels/slide3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4.jpeg"/></Relationships>
</file>

<file path=ppt/slides/_rels/slide3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07.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79.xml"/><Relationship Id="rId1" Type="http://schemas.openxmlformats.org/officeDocument/2006/relationships/slideLayout" Target="../slideLayouts/slideLayout1.xml"/></Relationships>
</file>

<file path=ppt/slides/_rels/slide30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80.xml"/><Relationship Id="rId1" Type="http://schemas.openxmlformats.org/officeDocument/2006/relationships/slideLayout" Target="../slideLayouts/slideLayout1.xml"/><Relationship Id="rId4" Type="http://schemas.openxmlformats.org/officeDocument/2006/relationships/image" Target="../media/image217.png"/></Relationships>
</file>

<file path=ppt/slides/_rels/slide30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81.xml"/><Relationship Id="rId1" Type="http://schemas.openxmlformats.org/officeDocument/2006/relationships/slideLayout" Target="../slideLayouts/slideLayout1.xml"/><Relationship Id="rId4" Type="http://schemas.openxmlformats.org/officeDocument/2006/relationships/image" Target="../media/image218.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5.jpeg"/></Relationships>
</file>

<file path=ppt/slides/_rels/slide31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82.xml"/><Relationship Id="rId1" Type="http://schemas.openxmlformats.org/officeDocument/2006/relationships/slideLayout" Target="../slideLayouts/slideLayout1.xml"/><Relationship Id="rId4" Type="http://schemas.openxmlformats.org/officeDocument/2006/relationships/image" Target="../media/image219.jpeg"/></Relationships>
</file>

<file path=ppt/slides/_rels/slide31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83.xml"/><Relationship Id="rId1" Type="http://schemas.openxmlformats.org/officeDocument/2006/relationships/slideLayout" Target="../slideLayouts/slideLayout1.xml"/><Relationship Id="rId4" Type="http://schemas.openxmlformats.org/officeDocument/2006/relationships/image" Target="../media/image220.jpeg"/></Relationships>
</file>

<file path=ppt/slides/_rels/slide31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84.xml"/><Relationship Id="rId1" Type="http://schemas.openxmlformats.org/officeDocument/2006/relationships/slideLayout" Target="../slideLayouts/slideLayout1.xml"/><Relationship Id="rId4" Type="http://schemas.openxmlformats.org/officeDocument/2006/relationships/image" Target="../media/image221.jpeg"/></Relationships>
</file>

<file path=ppt/slides/_rels/slide313.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85.xml"/><Relationship Id="rId1" Type="http://schemas.openxmlformats.org/officeDocument/2006/relationships/slideLayout" Target="../slideLayouts/slideLayout1.xml"/></Relationships>
</file>

<file path=ppt/slides/_rels/slide314.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86.xml"/><Relationship Id="rId1" Type="http://schemas.openxmlformats.org/officeDocument/2006/relationships/slideLayout" Target="../slideLayouts/slideLayout1.xml"/></Relationships>
</file>

<file path=ppt/slides/_rels/slide31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87.xml"/><Relationship Id="rId1" Type="http://schemas.openxmlformats.org/officeDocument/2006/relationships/slideLayout" Target="../slideLayouts/slideLayout1.xml"/></Relationships>
</file>

<file path=ppt/slides/_rels/slide316.xml.rels><?xml version="1.0" encoding="UTF-8" standalone="yes"?>
<Relationships xmlns="http://schemas.openxmlformats.org/package/2006/relationships"><Relationship Id="rId3" Type="http://schemas.openxmlformats.org/officeDocument/2006/relationships/image" Target="../media/image225.gif"/><Relationship Id="rId2" Type="http://schemas.openxmlformats.org/officeDocument/2006/relationships/notesSlide" Target="../notesSlides/notesSlide288.xml"/><Relationship Id="rId1" Type="http://schemas.openxmlformats.org/officeDocument/2006/relationships/slideLayout" Target="../slideLayouts/slideLayout1.xml"/></Relationships>
</file>

<file path=ppt/slides/_rels/slide317.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89.xml"/><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290.xml"/><Relationship Id="rId1" Type="http://schemas.openxmlformats.org/officeDocument/2006/relationships/slideLayout" Target="../slideLayouts/slideLayout2.xml"/><Relationship Id="rId4" Type="http://schemas.openxmlformats.org/officeDocument/2006/relationships/image" Target="../media/image228.png"/></Relationships>
</file>

<file path=ppt/slides/_rels/slide319.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91.xml"/><Relationship Id="rId1" Type="http://schemas.openxmlformats.org/officeDocument/2006/relationships/slideLayout" Target="../slideLayouts/slideLayout2.xml"/><Relationship Id="rId4" Type="http://schemas.openxmlformats.org/officeDocument/2006/relationships/image" Target="../media/image228.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5.jpeg"/></Relationships>
</file>

<file path=ppt/slides/_rels/slide320.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92.xml"/><Relationship Id="rId1" Type="http://schemas.openxmlformats.org/officeDocument/2006/relationships/slideLayout" Target="../slideLayouts/slideLayout2.xml"/><Relationship Id="rId4" Type="http://schemas.openxmlformats.org/officeDocument/2006/relationships/image" Target="../media/image228.png"/></Relationships>
</file>

<file path=ppt/slides/_rels/slide32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293.xml"/><Relationship Id="rId1" Type="http://schemas.openxmlformats.org/officeDocument/2006/relationships/slideLayout" Target="../slideLayouts/slideLayout2.xml"/><Relationship Id="rId4" Type="http://schemas.openxmlformats.org/officeDocument/2006/relationships/image" Target="../media/image231.png"/></Relationships>
</file>

<file path=ppt/slides/_rels/slide3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232.png"/></Relationships>
</file>

<file path=ppt/slides/_rels/slide3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4.xml"/><Relationship Id="rId1" Type="http://schemas.openxmlformats.org/officeDocument/2006/relationships/slideLayout" Target="../slideLayouts/slideLayout2.xml"/><Relationship Id="rId5" Type="http://schemas.openxmlformats.org/officeDocument/2006/relationships/image" Target="../media/image233.jpeg"/><Relationship Id="rId4" Type="http://schemas.openxmlformats.org/officeDocument/2006/relationships/image" Target="../media/image96.png"/></Relationships>
</file>

<file path=ppt/slides/_rels/slide3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5.xml"/><Relationship Id="rId1" Type="http://schemas.openxmlformats.org/officeDocument/2006/relationships/slideLayout" Target="../slideLayouts/slideLayout2.xml"/><Relationship Id="rId5" Type="http://schemas.openxmlformats.org/officeDocument/2006/relationships/image" Target="../media/image233.jpeg"/><Relationship Id="rId4" Type="http://schemas.openxmlformats.org/officeDocument/2006/relationships/image" Target="../media/image131.png"/></Relationships>
</file>

<file path=ppt/slides/_rels/slide3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6.xml"/><Relationship Id="rId1" Type="http://schemas.openxmlformats.org/officeDocument/2006/relationships/slideLayout" Target="../slideLayouts/slideLayout2.xml"/><Relationship Id="rId6" Type="http://schemas.openxmlformats.org/officeDocument/2006/relationships/image" Target="../media/image233.jpeg"/><Relationship Id="rId5" Type="http://schemas.openxmlformats.org/officeDocument/2006/relationships/image" Target="../media/image96.png"/><Relationship Id="rId4" Type="http://schemas.openxmlformats.org/officeDocument/2006/relationships/image" Target="../media/image131.png"/></Relationships>
</file>

<file path=ppt/slides/_rels/slide3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7.xml"/><Relationship Id="rId1" Type="http://schemas.openxmlformats.org/officeDocument/2006/relationships/slideLayout" Target="../slideLayouts/slideLayout2.xml"/><Relationship Id="rId6" Type="http://schemas.openxmlformats.org/officeDocument/2006/relationships/image" Target="../media/image233.jpeg"/><Relationship Id="rId5" Type="http://schemas.openxmlformats.org/officeDocument/2006/relationships/image" Target="../media/image96.png"/><Relationship Id="rId4" Type="http://schemas.openxmlformats.org/officeDocument/2006/relationships/image" Target="../media/image131.png"/></Relationships>
</file>

<file path=ppt/slides/_rels/slide3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8.xml"/><Relationship Id="rId1" Type="http://schemas.openxmlformats.org/officeDocument/2006/relationships/slideLayout" Target="../slideLayouts/slideLayout2.xml"/><Relationship Id="rId5" Type="http://schemas.openxmlformats.org/officeDocument/2006/relationships/image" Target="../media/image233.jpeg"/><Relationship Id="rId4" Type="http://schemas.openxmlformats.org/officeDocument/2006/relationships/image" Target="../media/image96.png"/></Relationships>
</file>

<file path=ppt/slides/_rels/slide3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9.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233.jpeg"/><Relationship Id="rId4" Type="http://schemas.openxmlformats.org/officeDocument/2006/relationships/image" Target="../media/image131.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5.jpeg"/></Relationships>
</file>

<file path=ppt/slides/_rels/slide3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0.xml"/><Relationship Id="rId1" Type="http://schemas.openxmlformats.org/officeDocument/2006/relationships/slideLayout" Target="../slideLayouts/slideLayout2.xml"/><Relationship Id="rId5" Type="http://schemas.openxmlformats.org/officeDocument/2006/relationships/image" Target="../media/image233.jpeg"/><Relationship Id="rId4" Type="http://schemas.openxmlformats.org/officeDocument/2006/relationships/image" Target="../media/image96.png"/></Relationships>
</file>

<file path=ppt/slides/_rels/slide3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1.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233.jpeg"/><Relationship Id="rId4" Type="http://schemas.openxmlformats.org/officeDocument/2006/relationships/image" Target="../media/image131.png"/></Relationships>
</file>

<file path=ppt/slides/_rels/slide3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2.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233.jpeg"/><Relationship Id="rId4" Type="http://schemas.openxmlformats.org/officeDocument/2006/relationships/image" Target="../media/image131.png"/></Relationships>
</file>

<file path=ppt/slides/_rels/slide3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3.xml"/><Relationship Id="rId1" Type="http://schemas.openxmlformats.org/officeDocument/2006/relationships/slideLayout" Target="../slideLayouts/slideLayout2.xml"/><Relationship Id="rId6" Type="http://schemas.openxmlformats.org/officeDocument/2006/relationships/image" Target="../media/image233.jpeg"/><Relationship Id="rId5" Type="http://schemas.openxmlformats.org/officeDocument/2006/relationships/image" Target="../media/image96.png"/><Relationship Id="rId4" Type="http://schemas.openxmlformats.org/officeDocument/2006/relationships/image" Target="../media/image131.png"/></Relationships>
</file>

<file path=ppt/slides/_rels/slide3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4.xml"/><Relationship Id="rId1" Type="http://schemas.openxmlformats.org/officeDocument/2006/relationships/slideLayout" Target="../slideLayouts/slideLayout2.xml"/><Relationship Id="rId6" Type="http://schemas.openxmlformats.org/officeDocument/2006/relationships/image" Target="../media/image233.jpeg"/><Relationship Id="rId5" Type="http://schemas.openxmlformats.org/officeDocument/2006/relationships/image" Target="../media/image96.png"/><Relationship Id="rId4" Type="http://schemas.openxmlformats.org/officeDocument/2006/relationships/image" Target="../media/image131.png"/></Relationships>
</file>

<file path=ppt/slides/_rels/slide3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5.xml"/><Relationship Id="rId1" Type="http://schemas.openxmlformats.org/officeDocument/2006/relationships/slideLayout" Target="../slideLayouts/slideLayout2.xml"/><Relationship Id="rId6" Type="http://schemas.openxmlformats.org/officeDocument/2006/relationships/image" Target="../media/image233.jpeg"/><Relationship Id="rId5" Type="http://schemas.openxmlformats.org/officeDocument/2006/relationships/image" Target="../media/image96.png"/><Relationship Id="rId4" Type="http://schemas.openxmlformats.org/officeDocument/2006/relationships/image" Target="../media/image131.png"/></Relationships>
</file>

<file path=ppt/slides/_rels/slide3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6.xml"/><Relationship Id="rId1" Type="http://schemas.openxmlformats.org/officeDocument/2006/relationships/slideLayout" Target="../slideLayouts/slideLayout2.xml"/><Relationship Id="rId5" Type="http://schemas.openxmlformats.org/officeDocument/2006/relationships/image" Target="../media/image234.jpeg"/><Relationship Id="rId4" Type="http://schemas.openxmlformats.org/officeDocument/2006/relationships/image" Target="../media/image39.png"/></Relationships>
</file>

<file path=ppt/slides/_rels/slide3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234.jpeg"/></Relationships>
</file>

<file path=ppt/slides/_rels/slide3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8.xml"/><Relationship Id="rId1" Type="http://schemas.openxmlformats.org/officeDocument/2006/relationships/slideLayout" Target="../slideLayouts/slideLayout2.xml"/><Relationship Id="rId5" Type="http://schemas.openxmlformats.org/officeDocument/2006/relationships/image" Target="../media/image234.jpeg"/><Relationship Id="rId4" Type="http://schemas.openxmlformats.org/officeDocument/2006/relationships/image" Target="../media/image40.png"/></Relationships>
</file>

<file path=ppt/slides/_rels/slide3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9.xml"/><Relationship Id="rId1" Type="http://schemas.openxmlformats.org/officeDocument/2006/relationships/slideLayout" Target="../slideLayouts/slideLayout2.xml"/><Relationship Id="rId5" Type="http://schemas.openxmlformats.org/officeDocument/2006/relationships/image" Target="../media/image234.jpeg"/><Relationship Id="rId4" Type="http://schemas.openxmlformats.org/officeDocument/2006/relationships/image" Target="../media/image23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3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0.xml"/><Relationship Id="rId1" Type="http://schemas.openxmlformats.org/officeDocument/2006/relationships/slideLayout" Target="../slideLayouts/slideLayout2.xml"/><Relationship Id="rId5" Type="http://schemas.openxmlformats.org/officeDocument/2006/relationships/image" Target="../media/image234.jpeg"/><Relationship Id="rId4" Type="http://schemas.openxmlformats.org/officeDocument/2006/relationships/image" Target="../media/image236.png"/></Relationships>
</file>

<file path=ppt/slides/_rels/slide3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1.xml"/><Relationship Id="rId1" Type="http://schemas.openxmlformats.org/officeDocument/2006/relationships/slideLayout" Target="../slideLayouts/slideLayout2.xml"/><Relationship Id="rId5" Type="http://schemas.openxmlformats.org/officeDocument/2006/relationships/image" Target="../media/image234.jpeg"/><Relationship Id="rId4" Type="http://schemas.openxmlformats.org/officeDocument/2006/relationships/image" Target="../media/image237.png"/></Relationships>
</file>

<file path=ppt/slides/_rels/slide3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2.xml"/><Relationship Id="rId1" Type="http://schemas.openxmlformats.org/officeDocument/2006/relationships/slideLayout" Target="../slideLayouts/slideLayout2.xml"/><Relationship Id="rId5" Type="http://schemas.openxmlformats.org/officeDocument/2006/relationships/image" Target="../media/image238.png"/><Relationship Id="rId4" Type="http://schemas.openxmlformats.org/officeDocument/2006/relationships/image" Target="../media/image234.jpeg"/></Relationships>
</file>

<file path=ppt/slides/_rels/slide3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3.xml"/><Relationship Id="rId1" Type="http://schemas.openxmlformats.org/officeDocument/2006/relationships/slideLayout" Target="../slideLayouts/slideLayout2.xml"/><Relationship Id="rId5" Type="http://schemas.openxmlformats.org/officeDocument/2006/relationships/image" Target="../media/image234.jpeg"/><Relationship Id="rId4" Type="http://schemas.openxmlformats.org/officeDocument/2006/relationships/image" Target="../media/image42.png"/></Relationships>
</file>

<file path=ppt/slides/_rels/slide3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4.xml"/><Relationship Id="rId1" Type="http://schemas.openxmlformats.org/officeDocument/2006/relationships/slideLayout" Target="../slideLayouts/slideLayout2.xml"/><Relationship Id="rId5" Type="http://schemas.openxmlformats.org/officeDocument/2006/relationships/image" Target="../media/image234.jpeg"/><Relationship Id="rId4" Type="http://schemas.openxmlformats.org/officeDocument/2006/relationships/image" Target="../media/image239.png"/></Relationships>
</file>

<file path=ppt/slides/_rels/slide3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5.xml"/><Relationship Id="rId1" Type="http://schemas.openxmlformats.org/officeDocument/2006/relationships/slideLayout" Target="../slideLayouts/slideLayout2.xml"/><Relationship Id="rId5" Type="http://schemas.openxmlformats.org/officeDocument/2006/relationships/image" Target="../media/image234.jpeg"/><Relationship Id="rId4" Type="http://schemas.openxmlformats.org/officeDocument/2006/relationships/image" Target="../media/image240.png"/></Relationships>
</file>

<file path=ppt/slides/_rels/slide3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6.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42.png"/></Relationships>
</file>

<file path=ppt/slides/_rels/slide3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7.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39.png"/></Relationships>
</file>

<file path=ppt/slides/_rels/slide3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8.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41.png"/></Relationships>
</file>

<file path=ppt/slides/_rels/slide3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9.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6.gif"/></Relationships>
</file>

<file path=ppt/slides/_rels/slide3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0.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41.png"/></Relationships>
</file>

<file path=ppt/slides/_rels/slide3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1.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40.png"/></Relationships>
</file>

<file path=ppt/slides/_rels/slide3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2.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38.png"/></Relationships>
</file>

<file path=ppt/slides/_rels/slide3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3.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36.png"/></Relationships>
</file>

<file path=ppt/slides/_rels/slide3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4.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38.png"/></Relationships>
</file>

<file path=ppt/slides/_rels/slide3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5.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40.png"/></Relationships>
</file>

<file path=ppt/slides/_rels/slide3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6.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41.png"/></Relationships>
</file>

<file path=ppt/slides/_rels/slide3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7.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40.png"/></Relationships>
</file>

<file path=ppt/slides/_rels/slide3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8.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38.png"/></Relationships>
</file>

<file path=ppt/slides/_rels/slide3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9.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36.png"/></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video" Target="https://www.youtube.com/embed/uedvwH6Ay18?start=67&amp;feature=oembed" TargetMode="External"/></Relationships>
</file>

<file path=ppt/slides/_rels/slide3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0.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39.png"/></Relationships>
</file>

<file path=ppt/slides/_rels/slide3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1.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37.png"/></Relationships>
</file>

<file path=ppt/slides/_rels/slide3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2.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39.png"/></Relationships>
</file>

<file path=ppt/slides/_rels/slide3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3.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37.png"/></Relationships>
</file>

<file path=ppt/slides/_rels/slide3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4.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35.png"/></Relationships>
</file>

<file path=ppt/slides/_rels/slide3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5.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37.png"/></Relationships>
</file>

<file path=ppt/slides/_rels/slide3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6.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39.png"/></Relationships>
</file>

<file path=ppt/slides/_rels/slide3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7.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37.png"/></Relationships>
</file>

<file path=ppt/slides/_rels/slide3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8.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35.png"/></Relationships>
</file>

<file path=ppt/slides/_rels/slide3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9.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40.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0.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42.png"/></Relationships>
</file>

<file path=ppt/slides/_rels/slide3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1.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39.png"/></Relationships>
</file>

<file path=ppt/slides/_rels/slide3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2.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41.png"/></Relationships>
</file>

<file path=ppt/slides/_rels/slide3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3.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39.png"/></Relationships>
</file>

<file path=ppt/slides/_rels/slide3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4.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41.png"/></Relationships>
</file>

<file path=ppt/slides/_rels/slide3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5.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40.png"/></Relationships>
</file>

<file path=ppt/slides/_rels/slide3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6.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38.png"/></Relationships>
</file>

<file path=ppt/slides/_rels/slide3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7.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36.png"/></Relationships>
</file>

<file path=ppt/slides/_rels/slide3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8.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38.png"/></Relationships>
</file>

<file path=ppt/slides/_rels/slide3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9.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3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0.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41.png"/></Relationships>
</file>

<file path=ppt/slides/_rels/slide3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1.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40.png"/></Relationships>
</file>

<file path=ppt/slides/_rels/slide3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2.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38.png"/></Relationships>
</file>

<file path=ppt/slides/_rels/slide3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3.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36.png"/></Relationships>
</file>

<file path=ppt/slides/_rels/slide3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4.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39.png"/></Relationships>
</file>

<file path=ppt/slides/_rels/slide3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5.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37.png"/></Relationships>
</file>

<file path=ppt/slides/_rels/slide3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6.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39.png"/></Relationships>
</file>

<file path=ppt/slides/_rels/slide3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7.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37.png"/></Relationships>
</file>

<file path=ppt/slides/_rels/slide3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8.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35.png"/></Relationships>
</file>

<file path=ppt/slides/_rels/slide3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9.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37.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0.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39.png"/></Relationships>
</file>

<file path=ppt/slides/_rels/slide3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1.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37.png"/></Relationships>
</file>

<file path=ppt/slides/_rels/slide3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2.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35.png"/></Relationships>
</file>

<file path=ppt/slides/_rels/slide3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3.xm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40.png"/></Relationships>
</file>

<file path=ppt/slides/_rels/slide394.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364.xml"/><Relationship Id="rId1" Type="http://schemas.openxmlformats.org/officeDocument/2006/relationships/slideLayout" Target="../slideLayouts/slideLayout1.xml"/></Relationships>
</file>

<file path=ppt/slides/_rels/slide395.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365.xml"/><Relationship Id="rId1" Type="http://schemas.openxmlformats.org/officeDocument/2006/relationships/slideLayout" Target="../slideLayouts/slideLayout2.xml"/><Relationship Id="rId4" Type="http://schemas.openxmlformats.org/officeDocument/2006/relationships/image" Target="../media/image244.png"/></Relationships>
</file>

<file path=ppt/slides/_rels/slide396.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366.xml"/><Relationship Id="rId1" Type="http://schemas.openxmlformats.org/officeDocument/2006/relationships/slideLayout" Target="../slideLayouts/slideLayout2.xml"/><Relationship Id="rId4" Type="http://schemas.openxmlformats.org/officeDocument/2006/relationships/image" Target="../media/image244.png"/></Relationships>
</file>

<file path=ppt/slides/_rels/slide397.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367.xml"/><Relationship Id="rId1" Type="http://schemas.openxmlformats.org/officeDocument/2006/relationships/slideLayout" Target="../slideLayouts/slideLayout2.xml"/><Relationship Id="rId4" Type="http://schemas.openxmlformats.org/officeDocument/2006/relationships/image" Target="../media/image244.png"/></Relationships>
</file>

<file path=ppt/slides/_rels/slide39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245.png"/></Relationships>
</file>

<file path=ppt/slides/_rels/slide3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4.jpeg"/></Relationships>
</file>

<file path=ppt/slides/_rels/slide4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8.xm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image" Target="../media/image246.png"/></Relationships>
</file>

<file path=ppt/slides/_rels/slide4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9.xm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image" Target="../media/image246.png"/></Relationships>
</file>

<file path=ppt/slides/_rels/slide4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0.xm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image" Target="../media/image246.png"/></Relationships>
</file>

<file path=ppt/slides/_rels/slide4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1.xm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image" Target="../media/image246.png"/></Relationships>
</file>

<file path=ppt/slides/_rels/slide4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2.xm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image" Target="../media/image246.png"/></Relationships>
</file>

<file path=ppt/slides/_rels/slide4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3.xm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image" Target="../media/image246.png"/></Relationships>
</file>

<file path=ppt/slides/_rels/slide4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4.xm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image" Target="../media/image246.png"/></Relationships>
</file>

<file path=ppt/slides/_rels/slide4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5.xm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image" Target="../media/image246.png"/></Relationships>
</file>

<file path=ppt/slides/_rels/slide4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6.xm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image" Target="../media/image246.png"/></Relationships>
</file>

<file path=ppt/slides/_rels/slide4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7.xm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image" Target="../media/image246.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4.jpeg"/></Relationships>
</file>

<file path=ppt/slides/_rels/slide4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8.xm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image" Target="../media/image246.png"/></Relationships>
</file>

<file path=ppt/slides/_rels/slide4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9.xm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image" Target="../media/image246.png"/></Relationships>
</file>

<file path=ppt/slides/_rels/slide4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0.xm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image" Target="../media/image246.png"/></Relationships>
</file>

<file path=ppt/slides/_rels/slide4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1.xm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image" Target="../media/image246.png"/></Relationships>
</file>

<file path=ppt/slides/_rels/slide4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2.xm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image" Target="../media/image246.png"/></Relationships>
</file>

<file path=ppt/slides/_rels/slide4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3.xm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image" Target="../media/image246.png"/></Relationships>
</file>

<file path=ppt/slides/_rels/slide4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4.xm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image" Target="../media/image246.png"/></Relationships>
</file>

<file path=ppt/slides/_rels/slide4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5.xm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image" Target="../media/image246.png"/></Relationships>
</file>

<file path=ppt/slides/_rels/slide4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6.xm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image" Target="../media/image246.png"/></Relationships>
</file>

<file path=ppt/slides/_rels/slide4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7.xm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image" Target="../media/image246.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4.jpeg"/></Relationships>
</file>

<file path=ppt/slides/_rels/slide4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8.xm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image" Target="../media/image246.png"/></Relationships>
</file>

<file path=ppt/slides/_rels/slide4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9.xm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image" Target="../media/image246.png"/></Relationships>
</file>

<file path=ppt/slides/_rels/slide4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0.xm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image" Target="../media/image246.png"/></Relationships>
</file>

<file path=ppt/slides/_rels/slide4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1.xm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image" Target="../media/image246.png"/></Relationships>
</file>

<file path=ppt/slides/_rels/slide4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2.xm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image" Target="../media/image246.png"/></Relationships>
</file>

<file path=ppt/slides/_rels/slide4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3.xm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image" Target="../media/image246.png"/></Relationships>
</file>

<file path=ppt/slides/_rels/slide4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4.xm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image" Target="../media/image246.png"/></Relationships>
</file>

<file path=ppt/slides/_rels/slide4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5.xm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image" Target="../media/image246.png"/></Relationships>
</file>

<file path=ppt/slides/_rels/slide4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6.xml"/><Relationship Id="rId1" Type="http://schemas.openxmlformats.org/officeDocument/2006/relationships/slideLayout" Target="../slideLayouts/slideLayout2.xml"/><Relationship Id="rId5" Type="http://schemas.openxmlformats.org/officeDocument/2006/relationships/image" Target="../media/image248.png"/><Relationship Id="rId4" Type="http://schemas.openxmlformats.org/officeDocument/2006/relationships/image" Target="../media/image34.jpeg"/></Relationships>
</file>

<file path=ppt/slides/_rels/slide4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4.jpe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4.jpeg"/></Relationships>
</file>

<file path=ppt/slides/_rels/slide4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4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9.xml"/><Relationship Id="rId1" Type="http://schemas.openxmlformats.org/officeDocument/2006/relationships/slideLayout" Target="../slideLayouts/slideLayout2.xml"/><Relationship Id="rId5" Type="http://schemas.openxmlformats.org/officeDocument/2006/relationships/image" Target="../media/image238.png"/><Relationship Id="rId4" Type="http://schemas.openxmlformats.org/officeDocument/2006/relationships/image" Target="../media/image34.jpeg"/></Relationships>
</file>

<file path=ppt/slides/_rels/slide4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0.xml"/><Relationship Id="rId1" Type="http://schemas.openxmlformats.org/officeDocument/2006/relationships/slideLayout" Target="../slideLayouts/slideLayout2.xml"/><Relationship Id="rId5" Type="http://schemas.openxmlformats.org/officeDocument/2006/relationships/image" Target="../media/image249.png"/><Relationship Id="rId4" Type="http://schemas.openxmlformats.org/officeDocument/2006/relationships/image" Target="../media/image34.jpeg"/></Relationships>
</file>

<file path=ppt/slides/_rels/slide4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4.jpeg"/></Relationships>
</file>

<file path=ppt/slides/_rels/slide4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4.jpeg"/></Relationships>
</file>

<file path=ppt/slides/_rels/slide4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4.jpeg"/></Relationships>
</file>

<file path=ppt/slides/_rels/slide4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4.xml"/><Relationship Id="rId1" Type="http://schemas.openxmlformats.org/officeDocument/2006/relationships/slideLayout" Target="../slideLayouts/slideLayout2.xml"/><Relationship Id="rId5" Type="http://schemas.openxmlformats.org/officeDocument/2006/relationships/image" Target="../media/image250.png"/><Relationship Id="rId4" Type="http://schemas.openxmlformats.org/officeDocument/2006/relationships/image" Target="../media/image34.jpeg"/></Relationships>
</file>

<file path=ppt/slides/_rels/slide4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5.xml"/><Relationship Id="rId1" Type="http://schemas.openxmlformats.org/officeDocument/2006/relationships/slideLayout" Target="../slideLayouts/slideLayout2.xml"/><Relationship Id="rId5" Type="http://schemas.openxmlformats.org/officeDocument/2006/relationships/image" Target="../media/image239.png"/><Relationship Id="rId4" Type="http://schemas.openxmlformats.org/officeDocument/2006/relationships/image" Target="../media/image34.jpeg"/></Relationships>
</file>

<file path=ppt/slides/_rels/slide4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6.xml"/><Relationship Id="rId1" Type="http://schemas.openxmlformats.org/officeDocument/2006/relationships/slideLayout" Target="../slideLayouts/slideLayout2.xml"/><Relationship Id="rId5" Type="http://schemas.openxmlformats.org/officeDocument/2006/relationships/image" Target="../media/image251.png"/><Relationship Id="rId4" Type="http://schemas.openxmlformats.org/officeDocument/2006/relationships/image" Target="../media/image34.jpeg"/></Relationships>
</file>

<file path=ppt/slides/_rels/slide4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7.xml"/><Relationship Id="rId1" Type="http://schemas.openxmlformats.org/officeDocument/2006/relationships/slideLayout" Target="../slideLayouts/slideLayout2.xml"/><Relationship Id="rId5" Type="http://schemas.openxmlformats.org/officeDocument/2006/relationships/image" Target="../media/image237.png"/><Relationship Id="rId4" Type="http://schemas.openxmlformats.org/officeDocument/2006/relationships/image" Target="../media/image34.jpe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4.jpeg"/></Relationships>
</file>

<file path=ppt/slides/_rels/slide4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8.xml"/><Relationship Id="rId1" Type="http://schemas.openxmlformats.org/officeDocument/2006/relationships/slideLayout" Target="../slideLayouts/slideLayout2.xml"/><Relationship Id="rId5" Type="http://schemas.openxmlformats.org/officeDocument/2006/relationships/image" Target="../media/image252.png"/><Relationship Id="rId4" Type="http://schemas.openxmlformats.org/officeDocument/2006/relationships/image" Target="../media/image34.jpeg"/></Relationships>
</file>

<file path=ppt/slides/_rels/slide4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9.xml"/><Relationship Id="rId1" Type="http://schemas.openxmlformats.org/officeDocument/2006/relationships/slideLayout" Target="../slideLayouts/slideLayout2.xml"/><Relationship Id="rId5" Type="http://schemas.openxmlformats.org/officeDocument/2006/relationships/image" Target="../media/image235.png"/><Relationship Id="rId4" Type="http://schemas.openxmlformats.org/officeDocument/2006/relationships/image" Target="../media/image34.jpeg"/></Relationships>
</file>

<file path=ppt/slides/_rels/slide4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4.jpeg"/></Relationships>
</file>

<file path=ppt/slides/_rels/slide4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1.xml"/><Relationship Id="rId1" Type="http://schemas.openxmlformats.org/officeDocument/2006/relationships/slideLayout" Target="../slideLayouts/slideLayout2.xml"/><Relationship Id="rId5" Type="http://schemas.openxmlformats.org/officeDocument/2006/relationships/image" Target="../media/image236.png"/><Relationship Id="rId4" Type="http://schemas.openxmlformats.org/officeDocument/2006/relationships/image" Target="../media/image34.jpeg"/></Relationships>
</file>

<file path=ppt/slides/_rels/slide4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2.xml"/><Relationship Id="rId1" Type="http://schemas.openxmlformats.org/officeDocument/2006/relationships/slideLayout" Target="../slideLayouts/slideLayout2.xml"/><Relationship Id="rId5" Type="http://schemas.openxmlformats.org/officeDocument/2006/relationships/image" Target="../media/image254.jpeg"/><Relationship Id="rId4" Type="http://schemas.openxmlformats.org/officeDocument/2006/relationships/image" Target="../media/image253.png"/></Relationships>
</file>

<file path=ppt/slides/_rels/slide4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3.xml"/><Relationship Id="rId1" Type="http://schemas.openxmlformats.org/officeDocument/2006/relationships/slideLayout" Target="../slideLayouts/slideLayout2.xml"/><Relationship Id="rId5" Type="http://schemas.openxmlformats.org/officeDocument/2006/relationships/image" Target="../media/image254.jpeg"/><Relationship Id="rId4" Type="http://schemas.openxmlformats.org/officeDocument/2006/relationships/image" Target="../media/image253.png"/></Relationships>
</file>

<file path=ppt/slides/_rels/slide4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4.xml"/><Relationship Id="rId1" Type="http://schemas.openxmlformats.org/officeDocument/2006/relationships/slideLayout" Target="../slideLayouts/slideLayout2.xml"/><Relationship Id="rId5" Type="http://schemas.openxmlformats.org/officeDocument/2006/relationships/image" Target="../media/image254.jpeg"/><Relationship Id="rId4" Type="http://schemas.openxmlformats.org/officeDocument/2006/relationships/image" Target="../media/image253.png"/></Relationships>
</file>

<file path=ppt/slides/_rels/slide4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5.xml"/><Relationship Id="rId1" Type="http://schemas.openxmlformats.org/officeDocument/2006/relationships/slideLayout" Target="../slideLayouts/slideLayout2.xml"/><Relationship Id="rId5" Type="http://schemas.openxmlformats.org/officeDocument/2006/relationships/image" Target="../media/image254.jpeg"/><Relationship Id="rId4" Type="http://schemas.openxmlformats.org/officeDocument/2006/relationships/image" Target="../media/image253.png"/></Relationships>
</file>

<file path=ppt/slides/_rels/slide4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6.xml"/><Relationship Id="rId1" Type="http://schemas.openxmlformats.org/officeDocument/2006/relationships/slideLayout" Target="../slideLayouts/slideLayout2.xml"/><Relationship Id="rId5" Type="http://schemas.openxmlformats.org/officeDocument/2006/relationships/image" Target="../media/image254.jpeg"/><Relationship Id="rId4" Type="http://schemas.openxmlformats.org/officeDocument/2006/relationships/image" Target="../media/image253.png"/></Relationships>
</file>

<file path=ppt/slides/_rels/slide4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7.xml"/><Relationship Id="rId1" Type="http://schemas.openxmlformats.org/officeDocument/2006/relationships/slideLayout" Target="../slideLayouts/slideLayout2.xml"/><Relationship Id="rId5" Type="http://schemas.openxmlformats.org/officeDocument/2006/relationships/image" Target="../media/image254.jpeg"/><Relationship Id="rId4" Type="http://schemas.openxmlformats.org/officeDocument/2006/relationships/image" Target="../media/image253.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4.jpeg"/></Relationships>
</file>

<file path=ppt/slides/_rels/slide4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8.xml"/><Relationship Id="rId1" Type="http://schemas.openxmlformats.org/officeDocument/2006/relationships/slideLayout" Target="../slideLayouts/slideLayout2.xml"/><Relationship Id="rId5" Type="http://schemas.openxmlformats.org/officeDocument/2006/relationships/image" Target="../media/image254.jpeg"/><Relationship Id="rId4" Type="http://schemas.openxmlformats.org/officeDocument/2006/relationships/image" Target="../media/image253.png"/></Relationships>
</file>

<file path=ppt/slides/_rels/slide4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9.xml"/><Relationship Id="rId1" Type="http://schemas.openxmlformats.org/officeDocument/2006/relationships/slideLayout" Target="../slideLayouts/slideLayout2.xml"/><Relationship Id="rId5" Type="http://schemas.openxmlformats.org/officeDocument/2006/relationships/image" Target="../media/image254.jpeg"/><Relationship Id="rId4" Type="http://schemas.openxmlformats.org/officeDocument/2006/relationships/image" Target="../media/image253.png"/></Relationships>
</file>

<file path=ppt/slides/_rels/slide4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0.xml"/><Relationship Id="rId1" Type="http://schemas.openxmlformats.org/officeDocument/2006/relationships/slideLayout" Target="../slideLayouts/slideLayout2.xml"/><Relationship Id="rId5" Type="http://schemas.openxmlformats.org/officeDocument/2006/relationships/image" Target="../media/image254.jpeg"/><Relationship Id="rId4" Type="http://schemas.openxmlformats.org/officeDocument/2006/relationships/image" Target="../media/image253.png"/></Relationships>
</file>

<file path=ppt/slides/_rels/slide4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1.xml"/><Relationship Id="rId1" Type="http://schemas.openxmlformats.org/officeDocument/2006/relationships/slideLayout" Target="../slideLayouts/slideLayout2.xml"/><Relationship Id="rId5" Type="http://schemas.openxmlformats.org/officeDocument/2006/relationships/image" Target="../media/image254.jpeg"/><Relationship Id="rId4" Type="http://schemas.openxmlformats.org/officeDocument/2006/relationships/image" Target="../media/image253.png"/></Relationships>
</file>

<file path=ppt/slides/_rels/slide454.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422.xml"/><Relationship Id="rId1" Type="http://schemas.openxmlformats.org/officeDocument/2006/relationships/slideLayout" Target="../slideLayouts/slideLayout1.xml"/><Relationship Id="rId4" Type="http://schemas.openxmlformats.org/officeDocument/2006/relationships/image" Target="../media/image256.png"/></Relationships>
</file>

<file path=ppt/slides/_rels/slide455.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423.xml"/><Relationship Id="rId1" Type="http://schemas.openxmlformats.org/officeDocument/2006/relationships/slideLayout" Target="../slideLayouts/slideLayout1.xml"/><Relationship Id="rId5" Type="http://schemas.openxmlformats.org/officeDocument/2006/relationships/image" Target="../media/image259.png"/><Relationship Id="rId4" Type="http://schemas.openxmlformats.org/officeDocument/2006/relationships/image" Target="../media/image258.png"/></Relationships>
</file>

<file path=ppt/slides/_rels/slide456.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424.xml"/><Relationship Id="rId1" Type="http://schemas.openxmlformats.org/officeDocument/2006/relationships/slideLayout" Target="../slideLayouts/slideLayout1.xml"/><Relationship Id="rId5" Type="http://schemas.openxmlformats.org/officeDocument/2006/relationships/image" Target="../media/image260.png"/><Relationship Id="rId4" Type="http://schemas.openxmlformats.org/officeDocument/2006/relationships/image" Target="../media/image258.png"/></Relationships>
</file>

<file path=ppt/slides/_rels/slide457.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425.xml"/><Relationship Id="rId1" Type="http://schemas.openxmlformats.org/officeDocument/2006/relationships/slideLayout" Target="../slideLayouts/slideLayout1.xml"/><Relationship Id="rId5" Type="http://schemas.openxmlformats.org/officeDocument/2006/relationships/image" Target="../media/image261.gif"/><Relationship Id="rId4" Type="http://schemas.openxmlformats.org/officeDocument/2006/relationships/image" Target="../media/image258.png"/></Relationships>
</file>

<file path=ppt/slides/_rels/slide458.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426.xml"/><Relationship Id="rId1" Type="http://schemas.openxmlformats.org/officeDocument/2006/relationships/slideLayout" Target="../slideLayouts/slideLayout1.xml"/><Relationship Id="rId5" Type="http://schemas.openxmlformats.org/officeDocument/2006/relationships/image" Target="../media/image262.gif"/><Relationship Id="rId4" Type="http://schemas.openxmlformats.org/officeDocument/2006/relationships/image" Target="../media/image258.png"/></Relationships>
</file>

<file path=ppt/slides/_rels/slide459.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427.xml"/><Relationship Id="rId1" Type="http://schemas.openxmlformats.org/officeDocument/2006/relationships/slideLayout" Target="../slideLayouts/slideLayout1.xml"/><Relationship Id="rId5" Type="http://schemas.openxmlformats.org/officeDocument/2006/relationships/image" Target="../media/image263.jpeg"/><Relationship Id="rId4" Type="http://schemas.openxmlformats.org/officeDocument/2006/relationships/image" Target="../media/image258.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4.jpeg"/></Relationships>
</file>

<file path=ppt/slides/_rels/slide46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428.xml"/><Relationship Id="rId1" Type="http://schemas.openxmlformats.org/officeDocument/2006/relationships/slideLayout" Target="../slideLayouts/slideLayout1.xml"/><Relationship Id="rId5" Type="http://schemas.openxmlformats.org/officeDocument/2006/relationships/image" Target="../media/image264.png"/><Relationship Id="rId4" Type="http://schemas.openxmlformats.org/officeDocument/2006/relationships/image" Target="../media/image258.png"/></Relationships>
</file>

<file path=ppt/slides/_rels/slide461.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429.xml"/><Relationship Id="rId1" Type="http://schemas.openxmlformats.org/officeDocument/2006/relationships/slideLayout" Target="../slideLayouts/slideLayout2.xml"/><Relationship Id="rId4" Type="http://schemas.openxmlformats.org/officeDocument/2006/relationships/image" Target="../media/image266.png"/></Relationships>
</file>

<file path=ppt/slides/_rels/slide4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267.png"/></Relationships>
</file>

<file path=ppt/slides/_rels/slide4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0.xml"/><Relationship Id="rId1" Type="http://schemas.openxmlformats.org/officeDocument/2006/relationships/slideLayout" Target="../slideLayouts/slideLayout2.xml"/><Relationship Id="rId4" Type="http://schemas.openxmlformats.org/officeDocument/2006/relationships/image" Target="../media/image233.jpeg"/></Relationships>
</file>

<file path=ppt/slides/_rels/slide4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1.xml"/><Relationship Id="rId1" Type="http://schemas.openxmlformats.org/officeDocument/2006/relationships/slideLayout" Target="../slideLayouts/slideLayout2.xml"/><Relationship Id="rId4" Type="http://schemas.openxmlformats.org/officeDocument/2006/relationships/image" Target="../media/image233.jpeg"/></Relationships>
</file>

<file path=ppt/slides/_rels/slide4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2.xml"/><Relationship Id="rId1" Type="http://schemas.openxmlformats.org/officeDocument/2006/relationships/slideLayout" Target="../slideLayouts/slideLayout2.xml"/><Relationship Id="rId4" Type="http://schemas.openxmlformats.org/officeDocument/2006/relationships/image" Target="../media/image233.jpeg"/></Relationships>
</file>

<file path=ppt/slides/_rels/slide4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3.xml"/><Relationship Id="rId1" Type="http://schemas.openxmlformats.org/officeDocument/2006/relationships/slideLayout" Target="../slideLayouts/slideLayout2.xml"/><Relationship Id="rId4" Type="http://schemas.openxmlformats.org/officeDocument/2006/relationships/image" Target="../media/image233.jpeg"/></Relationships>
</file>

<file path=ppt/slides/_rels/slide4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4.xml"/><Relationship Id="rId1" Type="http://schemas.openxmlformats.org/officeDocument/2006/relationships/slideLayout" Target="../slideLayouts/slideLayout2.xml"/><Relationship Id="rId4" Type="http://schemas.openxmlformats.org/officeDocument/2006/relationships/image" Target="../media/image233.jpeg"/></Relationships>
</file>

<file path=ppt/slides/_rels/slide4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5.xml"/><Relationship Id="rId1" Type="http://schemas.openxmlformats.org/officeDocument/2006/relationships/slideLayout" Target="../slideLayouts/slideLayout2.xml"/><Relationship Id="rId4" Type="http://schemas.openxmlformats.org/officeDocument/2006/relationships/image" Target="../media/image268.gif"/></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4.jpeg"/></Relationships>
</file>

<file path=ppt/slides/_rels/slide4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6.xml"/><Relationship Id="rId1" Type="http://schemas.openxmlformats.org/officeDocument/2006/relationships/slideLayout" Target="../slideLayouts/slideLayout2.xml"/><Relationship Id="rId4" Type="http://schemas.openxmlformats.org/officeDocument/2006/relationships/image" Target="../media/image268.gif"/></Relationships>
</file>

<file path=ppt/slides/_rels/slide4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7.xml"/><Relationship Id="rId1" Type="http://schemas.openxmlformats.org/officeDocument/2006/relationships/slideLayout" Target="../slideLayouts/slideLayout2.xml"/><Relationship Id="rId4" Type="http://schemas.openxmlformats.org/officeDocument/2006/relationships/image" Target="../media/image268.gif"/></Relationships>
</file>

<file path=ppt/slides/_rels/slide4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8.xml"/><Relationship Id="rId1" Type="http://schemas.openxmlformats.org/officeDocument/2006/relationships/slideLayout" Target="../slideLayouts/slideLayout2.xml"/><Relationship Id="rId4" Type="http://schemas.openxmlformats.org/officeDocument/2006/relationships/image" Target="../media/image268.gif"/></Relationships>
</file>

<file path=ppt/slides/_rels/slide4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9.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4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0.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4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1.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4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2.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4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3.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4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4.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4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5.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4.jpeg"/></Relationships>
</file>

<file path=ppt/slides/_rels/slide4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6.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4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7.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4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8.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4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9.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4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0.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4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1.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4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2.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4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3.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4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4.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4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5.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6.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4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7.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4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8.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4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9.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494.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460.xml"/><Relationship Id="rId1" Type="http://schemas.openxmlformats.org/officeDocument/2006/relationships/slideLayout" Target="../slideLayouts/slideLayout1.xml"/></Relationships>
</file>

<file path=ppt/slides/_rels/slide495.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461.xml"/><Relationship Id="rId1" Type="http://schemas.openxmlformats.org/officeDocument/2006/relationships/slideLayout" Target="../slideLayouts/slideLayout1.xml"/><Relationship Id="rId5" Type="http://schemas.openxmlformats.org/officeDocument/2006/relationships/image" Target="../media/image272.png"/><Relationship Id="rId4" Type="http://schemas.openxmlformats.org/officeDocument/2006/relationships/image" Target="../media/image258.png"/></Relationships>
</file>

<file path=ppt/slides/_rels/slide496.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462.xml"/><Relationship Id="rId1" Type="http://schemas.openxmlformats.org/officeDocument/2006/relationships/slideLayout" Target="../slideLayouts/slideLayout1.xml"/><Relationship Id="rId5" Type="http://schemas.openxmlformats.org/officeDocument/2006/relationships/image" Target="../media/image274.png"/><Relationship Id="rId4" Type="http://schemas.openxmlformats.org/officeDocument/2006/relationships/image" Target="../media/image258.png"/></Relationships>
</file>

<file path=ppt/slides/_rels/slide497.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463.xml"/><Relationship Id="rId1" Type="http://schemas.openxmlformats.org/officeDocument/2006/relationships/slideLayout" Target="../slideLayouts/slideLayout1.xml"/><Relationship Id="rId5" Type="http://schemas.openxmlformats.org/officeDocument/2006/relationships/image" Target="../media/image274.png"/><Relationship Id="rId4" Type="http://schemas.openxmlformats.org/officeDocument/2006/relationships/image" Target="../media/image258.png"/></Relationships>
</file>

<file path=ppt/slides/_rels/slide498.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464.xml"/><Relationship Id="rId1" Type="http://schemas.openxmlformats.org/officeDocument/2006/relationships/slideLayout" Target="../slideLayouts/slideLayout1.xml"/><Relationship Id="rId5" Type="http://schemas.openxmlformats.org/officeDocument/2006/relationships/image" Target="../media/image274.png"/><Relationship Id="rId4" Type="http://schemas.openxmlformats.org/officeDocument/2006/relationships/image" Target="../media/image258.png"/></Relationships>
</file>

<file path=ppt/slides/_rels/slide499.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465.xml"/><Relationship Id="rId1" Type="http://schemas.openxmlformats.org/officeDocument/2006/relationships/slideLayout" Target="../slideLayouts/slideLayout1.xml"/><Relationship Id="rId5" Type="http://schemas.openxmlformats.org/officeDocument/2006/relationships/image" Target="../media/image274.png"/><Relationship Id="rId4" Type="http://schemas.openxmlformats.org/officeDocument/2006/relationships/image" Target="../media/image25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466.xml"/><Relationship Id="rId1" Type="http://schemas.openxmlformats.org/officeDocument/2006/relationships/slideLayout" Target="../slideLayouts/slideLayout1.xml"/><Relationship Id="rId5" Type="http://schemas.openxmlformats.org/officeDocument/2006/relationships/image" Target="../media/image274.png"/><Relationship Id="rId4" Type="http://schemas.openxmlformats.org/officeDocument/2006/relationships/image" Target="../media/image258.png"/></Relationships>
</file>

<file path=ppt/slides/_rels/slide501.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467.xml"/><Relationship Id="rId1" Type="http://schemas.openxmlformats.org/officeDocument/2006/relationships/slideLayout" Target="../slideLayouts/slideLayout1.xml"/><Relationship Id="rId5" Type="http://schemas.openxmlformats.org/officeDocument/2006/relationships/image" Target="../media/image274.png"/><Relationship Id="rId4" Type="http://schemas.openxmlformats.org/officeDocument/2006/relationships/image" Target="../media/image258.png"/></Relationships>
</file>

<file path=ppt/slides/_rels/slide502.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468.xml"/><Relationship Id="rId1" Type="http://schemas.openxmlformats.org/officeDocument/2006/relationships/slideLayout" Target="../slideLayouts/slideLayout1.xml"/><Relationship Id="rId5" Type="http://schemas.openxmlformats.org/officeDocument/2006/relationships/image" Target="../media/image274.png"/><Relationship Id="rId4" Type="http://schemas.openxmlformats.org/officeDocument/2006/relationships/image" Target="../media/image258.png"/></Relationships>
</file>

<file path=ppt/slides/_rels/slide503.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469.xml"/><Relationship Id="rId1" Type="http://schemas.openxmlformats.org/officeDocument/2006/relationships/slideLayout" Target="../slideLayouts/slideLayout1.xml"/><Relationship Id="rId5" Type="http://schemas.openxmlformats.org/officeDocument/2006/relationships/image" Target="../media/image274.png"/><Relationship Id="rId4" Type="http://schemas.openxmlformats.org/officeDocument/2006/relationships/image" Target="../media/image258.png"/></Relationships>
</file>

<file path=ppt/slides/_rels/slide504.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470.xml"/><Relationship Id="rId1" Type="http://schemas.openxmlformats.org/officeDocument/2006/relationships/slideLayout" Target="../slideLayouts/slideLayout1.xml"/><Relationship Id="rId5" Type="http://schemas.openxmlformats.org/officeDocument/2006/relationships/image" Target="../media/image274.png"/><Relationship Id="rId4" Type="http://schemas.openxmlformats.org/officeDocument/2006/relationships/image" Target="../media/image258.png"/></Relationships>
</file>

<file path=ppt/slides/_rels/slide505.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471.xml"/><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50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278.png"/><Relationship Id="rId4" Type="http://schemas.openxmlformats.org/officeDocument/2006/relationships/image" Target="../media/image277.png"/></Relationships>
</file>

<file path=ppt/slides/_rels/slide5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2.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5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3.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4.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5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5.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5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6.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5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7.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5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8.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5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9.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5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0.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5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1.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5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2.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5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3.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4.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5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5.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5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6.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5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7.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5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8.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5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9.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5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0.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5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1.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5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2.xml"/><Relationship Id="rId1" Type="http://schemas.openxmlformats.org/officeDocument/2006/relationships/slideLayout" Target="../slideLayouts/slideLayout2.xml"/><Relationship Id="rId5" Type="http://schemas.openxmlformats.org/officeDocument/2006/relationships/image" Target="../media/image270.jpeg"/><Relationship Id="rId4" Type="http://schemas.openxmlformats.org/officeDocument/2006/relationships/image" Target="../media/image269.jpeg"/></Relationships>
</file>

<file path=ppt/slides/_rels/slide5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3.xml"/><Relationship Id="rId1" Type="http://schemas.openxmlformats.org/officeDocument/2006/relationships/slideLayout" Target="../slideLayouts/slideLayout2.xml"/><Relationship Id="rId4" Type="http://schemas.openxmlformats.org/officeDocument/2006/relationships/image" Target="../media/image268.g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4.xml"/><Relationship Id="rId1" Type="http://schemas.openxmlformats.org/officeDocument/2006/relationships/slideLayout" Target="../slideLayouts/slideLayout2.xml"/><Relationship Id="rId4" Type="http://schemas.openxmlformats.org/officeDocument/2006/relationships/image" Target="../media/image268.gif"/></Relationships>
</file>

<file path=ppt/slides/_rels/slide5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5.xml"/><Relationship Id="rId1" Type="http://schemas.openxmlformats.org/officeDocument/2006/relationships/slideLayout" Target="../slideLayouts/slideLayout2.xml"/><Relationship Id="rId4" Type="http://schemas.openxmlformats.org/officeDocument/2006/relationships/image" Target="../media/image268.gif"/></Relationships>
</file>

<file path=ppt/slides/_rels/slide5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6.xml"/><Relationship Id="rId1" Type="http://schemas.openxmlformats.org/officeDocument/2006/relationships/slideLayout" Target="../slideLayouts/slideLayout2.xml"/><Relationship Id="rId4" Type="http://schemas.openxmlformats.org/officeDocument/2006/relationships/image" Target="../media/image268.gif"/></Relationships>
</file>

<file path=ppt/slides/_rels/slide5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7.xml"/><Relationship Id="rId1" Type="http://schemas.openxmlformats.org/officeDocument/2006/relationships/slideLayout" Target="../slideLayouts/slideLayout2.xml"/><Relationship Id="rId5" Type="http://schemas.openxmlformats.org/officeDocument/2006/relationships/image" Target="../media/image280.jpeg"/><Relationship Id="rId4" Type="http://schemas.openxmlformats.org/officeDocument/2006/relationships/image" Target="../media/image279.png"/></Relationships>
</file>

<file path=ppt/slides/_rels/slide5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8.xml"/><Relationship Id="rId1" Type="http://schemas.openxmlformats.org/officeDocument/2006/relationships/slideLayout" Target="../slideLayouts/slideLayout2.xml"/><Relationship Id="rId5" Type="http://schemas.openxmlformats.org/officeDocument/2006/relationships/image" Target="../media/image281.png"/><Relationship Id="rId4" Type="http://schemas.openxmlformats.org/officeDocument/2006/relationships/image" Target="../media/image280.jpeg"/></Relationships>
</file>

<file path=ppt/slides/_rels/slide5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9.xml"/><Relationship Id="rId1" Type="http://schemas.openxmlformats.org/officeDocument/2006/relationships/slideLayout" Target="../slideLayouts/slideLayout2.xml"/><Relationship Id="rId5" Type="http://schemas.openxmlformats.org/officeDocument/2006/relationships/image" Target="../media/image282.png"/><Relationship Id="rId4" Type="http://schemas.openxmlformats.org/officeDocument/2006/relationships/image" Target="../media/image280.jpeg"/></Relationships>
</file>

<file path=ppt/slides/_rels/slide5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0.xml"/><Relationship Id="rId1" Type="http://schemas.openxmlformats.org/officeDocument/2006/relationships/slideLayout" Target="../slideLayouts/slideLayout2.xml"/><Relationship Id="rId5" Type="http://schemas.openxmlformats.org/officeDocument/2006/relationships/image" Target="../media/image283.png"/><Relationship Id="rId4" Type="http://schemas.openxmlformats.org/officeDocument/2006/relationships/image" Target="../media/image280.jpeg"/></Relationships>
</file>

<file path=ppt/slides/_rels/slide537.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501.xml"/><Relationship Id="rId1" Type="http://schemas.openxmlformats.org/officeDocument/2006/relationships/slideLayout" Target="../slideLayouts/slideLayout1.xml"/></Relationships>
</file>

<file path=ppt/slides/_rels/slide538.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502.xml"/><Relationship Id="rId1" Type="http://schemas.openxmlformats.org/officeDocument/2006/relationships/slideLayout" Target="../slideLayouts/slideLayout1.xml"/></Relationships>
</file>

<file path=ppt/slides/_rels/slide539.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50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0.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504.xml"/><Relationship Id="rId1" Type="http://schemas.openxmlformats.org/officeDocument/2006/relationships/slideLayout" Target="../slideLayouts/slideLayout1.xml"/><Relationship Id="rId6" Type="http://schemas.openxmlformats.org/officeDocument/2006/relationships/image" Target="../media/image289.png"/><Relationship Id="rId5" Type="http://schemas.openxmlformats.org/officeDocument/2006/relationships/image" Target="../media/image288.png"/><Relationship Id="rId4" Type="http://schemas.openxmlformats.org/officeDocument/2006/relationships/image" Target="../media/image287.png"/></Relationships>
</file>

<file path=ppt/slides/_rels/slide541.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505.xml"/><Relationship Id="rId1" Type="http://schemas.openxmlformats.org/officeDocument/2006/relationships/slideLayout" Target="../slideLayouts/slideLayout1.xml"/><Relationship Id="rId5" Type="http://schemas.openxmlformats.org/officeDocument/2006/relationships/image" Target="../media/image289.png"/><Relationship Id="rId4" Type="http://schemas.openxmlformats.org/officeDocument/2006/relationships/image" Target="../media/image291.png"/></Relationships>
</file>

<file path=ppt/slides/_rels/slide542.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506.xml"/><Relationship Id="rId1" Type="http://schemas.openxmlformats.org/officeDocument/2006/relationships/slideLayout" Target="../slideLayouts/slideLayout1.xml"/><Relationship Id="rId6" Type="http://schemas.openxmlformats.org/officeDocument/2006/relationships/image" Target="../media/image289.png"/><Relationship Id="rId5" Type="http://schemas.openxmlformats.org/officeDocument/2006/relationships/image" Target="../media/image293.png"/><Relationship Id="rId4" Type="http://schemas.openxmlformats.org/officeDocument/2006/relationships/image" Target="../media/image292.png"/></Relationships>
</file>

<file path=ppt/slides/_rels/slide543.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507.xml"/><Relationship Id="rId1" Type="http://schemas.openxmlformats.org/officeDocument/2006/relationships/slideLayout" Target="../slideLayouts/slideLayout1.xml"/><Relationship Id="rId5" Type="http://schemas.openxmlformats.org/officeDocument/2006/relationships/image" Target="../media/image289.png"/><Relationship Id="rId4" Type="http://schemas.openxmlformats.org/officeDocument/2006/relationships/image" Target="../media/image294.png"/></Relationships>
</file>

<file path=ppt/slides/_rels/slide544.xml.rels><?xml version="1.0" encoding="UTF-8" standalone="yes"?>
<Relationships xmlns="http://schemas.openxmlformats.org/package/2006/relationships"><Relationship Id="rId3" Type="http://schemas.openxmlformats.org/officeDocument/2006/relationships/image" Target="../media/image295.png"/><Relationship Id="rId7" Type="http://schemas.openxmlformats.org/officeDocument/2006/relationships/image" Target="../media/image257.png"/><Relationship Id="rId2" Type="http://schemas.openxmlformats.org/officeDocument/2006/relationships/notesSlide" Target="../notesSlides/notesSlide508.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297.png"/><Relationship Id="rId4" Type="http://schemas.openxmlformats.org/officeDocument/2006/relationships/image" Target="../media/image296.png"/></Relationships>
</file>

<file path=ppt/slides/_rels/slide545.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509.xml"/><Relationship Id="rId1" Type="http://schemas.openxmlformats.org/officeDocument/2006/relationships/slideLayout" Target="../slideLayouts/slideLayout1.xml"/><Relationship Id="rId4" Type="http://schemas.openxmlformats.org/officeDocument/2006/relationships/image" Target="../media/image299.png"/></Relationships>
</file>

<file path=ppt/slides/_rels/slide546.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510.xml"/><Relationship Id="rId1" Type="http://schemas.openxmlformats.org/officeDocument/2006/relationships/slideLayout" Target="../slideLayouts/slideLayout1.xml"/><Relationship Id="rId6" Type="http://schemas.openxmlformats.org/officeDocument/2006/relationships/image" Target="../media/image302.png"/><Relationship Id="rId5" Type="http://schemas.openxmlformats.org/officeDocument/2006/relationships/image" Target="../media/image301.png"/><Relationship Id="rId4" Type="http://schemas.openxmlformats.org/officeDocument/2006/relationships/image" Target="../media/image295.png"/></Relationships>
</file>

<file path=ppt/slides/_rels/slide547.xml.rels><?xml version="1.0" encoding="UTF-8" standalone="yes"?>
<Relationships xmlns="http://schemas.openxmlformats.org/package/2006/relationships"><Relationship Id="rId3" Type="http://schemas.openxmlformats.org/officeDocument/2006/relationships/image" Target="../media/image303.png"/><Relationship Id="rId7" Type="http://schemas.openxmlformats.org/officeDocument/2006/relationships/image" Target="../media/image295.png"/><Relationship Id="rId2" Type="http://schemas.openxmlformats.org/officeDocument/2006/relationships/notesSlide" Target="../notesSlides/notesSlide511.xml"/><Relationship Id="rId1" Type="http://schemas.openxmlformats.org/officeDocument/2006/relationships/slideLayout" Target="../slideLayouts/slideLayout1.xml"/><Relationship Id="rId6" Type="http://schemas.openxmlformats.org/officeDocument/2006/relationships/image" Target="../media/image306.png"/><Relationship Id="rId5" Type="http://schemas.openxmlformats.org/officeDocument/2006/relationships/image" Target="../media/image305.png"/><Relationship Id="rId4" Type="http://schemas.openxmlformats.org/officeDocument/2006/relationships/image" Target="../media/image304.png"/></Relationships>
</file>

<file path=ppt/slides/_rels/slide548.xml.rels><?xml version="1.0" encoding="UTF-8" standalone="yes"?>
<Relationships xmlns="http://schemas.openxmlformats.org/package/2006/relationships"><Relationship Id="rId3" Type="http://schemas.openxmlformats.org/officeDocument/2006/relationships/image" Target="../media/image295.png"/><Relationship Id="rId7" Type="http://schemas.openxmlformats.org/officeDocument/2006/relationships/image" Target="../media/image257.png"/><Relationship Id="rId2" Type="http://schemas.openxmlformats.org/officeDocument/2006/relationships/notesSlide" Target="../notesSlides/notesSlide512.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297.png"/><Relationship Id="rId4" Type="http://schemas.openxmlformats.org/officeDocument/2006/relationships/image" Target="../media/image296.png"/></Relationships>
</file>

<file path=ppt/slides/_rels/slide549.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513.xml"/><Relationship Id="rId1" Type="http://schemas.openxmlformats.org/officeDocument/2006/relationships/slideLayout" Target="../slideLayouts/slideLayout1.xml"/><Relationship Id="rId5" Type="http://schemas.openxmlformats.org/officeDocument/2006/relationships/image" Target="../media/image300.png"/><Relationship Id="rId4" Type="http://schemas.openxmlformats.org/officeDocument/2006/relationships/image" Target="../media/image30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0.xml.rels><?xml version="1.0" encoding="UTF-8" standalone="yes"?>
<Relationships xmlns="http://schemas.openxmlformats.org/package/2006/relationships"><Relationship Id="rId3" Type="http://schemas.openxmlformats.org/officeDocument/2006/relationships/image" Target="../media/image303.png"/><Relationship Id="rId7" Type="http://schemas.openxmlformats.org/officeDocument/2006/relationships/image" Target="../media/image295.png"/><Relationship Id="rId2" Type="http://schemas.openxmlformats.org/officeDocument/2006/relationships/notesSlide" Target="../notesSlides/notesSlide514.xml"/><Relationship Id="rId1" Type="http://schemas.openxmlformats.org/officeDocument/2006/relationships/slideLayout" Target="../slideLayouts/slideLayout1.xml"/><Relationship Id="rId6" Type="http://schemas.openxmlformats.org/officeDocument/2006/relationships/image" Target="../media/image306.png"/><Relationship Id="rId5" Type="http://schemas.openxmlformats.org/officeDocument/2006/relationships/image" Target="../media/image305.png"/><Relationship Id="rId4" Type="http://schemas.openxmlformats.org/officeDocument/2006/relationships/image" Target="../media/image304.png"/></Relationships>
</file>

<file path=ppt/slides/_rels/slide551.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515.xml"/><Relationship Id="rId1" Type="http://schemas.openxmlformats.org/officeDocument/2006/relationships/slideLayout" Target="../slideLayouts/slideLayout2.xml"/><Relationship Id="rId4" Type="http://schemas.openxmlformats.org/officeDocument/2006/relationships/image" Target="../media/image308.png"/></Relationships>
</file>

<file path=ppt/slides/_rels/slide552.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516.xml"/><Relationship Id="rId1" Type="http://schemas.openxmlformats.org/officeDocument/2006/relationships/slideLayout" Target="../slideLayouts/slideLayout2.xml"/><Relationship Id="rId4" Type="http://schemas.openxmlformats.org/officeDocument/2006/relationships/image" Target="../media/image309.png"/></Relationships>
</file>

<file path=ppt/slides/_rels/slide553.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517.xml"/><Relationship Id="rId1" Type="http://schemas.openxmlformats.org/officeDocument/2006/relationships/slideLayout" Target="../slideLayouts/slideLayout2.xml"/><Relationship Id="rId4" Type="http://schemas.openxmlformats.org/officeDocument/2006/relationships/image" Target="../media/image310.png"/></Relationships>
</file>

<file path=ppt/slides/_rels/slide554.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518.xml"/><Relationship Id="rId1" Type="http://schemas.openxmlformats.org/officeDocument/2006/relationships/slideLayout" Target="../slideLayouts/slideLayout2.xml"/><Relationship Id="rId4" Type="http://schemas.openxmlformats.org/officeDocument/2006/relationships/image" Target="../media/image311.png"/></Relationships>
</file>

<file path=ppt/slides/_rels/slide5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12.png"/></Relationships>
</file>

<file path=ppt/slides/_rels/slide5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9.xml"/><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5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0.xml"/><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5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1.xml"/><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2.xml"/><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5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3.xml"/><Relationship Id="rId1" Type="http://schemas.openxmlformats.org/officeDocument/2006/relationships/slideLayout" Target="../slideLayouts/slideLayout2.xml"/><Relationship Id="rId4" Type="http://schemas.openxmlformats.org/officeDocument/2006/relationships/image" Target="../media/image313.jpeg"/></Relationships>
</file>

<file path=ppt/slides/_rels/slide5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4.xml"/><Relationship Id="rId1" Type="http://schemas.openxmlformats.org/officeDocument/2006/relationships/slideLayout" Target="../slideLayouts/slideLayout2.xml"/><Relationship Id="rId4" Type="http://schemas.openxmlformats.org/officeDocument/2006/relationships/image" Target="../media/image313.jpeg"/></Relationships>
</file>

<file path=ppt/slides/_rels/slide5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5.xml"/><Relationship Id="rId1" Type="http://schemas.openxmlformats.org/officeDocument/2006/relationships/slideLayout" Target="../slideLayouts/slideLayout2.xml"/><Relationship Id="rId4" Type="http://schemas.openxmlformats.org/officeDocument/2006/relationships/image" Target="../media/image313.jpeg"/></Relationships>
</file>

<file path=ppt/slides/_rels/slide5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6.xml"/><Relationship Id="rId1" Type="http://schemas.openxmlformats.org/officeDocument/2006/relationships/slideLayout" Target="../slideLayouts/slideLayout2.xml"/><Relationship Id="rId4" Type="http://schemas.openxmlformats.org/officeDocument/2006/relationships/image" Target="../media/image313.jpeg"/></Relationships>
</file>

<file path=ppt/slides/_rels/slide5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7.xml"/><Relationship Id="rId1" Type="http://schemas.openxmlformats.org/officeDocument/2006/relationships/slideLayout" Target="../slideLayouts/slideLayout2.xml"/><Relationship Id="rId4" Type="http://schemas.openxmlformats.org/officeDocument/2006/relationships/image" Target="../media/image313.jpeg"/></Relationships>
</file>

<file path=ppt/slides/_rels/slide5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8.xml"/><Relationship Id="rId1" Type="http://schemas.openxmlformats.org/officeDocument/2006/relationships/slideLayout" Target="../slideLayouts/slideLayout2.xml"/><Relationship Id="rId4" Type="http://schemas.openxmlformats.org/officeDocument/2006/relationships/image" Target="../media/image313.jpeg"/></Relationships>
</file>

<file path=ppt/slides/_rels/slide5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9.xml"/><Relationship Id="rId1" Type="http://schemas.openxmlformats.org/officeDocument/2006/relationships/slideLayout" Target="../slideLayouts/slideLayout2.xml"/><Relationship Id="rId4" Type="http://schemas.openxmlformats.org/officeDocument/2006/relationships/image" Target="../media/image313.jpeg"/></Relationships>
</file>

<file path=ppt/slides/_rels/slide5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0.xml"/><Relationship Id="rId1" Type="http://schemas.openxmlformats.org/officeDocument/2006/relationships/slideLayout" Target="../slideLayouts/slideLayout2.xml"/><Relationship Id="rId4" Type="http://schemas.openxmlformats.org/officeDocument/2006/relationships/image" Target="../media/image313.jpeg"/></Relationships>
</file>

<file path=ppt/slides/_rels/slide5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1.xml"/><Relationship Id="rId1" Type="http://schemas.openxmlformats.org/officeDocument/2006/relationships/slideLayout" Target="../slideLayouts/slideLayout2.xml"/><Relationship Id="rId4" Type="http://schemas.openxmlformats.org/officeDocument/2006/relationships/image" Target="../media/image31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2.xml"/><Relationship Id="rId1" Type="http://schemas.openxmlformats.org/officeDocument/2006/relationships/slideLayout" Target="../slideLayouts/slideLayout2.xml"/><Relationship Id="rId5" Type="http://schemas.openxmlformats.org/officeDocument/2006/relationships/image" Target="../media/image315.jpeg"/><Relationship Id="rId4" Type="http://schemas.openxmlformats.org/officeDocument/2006/relationships/image" Target="../media/image314.png"/></Relationships>
</file>

<file path=ppt/slides/_rels/slide571.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533.xml"/><Relationship Id="rId1" Type="http://schemas.openxmlformats.org/officeDocument/2006/relationships/slideLayout" Target="../slideLayouts/slideLayout1.xml"/></Relationships>
</file>

<file path=ppt/slides/_rels/slide572.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534.xml"/><Relationship Id="rId1" Type="http://schemas.openxmlformats.org/officeDocument/2006/relationships/slideLayout" Target="../slideLayouts/slideLayout1.xml"/><Relationship Id="rId4" Type="http://schemas.openxmlformats.org/officeDocument/2006/relationships/image" Target="../media/image318.png"/></Relationships>
</file>

<file path=ppt/slides/_rels/slide573.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535.xml"/><Relationship Id="rId1" Type="http://schemas.openxmlformats.org/officeDocument/2006/relationships/slideLayout" Target="../slideLayouts/slideLayout1.xml"/><Relationship Id="rId4" Type="http://schemas.openxmlformats.org/officeDocument/2006/relationships/image" Target="../media/image319.png"/></Relationships>
</file>

<file path=ppt/slides/_rels/slide574.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536.xml"/><Relationship Id="rId1" Type="http://schemas.openxmlformats.org/officeDocument/2006/relationships/slideLayout" Target="../slideLayouts/slideLayout1.xml"/><Relationship Id="rId4" Type="http://schemas.openxmlformats.org/officeDocument/2006/relationships/image" Target="../media/image320.png"/></Relationships>
</file>

<file path=ppt/slides/_rels/slide575.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537.xml"/><Relationship Id="rId1" Type="http://schemas.openxmlformats.org/officeDocument/2006/relationships/slideLayout" Target="../slideLayouts/slideLayout1.xml"/><Relationship Id="rId4" Type="http://schemas.openxmlformats.org/officeDocument/2006/relationships/image" Target="../media/image321.jpeg"/></Relationships>
</file>

<file path=ppt/slides/_rels/slide576.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538.xml"/><Relationship Id="rId1" Type="http://schemas.openxmlformats.org/officeDocument/2006/relationships/slideLayout" Target="../slideLayouts/slideLayout1.xml"/><Relationship Id="rId4" Type="http://schemas.openxmlformats.org/officeDocument/2006/relationships/image" Target="../media/image322.png"/></Relationships>
</file>

<file path=ppt/slides/_rels/slide577.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539.xml"/><Relationship Id="rId1" Type="http://schemas.openxmlformats.org/officeDocument/2006/relationships/slideLayout" Target="../slideLayouts/slideLayout1.xml"/><Relationship Id="rId4" Type="http://schemas.openxmlformats.org/officeDocument/2006/relationships/image" Target="../media/image323.gif"/></Relationships>
</file>

<file path=ppt/slides/_rels/slide578.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540.xml"/><Relationship Id="rId1" Type="http://schemas.openxmlformats.org/officeDocument/2006/relationships/slideLayout" Target="../slideLayouts/slideLayout1.xml"/><Relationship Id="rId5" Type="http://schemas.openxmlformats.org/officeDocument/2006/relationships/image" Target="../media/image326.jpeg"/><Relationship Id="rId4" Type="http://schemas.openxmlformats.org/officeDocument/2006/relationships/image" Target="../media/image325.png"/></Relationships>
</file>

<file path=ppt/slides/_rels/slide579.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541.xml"/><Relationship Id="rId1" Type="http://schemas.openxmlformats.org/officeDocument/2006/relationships/slideLayout" Target="../slideLayouts/slideLayout2.xml"/><Relationship Id="rId4" Type="http://schemas.openxmlformats.org/officeDocument/2006/relationships/image" Target="../media/image32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0.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542.xml"/><Relationship Id="rId1" Type="http://schemas.openxmlformats.org/officeDocument/2006/relationships/slideLayout" Target="../slideLayouts/slideLayout2.xml"/><Relationship Id="rId4" Type="http://schemas.openxmlformats.org/officeDocument/2006/relationships/image" Target="../media/image328.png"/></Relationships>
</file>

<file path=ppt/slides/_rels/slide581.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543.xml"/><Relationship Id="rId1" Type="http://schemas.openxmlformats.org/officeDocument/2006/relationships/slideLayout" Target="../slideLayouts/slideLayout2.xml"/><Relationship Id="rId4" Type="http://schemas.openxmlformats.org/officeDocument/2006/relationships/image" Target="../media/image328.png"/></Relationships>
</file>

<file path=ppt/slides/_rels/slide582.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544.xml"/><Relationship Id="rId1" Type="http://schemas.openxmlformats.org/officeDocument/2006/relationships/slideLayout" Target="../slideLayouts/slideLayout2.xml"/><Relationship Id="rId4" Type="http://schemas.openxmlformats.org/officeDocument/2006/relationships/image" Target="../media/image328.png"/></Relationships>
</file>

<file path=ppt/slides/_rels/slide5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32.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4.jpe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4.jpe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6.jpe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6.jpe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6.jpe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6.jpe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6.jpe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6.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48.gif"/></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7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e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5.jpeg"/></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5.jpeg"/></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5.jpeg"/></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55.jpe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5.jpe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55.jpeg"/></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55.jpeg"/></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55.jpe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55.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0.pn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1.pn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16.png"/></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58.pn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2.png"/></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0.png"/></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98.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7772400" cy="1470025"/>
          </a:xfrm>
        </p:spPr>
        <p:txBody>
          <a:bodyPr>
            <a:normAutofit/>
          </a:bodyPr>
          <a:lstStyle/>
          <a:p>
            <a:r>
              <a:rPr lang="en-US" sz="6600">
                <a:latin typeface="Kristen ITC" panose="03050502040202030202" pitchFamily="66" charset="0"/>
              </a:rPr>
              <a:t>Module 5</a:t>
            </a:r>
          </a:p>
        </p:txBody>
      </p:sp>
      <p:sp>
        <p:nvSpPr>
          <p:cNvPr id="3" name="Subtitle 2"/>
          <p:cNvSpPr>
            <a:spLocks noGrp="1"/>
          </p:cNvSpPr>
          <p:nvPr>
            <p:ph type="subTitle" idx="1"/>
          </p:nvPr>
        </p:nvSpPr>
        <p:spPr>
          <a:xfrm>
            <a:off x="304800" y="1600200"/>
            <a:ext cx="8534400" cy="1752600"/>
          </a:xfrm>
          <a:ln>
            <a:noFill/>
          </a:ln>
        </p:spPr>
        <p:txBody>
          <a:bodyPr>
            <a:noAutofit/>
          </a:bodyPr>
          <a:lstStyle/>
          <a:p>
            <a:r>
              <a:rPr lang="en-US" sz="4000">
                <a:solidFill>
                  <a:srgbClr val="0033CC"/>
                </a:solidFill>
                <a:latin typeface="Kristen ITC" panose="03050502040202030202" pitchFamily="66" charset="0"/>
              </a:rPr>
              <a:t>Numbers 10-20 and</a:t>
            </a:r>
          </a:p>
          <a:p>
            <a:r>
              <a:rPr lang="en-US" sz="4000">
                <a:solidFill>
                  <a:srgbClr val="0033CC"/>
                </a:solidFill>
                <a:latin typeface="Kristen ITC" panose="03050502040202030202" pitchFamily="66" charset="0"/>
              </a:rPr>
              <a:t>Counting to 100</a:t>
            </a:r>
          </a:p>
        </p:txBody>
      </p:sp>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ounded Rectangle 17"/>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http://www.greenpointtoys.com/images/Picture%20747.jpg"/>
          <p:cNvPicPr>
            <a:picLocks noChangeAspect="1" noChangeArrowheads="1"/>
          </p:cNvPicPr>
          <p:nvPr/>
        </p:nvPicPr>
        <p:blipFill>
          <a:blip r:embed="rId3" cstate="print"/>
          <a:srcRect/>
          <a:stretch>
            <a:fillRect/>
          </a:stretch>
        </p:blipFill>
        <p:spPr bwMode="auto">
          <a:xfrm>
            <a:off x="2362200" y="3200400"/>
            <a:ext cx="4343400" cy="3257550"/>
          </a:xfrm>
          <a:prstGeom prst="rect">
            <a:avLst/>
          </a:prstGeom>
          <a:noFill/>
        </p:spPr>
      </p:pic>
    </p:spTree>
    <p:extLst>
      <p:ext uri="{BB962C8B-B14F-4D97-AF65-F5344CB8AC3E}">
        <p14:creationId xmlns:p14="http://schemas.microsoft.com/office/powerpoint/2010/main" val="4273824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do you see?  How many more to make 5?  Say the addition sentence. </a:t>
            </a:r>
          </a:p>
        </p:txBody>
      </p:sp>
      <p:pic>
        <p:nvPicPr>
          <p:cNvPr id="3" name="Picture 2"/>
          <p:cNvPicPr>
            <a:picLocks noChangeAspect="1"/>
          </p:cNvPicPr>
          <p:nvPr/>
        </p:nvPicPr>
        <p:blipFill>
          <a:blip r:embed="rId4"/>
          <a:stretch>
            <a:fillRect/>
          </a:stretch>
        </p:blipFill>
        <p:spPr>
          <a:xfrm rot="5400000">
            <a:off x="3938587" y="815410"/>
            <a:ext cx="1266825" cy="5229225"/>
          </a:xfrm>
          <a:prstGeom prst="rect">
            <a:avLst/>
          </a:prstGeom>
        </p:spPr>
      </p:pic>
      <p:pic>
        <p:nvPicPr>
          <p:cNvPr id="14" name="Picture 2" descr="http://www.clipartkid.com/images/21/family-and-i-silentmyth-UuLUmS-clipa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167" y="4177514"/>
            <a:ext cx="1595335" cy="23605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ipartkid.com/images/21/family-and-i-silentmyth-UuLUmS-clipar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086600" y="4142947"/>
            <a:ext cx="1686222" cy="236054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239000" y="287430"/>
            <a:ext cx="1596912" cy="523220"/>
          </a:xfrm>
          <a:prstGeom prst="rect">
            <a:avLst/>
          </a:prstGeom>
          <a:noFill/>
        </p:spPr>
        <p:txBody>
          <a:bodyPr wrap="none" rtlCol="0">
            <a:spAutoFit/>
          </a:bodyPr>
          <a:lstStyle/>
          <a:p>
            <a:r>
              <a:rPr lang="en-US" sz="1400"/>
              <a:t>Module 5, Lesson 1</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  Partners to 5</a:t>
            </a:r>
            <a:endParaRPr lang="en-US" sz="8000" b="1"/>
          </a:p>
        </p:txBody>
      </p:sp>
    </p:spTree>
    <p:extLst>
      <p:ext uri="{BB962C8B-B14F-4D97-AF65-F5344CB8AC3E}">
        <p14:creationId xmlns:p14="http://schemas.microsoft.com/office/powerpoint/2010/main" val="141547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3</a:t>
            </a:r>
          </a:p>
        </p:txBody>
      </p:sp>
      <p:sp>
        <p:nvSpPr>
          <p:cNvPr id="16" name="TextBox 15"/>
          <p:cNvSpPr txBox="1"/>
          <p:nvPr/>
        </p:nvSpPr>
        <p:spPr>
          <a:xfrm>
            <a:off x="990600" y="990600"/>
            <a:ext cx="7086600" cy="830997"/>
          </a:xfrm>
          <a:prstGeom prst="rect">
            <a:avLst/>
          </a:prstGeom>
          <a:noFill/>
        </p:spPr>
        <p:txBody>
          <a:bodyPr wrap="square" rtlCol="0">
            <a:spAutoFit/>
          </a:bodyPr>
          <a:lstStyle/>
          <a:p>
            <a:pPr algn="ctr"/>
            <a:r>
              <a:rPr lang="en-US" sz="2400" b="1">
                <a:solidFill>
                  <a:srgbClr val="0000FF"/>
                </a:solidFill>
              </a:rPr>
              <a:t>Find 10 triangles inside this group of triangles.</a:t>
            </a:r>
          </a:p>
          <a:p>
            <a:pPr algn="ctr"/>
            <a:r>
              <a:rPr lang="en-US" sz="2400" b="1">
                <a:solidFill>
                  <a:srgbClr val="0000FF"/>
                </a:solidFill>
              </a:rPr>
              <a:t>Circle them with your finger!</a:t>
            </a:r>
            <a:endParaRPr lang="en-US" sz="2400" b="1">
              <a:solidFill>
                <a:srgbClr val="FF0066"/>
              </a:solidFill>
            </a:endParaRP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090" name="Picture 2" descr="http://www.clipartbest.com/cliparts/yio/gyb/yiogybgrT.png"/>
          <p:cNvPicPr>
            <a:picLocks noChangeAspect="1" noChangeArrowheads="1"/>
          </p:cNvPicPr>
          <p:nvPr/>
        </p:nvPicPr>
        <p:blipFill>
          <a:blip r:embed="rId3" cstate="print"/>
          <a:srcRect/>
          <a:stretch>
            <a:fillRect/>
          </a:stretch>
        </p:blipFill>
        <p:spPr bwMode="auto">
          <a:xfrm>
            <a:off x="1371600" y="5410200"/>
            <a:ext cx="6400800" cy="1168146"/>
          </a:xfrm>
          <a:prstGeom prst="rect">
            <a:avLst/>
          </a:prstGeom>
          <a:noFill/>
        </p:spPr>
      </p:pic>
      <p:pic>
        <p:nvPicPr>
          <p:cNvPr id="90115" name="Picture 3"/>
          <p:cNvPicPr>
            <a:picLocks noChangeAspect="1" noChangeArrowheads="1"/>
          </p:cNvPicPr>
          <p:nvPr/>
        </p:nvPicPr>
        <p:blipFill>
          <a:blip r:embed="rId4" cstate="print"/>
          <a:srcRect/>
          <a:stretch>
            <a:fillRect/>
          </a:stretch>
        </p:blipFill>
        <p:spPr bwMode="auto">
          <a:xfrm>
            <a:off x="1600200" y="2514600"/>
            <a:ext cx="5915451" cy="1809750"/>
          </a:xfrm>
          <a:prstGeom prst="rect">
            <a:avLst/>
          </a:prstGeom>
          <a:noFill/>
          <a:ln w="9525">
            <a:noFill/>
            <a:miter lim="800000"/>
            <a:headEnd/>
            <a:tailEnd/>
          </a:ln>
        </p:spPr>
      </p:pic>
      <p:sp>
        <p:nvSpPr>
          <p:cNvPr id="32" name="TextBox 31"/>
          <p:cNvSpPr txBox="1"/>
          <p:nvPr/>
        </p:nvSpPr>
        <p:spPr>
          <a:xfrm>
            <a:off x="1066800" y="838200"/>
            <a:ext cx="7086600" cy="1200329"/>
          </a:xfrm>
          <a:prstGeom prst="rect">
            <a:avLst/>
          </a:prstGeom>
          <a:noFill/>
        </p:spPr>
        <p:txBody>
          <a:bodyPr wrap="square" rtlCol="0">
            <a:spAutoFit/>
          </a:bodyPr>
          <a:lstStyle/>
          <a:p>
            <a:pPr algn="ctr"/>
            <a:r>
              <a:rPr lang="en-US" sz="2400" b="1">
                <a:solidFill>
                  <a:srgbClr val="FF0000"/>
                </a:solidFill>
              </a:rPr>
              <a:t>Now, use your pencil to find and circle 10 ones.</a:t>
            </a:r>
          </a:p>
          <a:p>
            <a:pPr algn="ctr"/>
            <a:r>
              <a:rPr lang="en-US" sz="2400" b="1">
                <a:solidFill>
                  <a:srgbClr val="FF0000"/>
                </a:solidFill>
              </a:rPr>
              <a:t>Trade papers with your partner, and count to be sure</a:t>
            </a:r>
          </a:p>
          <a:p>
            <a:pPr algn="ctr"/>
            <a:r>
              <a:rPr lang="en-US" sz="2400" b="1">
                <a:solidFill>
                  <a:srgbClr val="FF0000"/>
                </a:solidFill>
              </a:rPr>
              <a:t>he circled exactly 10 ones.</a:t>
            </a:r>
          </a:p>
        </p:txBody>
      </p:sp>
      <p:sp>
        <p:nvSpPr>
          <p:cNvPr id="33" name="TextBox 32"/>
          <p:cNvSpPr txBox="1"/>
          <p:nvPr/>
        </p:nvSpPr>
        <p:spPr>
          <a:xfrm>
            <a:off x="990600" y="914400"/>
            <a:ext cx="7086600" cy="830997"/>
          </a:xfrm>
          <a:prstGeom prst="rect">
            <a:avLst/>
          </a:prstGeom>
          <a:noFill/>
        </p:spPr>
        <p:txBody>
          <a:bodyPr wrap="square" rtlCol="0">
            <a:spAutoFit/>
          </a:bodyPr>
          <a:lstStyle/>
          <a:p>
            <a:pPr algn="ctr"/>
            <a:r>
              <a:rPr lang="en-US" sz="2400" b="1">
                <a:solidFill>
                  <a:srgbClr val="009900"/>
                </a:solidFill>
              </a:rPr>
              <a:t>How many extra ones did you have after you</a:t>
            </a:r>
          </a:p>
          <a:p>
            <a:pPr algn="ctr"/>
            <a:r>
              <a:rPr lang="en-US" sz="2400" b="1">
                <a:solidFill>
                  <a:srgbClr val="009900"/>
                </a:solidFill>
              </a:rPr>
              <a:t>counted the 10 triangles?</a:t>
            </a:r>
          </a:p>
        </p:txBody>
      </p:sp>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0-ppt_w/2"/>
                                          </p:val>
                                        </p:tav>
                                      </p:tavLst>
                                    </p:anim>
                                    <p:anim calcmode="lin" valueType="num">
                                      <p:cBhvr additive="base">
                                        <p:cTn id="7" dur="500"/>
                                        <p:tgtEl>
                                          <p:spTgt spid="16"/>
                                        </p:tgtEl>
                                        <p:attrNameLst>
                                          <p:attrName>ppt_y</p:attrName>
                                        </p:attrNameLst>
                                      </p:cBhvr>
                                      <p:tavLst>
                                        <p:tav tm="0">
                                          <p:val>
                                            <p:strVal val="ppt_y"/>
                                          </p:val>
                                        </p:tav>
                                        <p:tav tm="100000">
                                          <p:val>
                                            <p:strVal val="ppt_y"/>
                                          </p:val>
                                        </p:tav>
                                      </p:tavLst>
                                    </p:anim>
                                    <p:set>
                                      <p:cBhvr>
                                        <p:cTn id="8" dur="1" fill="hold">
                                          <p:stCondLst>
                                            <p:cond delay="499"/>
                                          </p:stCondLst>
                                        </p:cTn>
                                        <p:tgtEl>
                                          <p:spTgt spid="16"/>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grpId="1" nodeType="clickEffect">
                                  <p:stCondLst>
                                    <p:cond delay="0"/>
                                  </p:stCondLst>
                                  <p:childTnLst>
                                    <p:anim calcmode="lin" valueType="num">
                                      <p:cBhvr additive="base">
                                        <p:cTn id="16" dur="500"/>
                                        <p:tgtEl>
                                          <p:spTgt spid="32"/>
                                        </p:tgtEl>
                                        <p:attrNameLst>
                                          <p:attrName>ppt_x</p:attrName>
                                        </p:attrNameLst>
                                      </p:cBhvr>
                                      <p:tavLst>
                                        <p:tav tm="0">
                                          <p:val>
                                            <p:strVal val="ppt_x"/>
                                          </p:val>
                                        </p:tav>
                                        <p:tav tm="100000">
                                          <p:val>
                                            <p:strVal val="0-ppt_w/2"/>
                                          </p:val>
                                        </p:tav>
                                      </p:tavLst>
                                    </p:anim>
                                    <p:anim calcmode="lin" valueType="num">
                                      <p:cBhvr additive="base">
                                        <p:cTn id="17" dur="500"/>
                                        <p:tgtEl>
                                          <p:spTgt spid="32"/>
                                        </p:tgtEl>
                                        <p:attrNameLst>
                                          <p:attrName>ppt_y</p:attrName>
                                        </p:attrNameLst>
                                      </p:cBhvr>
                                      <p:tavLst>
                                        <p:tav tm="0">
                                          <p:val>
                                            <p:strVal val="ppt_y"/>
                                          </p:val>
                                        </p:tav>
                                        <p:tav tm="100000">
                                          <p:val>
                                            <p:strVal val="ppt_y"/>
                                          </p:val>
                                        </p:tav>
                                      </p:tavLst>
                                    </p:anim>
                                    <p:set>
                                      <p:cBhvr>
                                        <p:cTn id="18" dur="1" fill="hold">
                                          <p:stCondLst>
                                            <p:cond delay="499"/>
                                          </p:stCondLst>
                                        </p:cTn>
                                        <p:tgtEl>
                                          <p:spTgt spid="32"/>
                                        </p:tgtEl>
                                        <p:attrNameLst>
                                          <p:attrName>style.visibility</p:attrName>
                                        </p:attrNameLst>
                                      </p:cBhvr>
                                      <p:to>
                                        <p:strVal val="hidden"/>
                                      </p:to>
                                    </p:set>
                                  </p:childTnLst>
                                </p:cTn>
                              </p:par>
                              <p:par>
                                <p:cTn id="19" presetID="2" presetClass="entr" presetSubtype="2"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1+#ppt_w/2"/>
                                          </p:val>
                                        </p:tav>
                                        <p:tav tm="100000">
                                          <p:val>
                                            <p:strVal val="#ppt_x"/>
                                          </p:val>
                                        </p:tav>
                                      </p:tavLst>
                                    </p:anim>
                                    <p:anim calcmode="lin" valueType="num">
                                      <p:cBhvr additive="base">
                                        <p:cTn id="22"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p:bldP spid="32" grpId="1"/>
      <p:bldP spid="3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3</a:t>
            </a:r>
          </a:p>
        </p:txBody>
      </p:sp>
      <p:sp>
        <p:nvSpPr>
          <p:cNvPr id="16" name="TextBox 15"/>
          <p:cNvSpPr txBox="1"/>
          <p:nvPr/>
        </p:nvSpPr>
        <p:spPr>
          <a:xfrm>
            <a:off x="990600" y="990600"/>
            <a:ext cx="7086600" cy="830997"/>
          </a:xfrm>
          <a:prstGeom prst="rect">
            <a:avLst/>
          </a:prstGeom>
          <a:noFill/>
        </p:spPr>
        <p:txBody>
          <a:bodyPr wrap="square" rtlCol="0">
            <a:spAutoFit/>
          </a:bodyPr>
          <a:lstStyle/>
          <a:p>
            <a:pPr algn="ctr"/>
            <a:r>
              <a:rPr lang="en-US" sz="2400" b="1">
                <a:solidFill>
                  <a:srgbClr val="0000FF"/>
                </a:solidFill>
              </a:rPr>
              <a:t>Find 10 circles inside this group of circles.</a:t>
            </a:r>
          </a:p>
          <a:p>
            <a:pPr algn="ctr"/>
            <a:r>
              <a:rPr lang="en-US" sz="2400" b="1">
                <a:solidFill>
                  <a:srgbClr val="0000FF"/>
                </a:solidFill>
              </a:rPr>
              <a:t>Circle them with your finger!</a:t>
            </a:r>
            <a:endParaRPr lang="en-US" sz="2400" b="1">
              <a:solidFill>
                <a:srgbClr val="FF0066"/>
              </a:solidFill>
            </a:endParaRP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090" name="Picture 2" descr="http://www.clipartbest.com/cliparts/yio/gyb/yiogybgrT.png"/>
          <p:cNvPicPr>
            <a:picLocks noChangeAspect="1" noChangeArrowheads="1"/>
          </p:cNvPicPr>
          <p:nvPr/>
        </p:nvPicPr>
        <p:blipFill>
          <a:blip r:embed="rId3" cstate="print"/>
          <a:srcRect/>
          <a:stretch>
            <a:fillRect/>
          </a:stretch>
        </p:blipFill>
        <p:spPr bwMode="auto">
          <a:xfrm>
            <a:off x="1371600" y="5410200"/>
            <a:ext cx="6400800" cy="1168146"/>
          </a:xfrm>
          <a:prstGeom prst="rect">
            <a:avLst/>
          </a:prstGeom>
          <a:noFill/>
        </p:spPr>
      </p:pic>
      <p:sp>
        <p:nvSpPr>
          <p:cNvPr id="32" name="TextBox 31"/>
          <p:cNvSpPr txBox="1"/>
          <p:nvPr/>
        </p:nvSpPr>
        <p:spPr>
          <a:xfrm>
            <a:off x="990600" y="838200"/>
            <a:ext cx="7086600" cy="1200329"/>
          </a:xfrm>
          <a:prstGeom prst="rect">
            <a:avLst/>
          </a:prstGeom>
          <a:noFill/>
        </p:spPr>
        <p:txBody>
          <a:bodyPr wrap="square" rtlCol="0">
            <a:spAutoFit/>
          </a:bodyPr>
          <a:lstStyle/>
          <a:p>
            <a:pPr algn="ctr"/>
            <a:r>
              <a:rPr lang="en-US" sz="2400" b="1">
                <a:solidFill>
                  <a:srgbClr val="FF0000"/>
                </a:solidFill>
              </a:rPr>
              <a:t>Now, use your pencil to find and circle 10 ones.</a:t>
            </a:r>
          </a:p>
          <a:p>
            <a:pPr algn="ctr"/>
            <a:r>
              <a:rPr lang="en-US" sz="2400" b="1">
                <a:solidFill>
                  <a:srgbClr val="FF0000"/>
                </a:solidFill>
              </a:rPr>
              <a:t>Trade papers with your partner, and count to be sure</a:t>
            </a:r>
          </a:p>
          <a:p>
            <a:pPr algn="ctr"/>
            <a:r>
              <a:rPr lang="en-US" sz="2400" b="1">
                <a:solidFill>
                  <a:srgbClr val="FF0000"/>
                </a:solidFill>
              </a:rPr>
              <a:t>he circled exactly 10 ones.</a:t>
            </a:r>
          </a:p>
        </p:txBody>
      </p:sp>
      <p:sp>
        <p:nvSpPr>
          <p:cNvPr id="33" name="TextBox 32"/>
          <p:cNvSpPr txBox="1"/>
          <p:nvPr/>
        </p:nvSpPr>
        <p:spPr>
          <a:xfrm>
            <a:off x="990600" y="990600"/>
            <a:ext cx="7086600" cy="830997"/>
          </a:xfrm>
          <a:prstGeom prst="rect">
            <a:avLst/>
          </a:prstGeom>
          <a:noFill/>
        </p:spPr>
        <p:txBody>
          <a:bodyPr wrap="square" rtlCol="0">
            <a:spAutoFit/>
          </a:bodyPr>
          <a:lstStyle/>
          <a:p>
            <a:pPr algn="ctr"/>
            <a:r>
              <a:rPr lang="en-US" sz="2400" b="1">
                <a:solidFill>
                  <a:srgbClr val="009900"/>
                </a:solidFill>
              </a:rPr>
              <a:t>How many extra ones did you have after you</a:t>
            </a:r>
          </a:p>
          <a:p>
            <a:pPr algn="ctr"/>
            <a:r>
              <a:rPr lang="en-US" sz="2400" b="1">
                <a:solidFill>
                  <a:srgbClr val="009900"/>
                </a:solidFill>
              </a:rPr>
              <a:t>counted the 10 circles?</a:t>
            </a:r>
          </a:p>
        </p:txBody>
      </p:sp>
      <p:pic>
        <p:nvPicPr>
          <p:cNvPr id="91138" name="Picture 2"/>
          <p:cNvPicPr>
            <a:picLocks noChangeAspect="1" noChangeArrowheads="1"/>
          </p:cNvPicPr>
          <p:nvPr/>
        </p:nvPicPr>
        <p:blipFill>
          <a:blip r:embed="rId4" cstate="print"/>
          <a:srcRect/>
          <a:stretch>
            <a:fillRect/>
          </a:stretch>
        </p:blipFill>
        <p:spPr bwMode="auto">
          <a:xfrm>
            <a:off x="1219200" y="2743200"/>
            <a:ext cx="6695040" cy="1419225"/>
          </a:xfrm>
          <a:prstGeom prst="rect">
            <a:avLst/>
          </a:prstGeom>
          <a:noFill/>
          <a:ln w="9525">
            <a:noFill/>
            <a:miter lim="800000"/>
            <a:headEnd/>
            <a:tailEnd/>
          </a:ln>
        </p:spPr>
      </p:pic>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0-ppt_w/2"/>
                                          </p:val>
                                        </p:tav>
                                      </p:tavLst>
                                    </p:anim>
                                    <p:anim calcmode="lin" valueType="num">
                                      <p:cBhvr additive="base">
                                        <p:cTn id="7" dur="500"/>
                                        <p:tgtEl>
                                          <p:spTgt spid="16"/>
                                        </p:tgtEl>
                                        <p:attrNameLst>
                                          <p:attrName>ppt_y</p:attrName>
                                        </p:attrNameLst>
                                      </p:cBhvr>
                                      <p:tavLst>
                                        <p:tav tm="0">
                                          <p:val>
                                            <p:strVal val="ppt_y"/>
                                          </p:val>
                                        </p:tav>
                                        <p:tav tm="100000">
                                          <p:val>
                                            <p:strVal val="ppt_y"/>
                                          </p:val>
                                        </p:tav>
                                      </p:tavLst>
                                    </p:anim>
                                    <p:set>
                                      <p:cBhvr>
                                        <p:cTn id="8" dur="1" fill="hold">
                                          <p:stCondLst>
                                            <p:cond delay="499"/>
                                          </p:stCondLst>
                                        </p:cTn>
                                        <p:tgtEl>
                                          <p:spTgt spid="16"/>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grpId="1" nodeType="clickEffect">
                                  <p:stCondLst>
                                    <p:cond delay="0"/>
                                  </p:stCondLst>
                                  <p:childTnLst>
                                    <p:anim calcmode="lin" valueType="num">
                                      <p:cBhvr additive="base">
                                        <p:cTn id="16" dur="500"/>
                                        <p:tgtEl>
                                          <p:spTgt spid="32"/>
                                        </p:tgtEl>
                                        <p:attrNameLst>
                                          <p:attrName>ppt_x</p:attrName>
                                        </p:attrNameLst>
                                      </p:cBhvr>
                                      <p:tavLst>
                                        <p:tav tm="0">
                                          <p:val>
                                            <p:strVal val="ppt_x"/>
                                          </p:val>
                                        </p:tav>
                                        <p:tav tm="100000">
                                          <p:val>
                                            <p:strVal val="0-ppt_w/2"/>
                                          </p:val>
                                        </p:tav>
                                      </p:tavLst>
                                    </p:anim>
                                    <p:anim calcmode="lin" valueType="num">
                                      <p:cBhvr additive="base">
                                        <p:cTn id="17" dur="500"/>
                                        <p:tgtEl>
                                          <p:spTgt spid="32"/>
                                        </p:tgtEl>
                                        <p:attrNameLst>
                                          <p:attrName>ppt_y</p:attrName>
                                        </p:attrNameLst>
                                      </p:cBhvr>
                                      <p:tavLst>
                                        <p:tav tm="0">
                                          <p:val>
                                            <p:strVal val="ppt_y"/>
                                          </p:val>
                                        </p:tav>
                                        <p:tav tm="100000">
                                          <p:val>
                                            <p:strVal val="ppt_y"/>
                                          </p:val>
                                        </p:tav>
                                      </p:tavLst>
                                    </p:anim>
                                    <p:set>
                                      <p:cBhvr>
                                        <p:cTn id="18" dur="1" fill="hold">
                                          <p:stCondLst>
                                            <p:cond delay="499"/>
                                          </p:stCondLst>
                                        </p:cTn>
                                        <p:tgtEl>
                                          <p:spTgt spid="32"/>
                                        </p:tgtEl>
                                        <p:attrNameLst>
                                          <p:attrName>style.visibility</p:attrName>
                                        </p:attrNameLst>
                                      </p:cBhvr>
                                      <p:to>
                                        <p:strVal val="hidden"/>
                                      </p:to>
                                    </p:set>
                                  </p:childTnLst>
                                </p:cTn>
                              </p:par>
                              <p:par>
                                <p:cTn id="19" presetID="2" presetClass="entr" presetSubtype="2"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1+#ppt_w/2"/>
                                          </p:val>
                                        </p:tav>
                                        <p:tav tm="100000">
                                          <p:val>
                                            <p:strVal val="#ppt_x"/>
                                          </p:val>
                                        </p:tav>
                                      </p:tavLst>
                                    </p:anim>
                                    <p:anim calcmode="lin" valueType="num">
                                      <p:cBhvr additive="base">
                                        <p:cTn id="22"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p:bldP spid="32" grpId="1"/>
      <p:bldP spid="3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3</a:t>
            </a:r>
          </a:p>
        </p:txBody>
      </p:sp>
      <p:sp>
        <p:nvSpPr>
          <p:cNvPr id="16" name="TextBox 15"/>
          <p:cNvSpPr txBox="1"/>
          <p:nvPr/>
        </p:nvSpPr>
        <p:spPr>
          <a:xfrm>
            <a:off x="990600" y="990600"/>
            <a:ext cx="7086600" cy="830997"/>
          </a:xfrm>
          <a:prstGeom prst="rect">
            <a:avLst/>
          </a:prstGeom>
          <a:noFill/>
        </p:spPr>
        <p:txBody>
          <a:bodyPr wrap="square" rtlCol="0">
            <a:spAutoFit/>
          </a:bodyPr>
          <a:lstStyle/>
          <a:p>
            <a:pPr algn="ctr"/>
            <a:r>
              <a:rPr lang="en-US" sz="2400" b="1">
                <a:solidFill>
                  <a:srgbClr val="0000FF"/>
                </a:solidFill>
              </a:rPr>
              <a:t>Find 10 squares inside this group of squares.</a:t>
            </a:r>
          </a:p>
          <a:p>
            <a:pPr algn="ctr"/>
            <a:r>
              <a:rPr lang="en-US" sz="2400" b="1">
                <a:solidFill>
                  <a:srgbClr val="0000FF"/>
                </a:solidFill>
              </a:rPr>
              <a:t>Circle them with your finger!</a:t>
            </a:r>
            <a:endParaRPr lang="en-US" sz="2400" b="1">
              <a:solidFill>
                <a:srgbClr val="FF0066"/>
              </a:solidFill>
            </a:endParaRP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090" name="Picture 2" descr="http://www.clipartbest.com/cliparts/yio/gyb/yiogybgrT.png"/>
          <p:cNvPicPr>
            <a:picLocks noChangeAspect="1" noChangeArrowheads="1"/>
          </p:cNvPicPr>
          <p:nvPr/>
        </p:nvPicPr>
        <p:blipFill>
          <a:blip r:embed="rId3" cstate="print"/>
          <a:srcRect/>
          <a:stretch>
            <a:fillRect/>
          </a:stretch>
        </p:blipFill>
        <p:spPr bwMode="auto">
          <a:xfrm>
            <a:off x="1371600" y="5410200"/>
            <a:ext cx="6400800" cy="1168146"/>
          </a:xfrm>
          <a:prstGeom prst="rect">
            <a:avLst/>
          </a:prstGeom>
          <a:noFill/>
        </p:spPr>
      </p:pic>
      <p:sp>
        <p:nvSpPr>
          <p:cNvPr id="32" name="TextBox 31"/>
          <p:cNvSpPr txBox="1"/>
          <p:nvPr/>
        </p:nvSpPr>
        <p:spPr>
          <a:xfrm>
            <a:off x="1066800" y="838200"/>
            <a:ext cx="7086600" cy="1200329"/>
          </a:xfrm>
          <a:prstGeom prst="rect">
            <a:avLst/>
          </a:prstGeom>
          <a:noFill/>
        </p:spPr>
        <p:txBody>
          <a:bodyPr wrap="square" rtlCol="0">
            <a:spAutoFit/>
          </a:bodyPr>
          <a:lstStyle/>
          <a:p>
            <a:pPr algn="ctr"/>
            <a:r>
              <a:rPr lang="en-US" sz="2400" b="1">
                <a:solidFill>
                  <a:srgbClr val="FF0000"/>
                </a:solidFill>
              </a:rPr>
              <a:t>Now, use your pencil to find and circle 10 ones.</a:t>
            </a:r>
          </a:p>
          <a:p>
            <a:pPr algn="ctr"/>
            <a:r>
              <a:rPr lang="en-US" sz="2400" b="1">
                <a:solidFill>
                  <a:srgbClr val="FF0000"/>
                </a:solidFill>
              </a:rPr>
              <a:t>Trade papers with your partner, and count to be sure</a:t>
            </a:r>
          </a:p>
          <a:p>
            <a:pPr algn="ctr"/>
            <a:r>
              <a:rPr lang="en-US" sz="2400" b="1">
                <a:solidFill>
                  <a:srgbClr val="FF0000"/>
                </a:solidFill>
              </a:rPr>
              <a:t>he circled exactly 10 ones.</a:t>
            </a:r>
          </a:p>
        </p:txBody>
      </p:sp>
      <p:sp>
        <p:nvSpPr>
          <p:cNvPr id="33" name="TextBox 32"/>
          <p:cNvSpPr txBox="1"/>
          <p:nvPr/>
        </p:nvSpPr>
        <p:spPr>
          <a:xfrm>
            <a:off x="914400" y="990600"/>
            <a:ext cx="7086600" cy="830997"/>
          </a:xfrm>
          <a:prstGeom prst="rect">
            <a:avLst/>
          </a:prstGeom>
          <a:noFill/>
        </p:spPr>
        <p:txBody>
          <a:bodyPr wrap="square" rtlCol="0">
            <a:spAutoFit/>
          </a:bodyPr>
          <a:lstStyle/>
          <a:p>
            <a:pPr algn="ctr"/>
            <a:r>
              <a:rPr lang="en-US" sz="2400" b="1">
                <a:solidFill>
                  <a:srgbClr val="009900"/>
                </a:solidFill>
              </a:rPr>
              <a:t>How many extra ones did you have after you</a:t>
            </a:r>
          </a:p>
          <a:p>
            <a:pPr algn="ctr"/>
            <a:r>
              <a:rPr lang="en-US" sz="2400" b="1">
                <a:solidFill>
                  <a:srgbClr val="009900"/>
                </a:solidFill>
              </a:rPr>
              <a:t>counted the 10 squares?</a:t>
            </a:r>
          </a:p>
        </p:txBody>
      </p:sp>
      <p:pic>
        <p:nvPicPr>
          <p:cNvPr id="92162" name="Picture 2"/>
          <p:cNvPicPr>
            <a:picLocks noChangeAspect="1" noChangeArrowheads="1"/>
          </p:cNvPicPr>
          <p:nvPr/>
        </p:nvPicPr>
        <p:blipFill>
          <a:blip r:embed="rId4" cstate="print"/>
          <a:srcRect/>
          <a:stretch>
            <a:fillRect/>
          </a:stretch>
        </p:blipFill>
        <p:spPr bwMode="auto">
          <a:xfrm>
            <a:off x="1600200" y="2743200"/>
            <a:ext cx="6010275" cy="1438275"/>
          </a:xfrm>
          <a:prstGeom prst="rect">
            <a:avLst/>
          </a:prstGeom>
          <a:noFill/>
          <a:ln w="9525">
            <a:noFill/>
            <a:miter lim="800000"/>
            <a:headEnd/>
            <a:tailEnd/>
          </a:ln>
        </p:spPr>
      </p:pic>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0-ppt_w/2"/>
                                          </p:val>
                                        </p:tav>
                                      </p:tavLst>
                                    </p:anim>
                                    <p:anim calcmode="lin" valueType="num">
                                      <p:cBhvr additive="base">
                                        <p:cTn id="7" dur="500"/>
                                        <p:tgtEl>
                                          <p:spTgt spid="16"/>
                                        </p:tgtEl>
                                        <p:attrNameLst>
                                          <p:attrName>ppt_y</p:attrName>
                                        </p:attrNameLst>
                                      </p:cBhvr>
                                      <p:tavLst>
                                        <p:tav tm="0">
                                          <p:val>
                                            <p:strVal val="ppt_y"/>
                                          </p:val>
                                        </p:tav>
                                        <p:tav tm="100000">
                                          <p:val>
                                            <p:strVal val="ppt_y"/>
                                          </p:val>
                                        </p:tav>
                                      </p:tavLst>
                                    </p:anim>
                                    <p:set>
                                      <p:cBhvr>
                                        <p:cTn id="8" dur="1" fill="hold">
                                          <p:stCondLst>
                                            <p:cond delay="499"/>
                                          </p:stCondLst>
                                        </p:cTn>
                                        <p:tgtEl>
                                          <p:spTgt spid="16"/>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grpId="1" nodeType="clickEffect">
                                  <p:stCondLst>
                                    <p:cond delay="0"/>
                                  </p:stCondLst>
                                  <p:childTnLst>
                                    <p:anim calcmode="lin" valueType="num">
                                      <p:cBhvr additive="base">
                                        <p:cTn id="16" dur="500"/>
                                        <p:tgtEl>
                                          <p:spTgt spid="32"/>
                                        </p:tgtEl>
                                        <p:attrNameLst>
                                          <p:attrName>ppt_x</p:attrName>
                                        </p:attrNameLst>
                                      </p:cBhvr>
                                      <p:tavLst>
                                        <p:tav tm="0">
                                          <p:val>
                                            <p:strVal val="ppt_x"/>
                                          </p:val>
                                        </p:tav>
                                        <p:tav tm="100000">
                                          <p:val>
                                            <p:strVal val="0-ppt_w/2"/>
                                          </p:val>
                                        </p:tav>
                                      </p:tavLst>
                                    </p:anim>
                                    <p:anim calcmode="lin" valueType="num">
                                      <p:cBhvr additive="base">
                                        <p:cTn id="17" dur="500"/>
                                        <p:tgtEl>
                                          <p:spTgt spid="32"/>
                                        </p:tgtEl>
                                        <p:attrNameLst>
                                          <p:attrName>ppt_y</p:attrName>
                                        </p:attrNameLst>
                                      </p:cBhvr>
                                      <p:tavLst>
                                        <p:tav tm="0">
                                          <p:val>
                                            <p:strVal val="ppt_y"/>
                                          </p:val>
                                        </p:tav>
                                        <p:tav tm="100000">
                                          <p:val>
                                            <p:strVal val="ppt_y"/>
                                          </p:val>
                                        </p:tav>
                                      </p:tavLst>
                                    </p:anim>
                                    <p:set>
                                      <p:cBhvr>
                                        <p:cTn id="18" dur="1" fill="hold">
                                          <p:stCondLst>
                                            <p:cond delay="499"/>
                                          </p:stCondLst>
                                        </p:cTn>
                                        <p:tgtEl>
                                          <p:spTgt spid="32"/>
                                        </p:tgtEl>
                                        <p:attrNameLst>
                                          <p:attrName>style.visibility</p:attrName>
                                        </p:attrNameLst>
                                      </p:cBhvr>
                                      <p:to>
                                        <p:strVal val="hidden"/>
                                      </p:to>
                                    </p:set>
                                  </p:childTnLst>
                                </p:cTn>
                              </p:par>
                              <p:par>
                                <p:cTn id="19" presetID="2" presetClass="entr" presetSubtype="2"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1+#ppt_w/2"/>
                                          </p:val>
                                        </p:tav>
                                        <p:tav tm="100000">
                                          <p:val>
                                            <p:strVal val="#ppt_x"/>
                                          </p:val>
                                        </p:tav>
                                      </p:tavLst>
                                    </p:anim>
                                    <p:anim calcmode="lin" valueType="num">
                                      <p:cBhvr additive="base">
                                        <p:cTn id="22"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p:bldP spid="32" grpId="1"/>
      <p:bldP spid="3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3</a:t>
            </a:r>
          </a:p>
        </p:txBody>
      </p:sp>
      <p:sp>
        <p:nvSpPr>
          <p:cNvPr id="16" name="TextBox 15"/>
          <p:cNvSpPr txBox="1"/>
          <p:nvPr/>
        </p:nvSpPr>
        <p:spPr>
          <a:xfrm>
            <a:off x="990600" y="990600"/>
            <a:ext cx="7086600" cy="830997"/>
          </a:xfrm>
          <a:prstGeom prst="rect">
            <a:avLst/>
          </a:prstGeom>
          <a:noFill/>
        </p:spPr>
        <p:txBody>
          <a:bodyPr wrap="square" rtlCol="0">
            <a:spAutoFit/>
          </a:bodyPr>
          <a:lstStyle/>
          <a:p>
            <a:pPr algn="ctr"/>
            <a:r>
              <a:rPr lang="en-US" sz="2400" b="1">
                <a:solidFill>
                  <a:srgbClr val="0000FF"/>
                </a:solidFill>
              </a:rPr>
              <a:t>Find 10 flowers inside this group of flowers.</a:t>
            </a:r>
          </a:p>
          <a:p>
            <a:pPr algn="ctr"/>
            <a:r>
              <a:rPr lang="en-US" sz="2400" b="1">
                <a:solidFill>
                  <a:srgbClr val="0000FF"/>
                </a:solidFill>
              </a:rPr>
              <a:t>Circle them with your finger!</a:t>
            </a:r>
            <a:endParaRPr lang="en-US" sz="2400" b="1">
              <a:solidFill>
                <a:srgbClr val="FF0066"/>
              </a:solidFill>
            </a:endParaRP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090" name="Picture 2" descr="http://www.clipartbest.com/cliparts/yio/gyb/yiogybgrT.png"/>
          <p:cNvPicPr>
            <a:picLocks noChangeAspect="1" noChangeArrowheads="1"/>
          </p:cNvPicPr>
          <p:nvPr/>
        </p:nvPicPr>
        <p:blipFill>
          <a:blip r:embed="rId3" cstate="print"/>
          <a:srcRect/>
          <a:stretch>
            <a:fillRect/>
          </a:stretch>
        </p:blipFill>
        <p:spPr bwMode="auto">
          <a:xfrm>
            <a:off x="1371600" y="5410200"/>
            <a:ext cx="6400800" cy="1168146"/>
          </a:xfrm>
          <a:prstGeom prst="rect">
            <a:avLst/>
          </a:prstGeom>
          <a:noFill/>
        </p:spPr>
      </p:pic>
      <p:sp>
        <p:nvSpPr>
          <p:cNvPr id="32" name="TextBox 31"/>
          <p:cNvSpPr txBox="1"/>
          <p:nvPr/>
        </p:nvSpPr>
        <p:spPr>
          <a:xfrm>
            <a:off x="1066800" y="838200"/>
            <a:ext cx="7086600" cy="1200329"/>
          </a:xfrm>
          <a:prstGeom prst="rect">
            <a:avLst/>
          </a:prstGeom>
          <a:noFill/>
        </p:spPr>
        <p:txBody>
          <a:bodyPr wrap="square" rtlCol="0">
            <a:spAutoFit/>
          </a:bodyPr>
          <a:lstStyle/>
          <a:p>
            <a:pPr algn="ctr"/>
            <a:r>
              <a:rPr lang="en-US" sz="2400" b="1">
                <a:solidFill>
                  <a:srgbClr val="FF0000"/>
                </a:solidFill>
              </a:rPr>
              <a:t>Now, use your pencil to find and circle 10 ones.</a:t>
            </a:r>
          </a:p>
          <a:p>
            <a:pPr algn="ctr"/>
            <a:r>
              <a:rPr lang="en-US" sz="2400" b="1">
                <a:solidFill>
                  <a:srgbClr val="FF0000"/>
                </a:solidFill>
              </a:rPr>
              <a:t>Trade papers with your partner, and count to be sure</a:t>
            </a:r>
          </a:p>
          <a:p>
            <a:pPr algn="ctr"/>
            <a:r>
              <a:rPr lang="en-US" sz="2400" b="1">
                <a:solidFill>
                  <a:srgbClr val="FF0000"/>
                </a:solidFill>
              </a:rPr>
              <a:t>he circled exactly 10 ones.</a:t>
            </a:r>
          </a:p>
        </p:txBody>
      </p:sp>
      <p:sp>
        <p:nvSpPr>
          <p:cNvPr id="33" name="TextBox 32"/>
          <p:cNvSpPr txBox="1"/>
          <p:nvPr/>
        </p:nvSpPr>
        <p:spPr>
          <a:xfrm>
            <a:off x="990600" y="914400"/>
            <a:ext cx="7086600" cy="830997"/>
          </a:xfrm>
          <a:prstGeom prst="rect">
            <a:avLst/>
          </a:prstGeom>
          <a:noFill/>
        </p:spPr>
        <p:txBody>
          <a:bodyPr wrap="square" rtlCol="0">
            <a:spAutoFit/>
          </a:bodyPr>
          <a:lstStyle/>
          <a:p>
            <a:pPr algn="ctr"/>
            <a:r>
              <a:rPr lang="en-US" sz="2400" b="1">
                <a:solidFill>
                  <a:srgbClr val="009900"/>
                </a:solidFill>
              </a:rPr>
              <a:t>How many extra ones did you have after you</a:t>
            </a:r>
          </a:p>
          <a:p>
            <a:pPr algn="ctr"/>
            <a:r>
              <a:rPr lang="en-US" sz="2400" b="1">
                <a:solidFill>
                  <a:srgbClr val="009900"/>
                </a:solidFill>
              </a:rPr>
              <a:t>counted the 10 flowers?</a:t>
            </a:r>
          </a:p>
        </p:txBody>
      </p:sp>
      <p:pic>
        <p:nvPicPr>
          <p:cNvPr id="93186" name="Picture 2"/>
          <p:cNvPicPr>
            <a:picLocks noChangeAspect="1" noChangeArrowheads="1"/>
          </p:cNvPicPr>
          <p:nvPr/>
        </p:nvPicPr>
        <p:blipFill>
          <a:blip r:embed="rId4" cstate="print"/>
          <a:srcRect/>
          <a:stretch>
            <a:fillRect/>
          </a:stretch>
        </p:blipFill>
        <p:spPr bwMode="auto">
          <a:xfrm>
            <a:off x="1905000" y="2667000"/>
            <a:ext cx="5376862" cy="1759300"/>
          </a:xfrm>
          <a:prstGeom prst="rect">
            <a:avLst/>
          </a:prstGeom>
          <a:noFill/>
          <a:ln w="9525">
            <a:noFill/>
            <a:miter lim="800000"/>
            <a:headEnd/>
            <a:tailEnd/>
          </a:ln>
        </p:spPr>
      </p:pic>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0-ppt_w/2"/>
                                          </p:val>
                                        </p:tav>
                                      </p:tavLst>
                                    </p:anim>
                                    <p:anim calcmode="lin" valueType="num">
                                      <p:cBhvr additive="base">
                                        <p:cTn id="7" dur="500"/>
                                        <p:tgtEl>
                                          <p:spTgt spid="16"/>
                                        </p:tgtEl>
                                        <p:attrNameLst>
                                          <p:attrName>ppt_y</p:attrName>
                                        </p:attrNameLst>
                                      </p:cBhvr>
                                      <p:tavLst>
                                        <p:tav tm="0">
                                          <p:val>
                                            <p:strVal val="ppt_y"/>
                                          </p:val>
                                        </p:tav>
                                        <p:tav tm="100000">
                                          <p:val>
                                            <p:strVal val="ppt_y"/>
                                          </p:val>
                                        </p:tav>
                                      </p:tavLst>
                                    </p:anim>
                                    <p:set>
                                      <p:cBhvr>
                                        <p:cTn id="8" dur="1" fill="hold">
                                          <p:stCondLst>
                                            <p:cond delay="499"/>
                                          </p:stCondLst>
                                        </p:cTn>
                                        <p:tgtEl>
                                          <p:spTgt spid="16"/>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grpId="1" nodeType="clickEffect">
                                  <p:stCondLst>
                                    <p:cond delay="0"/>
                                  </p:stCondLst>
                                  <p:childTnLst>
                                    <p:anim calcmode="lin" valueType="num">
                                      <p:cBhvr additive="base">
                                        <p:cTn id="16" dur="500"/>
                                        <p:tgtEl>
                                          <p:spTgt spid="32"/>
                                        </p:tgtEl>
                                        <p:attrNameLst>
                                          <p:attrName>ppt_x</p:attrName>
                                        </p:attrNameLst>
                                      </p:cBhvr>
                                      <p:tavLst>
                                        <p:tav tm="0">
                                          <p:val>
                                            <p:strVal val="ppt_x"/>
                                          </p:val>
                                        </p:tav>
                                        <p:tav tm="100000">
                                          <p:val>
                                            <p:strVal val="0-ppt_w/2"/>
                                          </p:val>
                                        </p:tav>
                                      </p:tavLst>
                                    </p:anim>
                                    <p:anim calcmode="lin" valueType="num">
                                      <p:cBhvr additive="base">
                                        <p:cTn id="17" dur="500"/>
                                        <p:tgtEl>
                                          <p:spTgt spid="32"/>
                                        </p:tgtEl>
                                        <p:attrNameLst>
                                          <p:attrName>ppt_y</p:attrName>
                                        </p:attrNameLst>
                                      </p:cBhvr>
                                      <p:tavLst>
                                        <p:tav tm="0">
                                          <p:val>
                                            <p:strVal val="ppt_y"/>
                                          </p:val>
                                        </p:tav>
                                        <p:tav tm="100000">
                                          <p:val>
                                            <p:strVal val="ppt_y"/>
                                          </p:val>
                                        </p:tav>
                                      </p:tavLst>
                                    </p:anim>
                                    <p:set>
                                      <p:cBhvr>
                                        <p:cTn id="18" dur="1" fill="hold">
                                          <p:stCondLst>
                                            <p:cond delay="499"/>
                                          </p:stCondLst>
                                        </p:cTn>
                                        <p:tgtEl>
                                          <p:spTgt spid="32"/>
                                        </p:tgtEl>
                                        <p:attrNameLst>
                                          <p:attrName>style.visibility</p:attrName>
                                        </p:attrNameLst>
                                      </p:cBhvr>
                                      <p:to>
                                        <p:strVal val="hidden"/>
                                      </p:to>
                                    </p:set>
                                  </p:childTnLst>
                                </p:cTn>
                              </p:par>
                              <p:par>
                                <p:cTn id="19" presetID="2" presetClass="entr" presetSubtype="2"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1+#ppt_w/2"/>
                                          </p:val>
                                        </p:tav>
                                        <p:tav tm="100000">
                                          <p:val>
                                            <p:strVal val="#ppt_x"/>
                                          </p:val>
                                        </p:tav>
                                      </p:tavLst>
                                    </p:anim>
                                    <p:anim calcmode="lin" valueType="num">
                                      <p:cBhvr additive="base">
                                        <p:cTn id="22"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p:bldP spid="32" grpId="1"/>
      <p:bldP spid="3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3</a:t>
            </a:r>
          </a:p>
        </p:txBody>
      </p:sp>
      <p:sp>
        <p:nvSpPr>
          <p:cNvPr id="16" name="TextBox 15"/>
          <p:cNvSpPr txBox="1"/>
          <p:nvPr/>
        </p:nvSpPr>
        <p:spPr>
          <a:xfrm>
            <a:off x="990600" y="990600"/>
            <a:ext cx="7086600" cy="830997"/>
          </a:xfrm>
          <a:prstGeom prst="rect">
            <a:avLst/>
          </a:prstGeom>
          <a:noFill/>
        </p:spPr>
        <p:txBody>
          <a:bodyPr wrap="square" rtlCol="0">
            <a:spAutoFit/>
          </a:bodyPr>
          <a:lstStyle/>
          <a:p>
            <a:pPr algn="ctr"/>
            <a:r>
              <a:rPr lang="en-US" sz="2400" b="1">
                <a:solidFill>
                  <a:srgbClr val="0000FF"/>
                </a:solidFill>
              </a:rPr>
              <a:t>Find 10 hearts inside this group of hearts.</a:t>
            </a:r>
          </a:p>
          <a:p>
            <a:pPr algn="ctr"/>
            <a:r>
              <a:rPr lang="en-US" sz="2400" b="1">
                <a:solidFill>
                  <a:srgbClr val="0000FF"/>
                </a:solidFill>
              </a:rPr>
              <a:t>Circle them with your finger!</a:t>
            </a:r>
            <a:endParaRPr lang="en-US" sz="2400" b="1">
              <a:solidFill>
                <a:srgbClr val="FF0066"/>
              </a:solidFill>
            </a:endParaRP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090" name="Picture 2" descr="http://www.clipartbest.com/cliparts/yio/gyb/yiogybgrT.png"/>
          <p:cNvPicPr>
            <a:picLocks noChangeAspect="1" noChangeArrowheads="1"/>
          </p:cNvPicPr>
          <p:nvPr/>
        </p:nvPicPr>
        <p:blipFill>
          <a:blip r:embed="rId3" cstate="print"/>
          <a:srcRect/>
          <a:stretch>
            <a:fillRect/>
          </a:stretch>
        </p:blipFill>
        <p:spPr bwMode="auto">
          <a:xfrm>
            <a:off x="1371600" y="5410200"/>
            <a:ext cx="6400800" cy="1168146"/>
          </a:xfrm>
          <a:prstGeom prst="rect">
            <a:avLst/>
          </a:prstGeom>
          <a:noFill/>
        </p:spPr>
      </p:pic>
      <p:sp>
        <p:nvSpPr>
          <p:cNvPr id="32" name="TextBox 31"/>
          <p:cNvSpPr txBox="1"/>
          <p:nvPr/>
        </p:nvSpPr>
        <p:spPr>
          <a:xfrm>
            <a:off x="990600" y="762000"/>
            <a:ext cx="7086600" cy="1200329"/>
          </a:xfrm>
          <a:prstGeom prst="rect">
            <a:avLst/>
          </a:prstGeom>
          <a:noFill/>
        </p:spPr>
        <p:txBody>
          <a:bodyPr wrap="square" rtlCol="0">
            <a:spAutoFit/>
          </a:bodyPr>
          <a:lstStyle/>
          <a:p>
            <a:pPr algn="ctr"/>
            <a:r>
              <a:rPr lang="en-US" sz="2400" b="1">
                <a:solidFill>
                  <a:srgbClr val="FF0000"/>
                </a:solidFill>
              </a:rPr>
              <a:t>Now, use your pencil to find and circle 10 ones.</a:t>
            </a:r>
          </a:p>
          <a:p>
            <a:pPr algn="ctr"/>
            <a:r>
              <a:rPr lang="en-US" sz="2400" b="1">
                <a:solidFill>
                  <a:srgbClr val="FF0000"/>
                </a:solidFill>
              </a:rPr>
              <a:t>Trade papers with your partner, and count to be sure</a:t>
            </a:r>
          </a:p>
          <a:p>
            <a:pPr algn="ctr"/>
            <a:r>
              <a:rPr lang="en-US" sz="2400" b="1">
                <a:solidFill>
                  <a:srgbClr val="FF0000"/>
                </a:solidFill>
              </a:rPr>
              <a:t>he circled exactly 10 ones.</a:t>
            </a:r>
          </a:p>
        </p:txBody>
      </p:sp>
      <p:sp>
        <p:nvSpPr>
          <p:cNvPr id="33" name="TextBox 32"/>
          <p:cNvSpPr txBox="1"/>
          <p:nvPr/>
        </p:nvSpPr>
        <p:spPr>
          <a:xfrm>
            <a:off x="990600" y="914400"/>
            <a:ext cx="7086600" cy="830997"/>
          </a:xfrm>
          <a:prstGeom prst="rect">
            <a:avLst/>
          </a:prstGeom>
          <a:noFill/>
        </p:spPr>
        <p:txBody>
          <a:bodyPr wrap="square" rtlCol="0">
            <a:spAutoFit/>
          </a:bodyPr>
          <a:lstStyle/>
          <a:p>
            <a:pPr algn="ctr"/>
            <a:r>
              <a:rPr lang="en-US" sz="2400" b="1">
                <a:solidFill>
                  <a:srgbClr val="009900"/>
                </a:solidFill>
              </a:rPr>
              <a:t>How many extra ones did you have after you</a:t>
            </a:r>
          </a:p>
          <a:p>
            <a:pPr algn="ctr"/>
            <a:r>
              <a:rPr lang="en-US" sz="2400" b="1">
                <a:solidFill>
                  <a:srgbClr val="009900"/>
                </a:solidFill>
              </a:rPr>
              <a:t>counted the 10 hearts?</a:t>
            </a:r>
          </a:p>
        </p:txBody>
      </p:sp>
      <p:pic>
        <p:nvPicPr>
          <p:cNvPr id="94210" name="Picture 2"/>
          <p:cNvPicPr>
            <a:picLocks noChangeAspect="1" noChangeArrowheads="1"/>
          </p:cNvPicPr>
          <p:nvPr/>
        </p:nvPicPr>
        <p:blipFill>
          <a:blip r:embed="rId4" cstate="print"/>
          <a:srcRect/>
          <a:stretch>
            <a:fillRect/>
          </a:stretch>
        </p:blipFill>
        <p:spPr bwMode="auto">
          <a:xfrm>
            <a:off x="2133600" y="2590800"/>
            <a:ext cx="4936243" cy="1838325"/>
          </a:xfrm>
          <a:prstGeom prst="rect">
            <a:avLst/>
          </a:prstGeom>
          <a:noFill/>
          <a:ln w="9525">
            <a:noFill/>
            <a:miter lim="800000"/>
            <a:headEnd/>
            <a:tailEnd/>
          </a:ln>
        </p:spPr>
      </p:pic>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0-ppt_w/2"/>
                                          </p:val>
                                        </p:tav>
                                      </p:tavLst>
                                    </p:anim>
                                    <p:anim calcmode="lin" valueType="num">
                                      <p:cBhvr additive="base">
                                        <p:cTn id="7" dur="500"/>
                                        <p:tgtEl>
                                          <p:spTgt spid="16"/>
                                        </p:tgtEl>
                                        <p:attrNameLst>
                                          <p:attrName>ppt_y</p:attrName>
                                        </p:attrNameLst>
                                      </p:cBhvr>
                                      <p:tavLst>
                                        <p:tav tm="0">
                                          <p:val>
                                            <p:strVal val="ppt_y"/>
                                          </p:val>
                                        </p:tav>
                                        <p:tav tm="100000">
                                          <p:val>
                                            <p:strVal val="ppt_y"/>
                                          </p:val>
                                        </p:tav>
                                      </p:tavLst>
                                    </p:anim>
                                    <p:set>
                                      <p:cBhvr>
                                        <p:cTn id="8" dur="1" fill="hold">
                                          <p:stCondLst>
                                            <p:cond delay="499"/>
                                          </p:stCondLst>
                                        </p:cTn>
                                        <p:tgtEl>
                                          <p:spTgt spid="16"/>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grpId="1" nodeType="clickEffect">
                                  <p:stCondLst>
                                    <p:cond delay="0"/>
                                  </p:stCondLst>
                                  <p:childTnLst>
                                    <p:anim calcmode="lin" valueType="num">
                                      <p:cBhvr additive="base">
                                        <p:cTn id="16" dur="500"/>
                                        <p:tgtEl>
                                          <p:spTgt spid="32"/>
                                        </p:tgtEl>
                                        <p:attrNameLst>
                                          <p:attrName>ppt_x</p:attrName>
                                        </p:attrNameLst>
                                      </p:cBhvr>
                                      <p:tavLst>
                                        <p:tav tm="0">
                                          <p:val>
                                            <p:strVal val="ppt_x"/>
                                          </p:val>
                                        </p:tav>
                                        <p:tav tm="100000">
                                          <p:val>
                                            <p:strVal val="0-ppt_w/2"/>
                                          </p:val>
                                        </p:tav>
                                      </p:tavLst>
                                    </p:anim>
                                    <p:anim calcmode="lin" valueType="num">
                                      <p:cBhvr additive="base">
                                        <p:cTn id="17" dur="500"/>
                                        <p:tgtEl>
                                          <p:spTgt spid="32"/>
                                        </p:tgtEl>
                                        <p:attrNameLst>
                                          <p:attrName>ppt_y</p:attrName>
                                        </p:attrNameLst>
                                      </p:cBhvr>
                                      <p:tavLst>
                                        <p:tav tm="0">
                                          <p:val>
                                            <p:strVal val="ppt_y"/>
                                          </p:val>
                                        </p:tav>
                                        <p:tav tm="100000">
                                          <p:val>
                                            <p:strVal val="ppt_y"/>
                                          </p:val>
                                        </p:tav>
                                      </p:tavLst>
                                    </p:anim>
                                    <p:set>
                                      <p:cBhvr>
                                        <p:cTn id="18" dur="1" fill="hold">
                                          <p:stCondLst>
                                            <p:cond delay="499"/>
                                          </p:stCondLst>
                                        </p:cTn>
                                        <p:tgtEl>
                                          <p:spTgt spid="32"/>
                                        </p:tgtEl>
                                        <p:attrNameLst>
                                          <p:attrName>style.visibility</p:attrName>
                                        </p:attrNameLst>
                                      </p:cBhvr>
                                      <p:to>
                                        <p:strVal val="hidden"/>
                                      </p:to>
                                    </p:set>
                                  </p:childTnLst>
                                </p:cTn>
                              </p:par>
                              <p:par>
                                <p:cTn id="19" presetID="2" presetClass="entr" presetSubtype="2"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1+#ppt_w/2"/>
                                          </p:val>
                                        </p:tav>
                                        <p:tav tm="100000">
                                          <p:val>
                                            <p:strVal val="#ppt_x"/>
                                          </p:val>
                                        </p:tav>
                                      </p:tavLst>
                                    </p:anim>
                                    <p:anim calcmode="lin" valueType="num">
                                      <p:cBhvr additive="base">
                                        <p:cTn id="22"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p:bldP spid="32" grpId="1"/>
      <p:bldP spid="3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3</a:t>
            </a:r>
          </a:p>
        </p:txBody>
      </p:sp>
      <p:sp>
        <p:nvSpPr>
          <p:cNvPr id="16" name="TextBox 15"/>
          <p:cNvSpPr txBox="1"/>
          <p:nvPr/>
        </p:nvSpPr>
        <p:spPr>
          <a:xfrm>
            <a:off x="990600" y="990600"/>
            <a:ext cx="7086600" cy="830997"/>
          </a:xfrm>
          <a:prstGeom prst="rect">
            <a:avLst/>
          </a:prstGeom>
          <a:noFill/>
        </p:spPr>
        <p:txBody>
          <a:bodyPr wrap="square" rtlCol="0">
            <a:spAutoFit/>
          </a:bodyPr>
          <a:lstStyle/>
          <a:p>
            <a:pPr algn="ctr"/>
            <a:r>
              <a:rPr lang="en-US" sz="2400" b="1">
                <a:solidFill>
                  <a:srgbClr val="0000FF"/>
                </a:solidFill>
              </a:rPr>
              <a:t>Find 10 X’s inside this group of X’s.</a:t>
            </a:r>
          </a:p>
          <a:p>
            <a:pPr algn="ctr"/>
            <a:r>
              <a:rPr lang="en-US" sz="2400" b="1">
                <a:solidFill>
                  <a:srgbClr val="0000FF"/>
                </a:solidFill>
              </a:rPr>
              <a:t>Circle them with your finger!</a:t>
            </a:r>
            <a:endParaRPr lang="en-US" sz="2400" b="1">
              <a:solidFill>
                <a:srgbClr val="FF0066"/>
              </a:solidFill>
            </a:endParaRP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090" name="Picture 2" descr="http://www.clipartbest.com/cliparts/yio/gyb/yiogybgrT.png"/>
          <p:cNvPicPr>
            <a:picLocks noChangeAspect="1" noChangeArrowheads="1"/>
          </p:cNvPicPr>
          <p:nvPr/>
        </p:nvPicPr>
        <p:blipFill>
          <a:blip r:embed="rId3" cstate="print"/>
          <a:srcRect/>
          <a:stretch>
            <a:fillRect/>
          </a:stretch>
        </p:blipFill>
        <p:spPr bwMode="auto">
          <a:xfrm>
            <a:off x="1371600" y="5410200"/>
            <a:ext cx="6400800" cy="1168146"/>
          </a:xfrm>
          <a:prstGeom prst="rect">
            <a:avLst/>
          </a:prstGeom>
          <a:noFill/>
        </p:spPr>
      </p:pic>
      <p:sp>
        <p:nvSpPr>
          <p:cNvPr id="32" name="TextBox 31"/>
          <p:cNvSpPr txBox="1"/>
          <p:nvPr/>
        </p:nvSpPr>
        <p:spPr>
          <a:xfrm>
            <a:off x="990600" y="838200"/>
            <a:ext cx="7086600" cy="1200329"/>
          </a:xfrm>
          <a:prstGeom prst="rect">
            <a:avLst/>
          </a:prstGeom>
          <a:noFill/>
        </p:spPr>
        <p:txBody>
          <a:bodyPr wrap="square" rtlCol="0">
            <a:spAutoFit/>
          </a:bodyPr>
          <a:lstStyle/>
          <a:p>
            <a:pPr algn="ctr"/>
            <a:r>
              <a:rPr lang="en-US" sz="2400" b="1">
                <a:solidFill>
                  <a:srgbClr val="FF0000"/>
                </a:solidFill>
              </a:rPr>
              <a:t>Now, use your pencil to find and circle 10 ones.</a:t>
            </a:r>
          </a:p>
          <a:p>
            <a:pPr algn="ctr"/>
            <a:r>
              <a:rPr lang="en-US" sz="2400" b="1">
                <a:solidFill>
                  <a:srgbClr val="FF0000"/>
                </a:solidFill>
              </a:rPr>
              <a:t>Trade papers with your partner, and count to be sure</a:t>
            </a:r>
          </a:p>
          <a:p>
            <a:pPr algn="ctr"/>
            <a:r>
              <a:rPr lang="en-US" sz="2400" b="1">
                <a:solidFill>
                  <a:srgbClr val="FF0000"/>
                </a:solidFill>
              </a:rPr>
              <a:t>he circled exactly 10 ones.</a:t>
            </a:r>
          </a:p>
        </p:txBody>
      </p:sp>
      <p:sp>
        <p:nvSpPr>
          <p:cNvPr id="33" name="TextBox 32"/>
          <p:cNvSpPr txBox="1"/>
          <p:nvPr/>
        </p:nvSpPr>
        <p:spPr>
          <a:xfrm>
            <a:off x="914400" y="990600"/>
            <a:ext cx="7086600" cy="830997"/>
          </a:xfrm>
          <a:prstGeom prst="rect">
            <a:avLst/>
          </a:prstGeom>
          <a:noFill/>
        </p:spPr>
        <p:txBody>
          <a:bodyPr wrap="square" rtlCol="0">
            <a:spAutoFit/>
          </a:bodyPr>
          <a:lstStyle/>
          <a:p>
            <a:pPr algn="ctr"/>
            <a:r>
              <a:rPr lang="en-US" sz="2400" b="1">
                <a:solidFill>
                  <a:srgbClr val="009900"/>
                </a:solidFill>
              </a:rPr>
              <a:t>How many extra ones did you have after you</a:t>
            </a:r>
          </a:p>
          <a:p>
            <a:pPr algn="ctr"/>
            <a:r>
              <a:rPr lang="en-US" sz="2400" b="1">
                <a:solidFill>
                  <a:srgbClr val="009900"/>
                </a:solidFill>
              </a:rPr>
              <a:t>counted the 10 X’s?</a:t>
            </a:r>
          </a:p>
        </p:txBody>
      </p:sp>
      <p:pic>
        <p:nvPicPr>
          <p:cNvPr id="95234" name="Picture 2"/>
          <p:cNvPicPr>
            <a:picLocks noChangeAspect="1" noChangeArrowheads="1"/>
          </p:cNvPicPr>
          <p:nvPr/>
        </p:nvPicPr>
        <p:blipFill>
          <a:blip r:embed="rId4" cstate="print"/>
          <a:srcRect/>
          <a:stretch>
            <a:fillRect/>
          </a:stretch>
        </p:blipFill>
        <p:spPr bwMode="auto">
          <a:xfrm>
            <a:off x="1243013" y="2757488"/>
            <a:ext cx="6657975" cy="1343025"/>
          </a:xfrm>
          <a:prstGeom prst="rect">
            <a:avLst/>
          </a:prstGeom>
          <a:noFill/>
          <a:ln w="9525">
            <a:noFill/>
            <a:miter lim="800000"/>
            <a:headEnd/>
            <a:tailEnd/>
          </a:ln>
        </p:spPr>
      </p:pic>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0-ppt_w/2"/>
                                          </p:val>
                                        </p:tav>
                                      </p:tavLst>
                                    </p:anim>
                                    <p:anim calcmode="lin" valueType="num">
                                      <p:cBhvr additive="base">
                                        <p:cTn id="7" dur="500"/>
                                        <p:tgtEl>
                                          <p:spTgt spid="16"/>
                                        </p:tgtEl>
                                        <p:attrNameLst>
                                          <p:attrName>ppt_y</p:attrName>
                                        </p:attrNameLst>
                                      </p:cBhvr>
                                      <p:tavLst>
                                        <p:tav tm="0">
                                          <p:val>
                                            <p:strVal val="ppt_y"/>
                                          </p:val>
                                        </p:tav>
                                        <p:tav tm="100000">
                                          <p:val>
                                            <p:strVal val="ppt_y"/>
                                          </p:val>
                                        </p:tav>
                                      </p:tavLst>
                                    </p:anim>
                                    <p:set>
                                      <p:cBhvr>
                                        <p:cTn id="8" dur="1" fill="hold">
                                          <p:stCondLst>
                                            <p:cond delay="499"/>
                                          </p:stCondLst>
                                        </p:cTn>
                                        <p:tgtEl>
                                          <p:spTgt spid="16"/>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grpId="1" nodeType="clickEffect">
                                  <p:stCondLst>
                                    <p:cond delay="0"/>
                                  </p:stCondLst>
                                  <p:childTnLst>
                                    <p:anim calcmode="lin" valueType="num">
                                      <p:cBhvr additive="base">
                                        <p:cTn id="16" dur="500"/>
                                        <p:tgtEl>
                                          <p:spTgt spid="32"/>
                                        </p:tgtEl>
                                        <p:attrNameLst>
                                          <p:attrName>ppt_x</p:attrName>
                                        </p:attrNameLst>
                                      </p:cBhvr>
                                      <p:tavLst>
                                        <p:tav tm="0">
                                          <p:val>
                                            <p:strVal val="ppt_x"/>
                                          </p:val>
                                        </p:tav>
                                        <p:tav tm="100000">
                                          <p:val>
                                            <p:strVal val="0-ppt_w/2"/>
                                          </p:val>
                                        </p:tav>
                                      </p:tavLst>
                                    </p:anim>
                                    <p:anim calcmode="lin" valueType="num">
                                      <p:cBhvr additive="base">
                                        <p:cTn id="17" dur="500"/>
                                        <p:tgtEl>
                                          <p:spTgt spid="32"/>
                                        </p:tgtEl>
                                        <p:attrNameLst>
                                          <p:attrName>ppt_y</p:attrName>
                                        </p:attrNameLst>
                                      </p:cBhvr>
                                      <p:tavLst>
                                        <p:tav tm="0">
                                          <p:val>
                                            <p:strVal val="ppt_y"/>
                                          </p:val>
                                        </p:tav>
                                        <p:tav tm="100000">
                                          <p:val>
                                            <p:strVal val="ppt_y"/>
                                          </p:val>
                                        </p:tav>
                                      </p:tavLst>
                                    </p:anim>
                                    <p:set>
                                      <p:cBhvr>
                                        <p:cTn id="18" dur="1" fill="hold">
                                          <p:stCondLst>
                                            <p:cond delay="499"/>
                                          </p:stCondLst>
                                        </p:cTn>
                                        <p:tgtEl>
                                          <p:spTgt spid="32"/>
                                        </p:tgtEl>
                                        <p:attrNameLst>
                                          <p:attrName>style.visibility</p:attrName>
                                        </p:attrNameLst>
                                      </p:cBhvr>
                                      <p:to>
                                        <p:strVal val="hidden"/>
                                      </p:to>
                                    </p:set>
                                  </p:childTnLst>
                                </p:cTn>
                              </p:par>
                              <p:par>
                                <p:cTn id="19" presetID="2" presetClass="entr" presetSubtype="2"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1+#ppt_w/2"/>
                                          </p:val>
                                        </p:tav>
                                        <p:tav tm="100000">
                                          <p:val>
                                            <p:strVal val="#ppt_x"/>
                                          </p:val>
                                        </p:tav>
                                      </p:tavLst>
                                    </p:anim>
                                    <p:anim calcmode="lin" valueType="num">
                                      <p:cBhvr additive="base">
                                        <p:cTn id="22"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p:bldP spid="32" grpId="1"/>
      <p:bldP spid="3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6258" name="Picture 2"/>
          <p:cNvPicPr>
            <a:picLocks noChangeAspect="1" noChangeArrowheads="1"/>
          </p:cNvPicPr>
          <p:nvPr/>
        </p:nvPicPr>
        <p:blipFill>
          <a:blip r:embed="rId3" cstate="print"/>
          <a:srcRect/>
          <a:stretch>
            <a:fillRect/>
          </a:stretch>
        </p:blipFill>
        <p:spPr bwMode="auto">
          <a:xfrm>
            <a:off x="228600" y="228600"/>
            <a:ext cx="8686800" cy="409575"/>
          </a:xfrm>
          <a:prstGeom prst="rect">
            <a:avLst/>
          </a:prstGeom>
          <a:noFill/>
          <a:ln w="9525">
            <a:noFill/>
            <a:miter lim="800000"/>
            <a:headEnd/>
            <a:tailEnd/>
          </a:ln>
        </p:spPr>
      </p:pic>
      <p:pic>
        <p:nvPicPr>
          <p:cNvPr id="96259" name="Picture 3"/>
          <p:cNvPicPr>
            <a:picLocks noChangeAspect="1" noChangeArrowheads="1"/>
          </p:cNvPicPr>
          <p:nvPr/>
        </p:nvPicPr>
        <p:blipFill>
          <a:blip r:embed="rId4" cstate="print"/>
          <a:srcRect/>
          <a:stretch>
            <a:fillRect/>
          </a:stretch>
        </p:blipFill>
        <p:spPr bwMode="auto">
          <a:xfrm>
            <a:off x="304800" y="990600"/>
            <a:ext cx="8486775" cy="5153025"/>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6258" name="Picture 2"/>
          <p:cNvPicPr>
            <a:picLocks noChangeAspect="1" noChangeArrowheads="1"/>
          </p:cNvPicPr>
          <p:nvPr/>
        </p:nvPicPr>
        <p:blipFill>
          <a:blip r:embed="rId3" cstate="print"/>
          <a:srcRect/>
          <a:stretch>
            <a:fillRect/>
          </a:stretch>
        </p:blipFill>
        <p:spPr bwMode="auto">
          <a:xfrm>
            <a:off x="228600" y="228600"/>
            <a:ext cx="8686800" cy="409575"/>
          </a:xfrm>
          <a:prstGeom prst="rect">
            <a:avLst/>
          </a:prstGeom>
          <a:noFill/>
          <a:ln w="9525">
            <a:noFill/>
            <a:miter lim="800000"/>
            <a:headEnd/>
            <a:tailEnd/>
          </a:ln>
        </p:spPr>
      </p:pic>
      <p:pic>
        <p:nvPicPr>
          <p:cNvPr id="97282" name="Picture 2"/>
          <p:cNvPicPr>
            <a:picLocks noChangeAspect="1" noChangeArrowheads="1"/>
          </p:cNvPicPr>
          <p:nvPr/>
        </p:nvPicPr>
        <p:blipFill>
          <a:blip r:embed="rId4" cstate="print"/>
          <a:srcRect/>
          <a:stretch>
            <a:fillRect/>
          </a:stretch>
        </p:blipFill>
        <p:spPr bwMode="auto">
          <a:xfrm>
            <a:off x="481013" y="1519238"/>
            <a:ext cx="8181975" cy="3819525"/>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6258" name="Picture 2"/>
          <p:cNvPicPr>
            <a:picLocks noChangeAspect="1" noChangeArrowheads="1"/>
          </p:cNvPicPr>
          <p:nvPr/>
        </p:nvPicPr>
        <p:blipFill>
          <a:blip r:embed="rId3" cstate="print"/>
          <a:srcRect/>
          <a:stretch>
            <a:fillRect/>
          </a:stretch>
        </p:blipFill>
        <p:spPr bwMode="auto">
          <a:xfrm>
            <a:off x="228600" y="228600"/>
            <a:ext cx="8686800" cy="409575"/>
          </a:xfrm>
          <a:prstGeom prst="rect">
            <a:avLst/>
          </a:prstGeom>
          <a:noFill/>
          <a:ln w="9525">
            <a:noFill/>
            <a:miter lim="800000"/>
            <a:headEnd/>
            <a:tailEnd/>
          </a:ln>
        </p:spPr>
      </p:pic>
      <p:pic>
        <p:nvPicPr>
          <p:cNvPr id="98306" name="Picture 2"/>
          <p:cNvPicPr>
            <a:picLocks noChangeAspect="1" noChangeArrowheads="1"/>
          </p:cNvPicPr>
          <p:nvPr/>
        </p:nvPicPr>
        <p:blipFill>
          <a:blip r:embed="rId4" cstate="print"/>
          <a:srcRect/>
          <a:stretch>
            <a:fillRect/>
          </a:stretch>
        </p:blipFill>
        <p:spPr bwMode="auto">
          <a:xfrm>
            <a:off x="514350" y="1247775"/>
            <a:ext cx="8115300" cy="436245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6258" name="Picture 2"/>
          <p:cNvPicPr>
            <a:picLocks noChangeAspect="1" noChangeArrowheads="1"/>
          </p:cNvPicPr>
          <p:nvPr/>
        </p:nvPicPr>
        <p:blipFill>
          <a:blip r:embed="rId3" cstate="print"/>
          <a:srcRect/>
          <a:stretch>
            <a:fillRect/>
          </a:stretch>
        </p:blipFill>
        <p:spPr bwMode="auto">
          <a:xfrm>
            <a:off x="228600" y="228600"/>
            <a:ext cx="8686800" cy="409575"/>
          </a:xfrm>
          <a:prstGeom prst="rect">
            <a:avLst/>
          </a:prstGeom>
          <a:noFill/>
          <a:ln w="9525">
            <a:noFill/>
            <a:miter lim="800000"/>
            <a:headEnd/>
            <a:tailEnd/>
          </a:ln>
        </p:spPr>
      </p:pic>
      <p:pic>
        <p:nvPicPr>
          <p:cNvPr id="99330" name="Picture 2"/>
          <p:cNvPicPr>
            <a:picLocks noChangeAspect="1" noChangeArrowheads="1"/>
          </p:cNvPicPr>
          <p:nvPr/>
        </p:nvPicPr>
        <p:blipFill>
          <a:blip r:embed="rId4" cstate="print"/>
          <a:srcRect/>
          <a:stretch>
            <a:fillRect/>
          </a:stretch>
        </p:blipFill>
        <p:spPr bwMode="auto">
          <a:xfrm>
            <a:off x="495300" y="1395413"/>
            <a:ext cx="8153400" cy="4067175"/>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do you see?  How many more to make 5?  Say the addition sentence. </a:t>
            </a:r>
          </a:p>
        </p:txBody>
      </p:sp>
      <p:pic>
        <p:nvPicPr>
          <p:cNvPr id="4" name="Picture 3"/>
          <p:cNvPicPr>
            <a:picLocks noChangeAspect="1"/>
          </p:cNvPicPr>
          <p:nvPr/>
        </p:nvPicPr>
        <p:blipFill>
          <a:blip r:embed="rId4"/>
          <a:stretch>
            <a:fillRect/>
          </a:stretch>
        </p:blipFill>
        <p:spPr>
          <a:xfrm rot="5400000">
            <a:off x="3929062" y="852486"/>
            <a:ext cx="1285875" cy="5153025"/>
          </a:xfrm>
          <a:prstGeom prst="rect">
            <a:avLst/>
          </a:prstGeom>
        </p:spPr>
      </p:pic>
      <p:pic>
        <p:nvPicPr>
          <p:cNvPr id="14" name="Picture 2" descr="http://www.clipartkid.com/images/21/family-and-i-silentmyth-UuLUmS-clipa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167" y="4177514"/>
            <a:ext cx="1595335" cy="23605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ipartkid.com/images/21/family-and-i-silentmyth-UuLUmS-clipar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086600" y="4142947"/>
            <a:ext cx="1686222" cy="236054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239000" y="287430"/>
            <a:ext cx="1596912" cy="523220"/>
          </a:xfrm>
          <a:prstGeom prst="rect">
            <a:avLst/>
          </a:prstGeom>
          <a:noFill/>
        </p:spPr>
        <p:txBody>
          <a:bodyPr wrap="none" rtlCol="0">
            <a:spAutoFit/>
          </a:bodyPr>
          <a:lstStyle/>
          <a:p>
            <a:r>
              <a:rPr lang="en-US" sz="1400"/>
              <a:t>Module 5, Lesson 1</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  Partners to 5</a:t>
            </a:r>
            <a:endParaRPr lang="en-US" sz="8000" b="1"/>
          </a:p>
        </p:txBody>
      </p:sp>
    </p:spTree>
    <p:extLst>
      <p:ext uri="{BB962C8B-B14F-4D97-AF65-F5344CB8AC3E}">
        <p14:creationId xmlns:p14="http://schemas.microsoft.com/office/powerpoint/2010/main" val="1469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782293"/>
            <a:ext cx="2105025" cy="17690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10200" y="993086"/>
            <a:ext cx="2682328" cy="3045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2599079" y="1260480"/>
            <a:ext cx="3949153" cy="2755223"/>
          </a:xfrm>
          <a:prstGeom prst="rect">
            <a:avLst/>
          </a:prstGeom>
        </p:spPr>
      </p:pic>
      <p:pic>
        <p:nvPicPr>
          <p:cNvPr id="9" name="Picture 8"/>
          <p:cNvPicPr>
            <a:picLocks noChangeAspect="1"/>
          </p:cNvPicPr>
          <p:nvPr/>
        </p:nvPicPr>
        <p:blipFill>
          <a:blip r:embed="rId5"/>
          <a:stretch>
            <a:fillRect/>
          </a:stretch>
        </p:blipFill>
        <p:spPr>
          <a:xfrm>
            <a:off x="990369" y="4106751"/>
            <a:ext cx="7102159" cy="506510"/>
          </a:xfrm>
          <a:prstGeom prst="rect">
            <a:avLst/>
          </a:prstGeom>
        </p:spPr>
      </p:pic>
    </p:spTree>
    <p:extLst>
      <p:ext uri="{BB962C8B-B14F-4D97-AF65-F5344CB8AC3E}">
        <p14:creationId xmlns:p14="http://schemas.microsoft.com/office/powerpoint/2010/main" val="18204662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4832092"/>
          </a:xfrm>
          <a:prstGeom prst="rect">
            <a:avLst/>
          </a:prstGeom>
          <a:noFill/>
        </p:spPr>
        <p:txBody>
          <a:bodyPr wrap="square" rtlCol="0">
            <a:spAutoFit/>
          </a:bodyPr>
          <a:lstStyle/>
          <a:p>
            <a:pPr algn="ctr"/>
            <a:r>
              <a:rPr lang="en-US" sz="4800" b="1">
                <a:latin typeface="Kristen ITC" panose="03050502040202030202" pitchFamily="66" charset="0"/>
              </a:rPr>
              <a:t>Lesson 4</a:t>
            </a:r>
          </a:p>
          <a:p>
            <a:pPr algn="ctr"/>
            <a:endParaRPr lang="en-US" sz="1600">
              <a:latin typeface="Kristen ITC" panose="03050502040202030202" pitchFamily="66" charset="0"/>
            </a:endParaRPr>
          </a:p>
          <a:p>
            <a:pPr algn="ctr"/>
            <a:endParaRPr lang="en-US" sz="4400">
              <a:latin typeface="Kristen ITC" panose="03050502040202030202" pitchFamily="66" charset="0"/>
            </a:endParaRPr>
          </a:p>
          <a:p>
            <a:pPr algn="ctr"/>
            <a:r>
              <a:rPr lang="en-US" sz="3600">
                <a:latin typeface="Kristen ITC" panose="03050502040202030202" pitchFamily="66" charset="0"/>
              </a:rPr>
              <a:t>I can count straws the Say Ten way to 19.  I can make a pile for each ten.</a:t>
            </a:r>
          </a:p>
          <a:p>
            <a:pPr algn="ctr"/>
            <a:endParaRPr lang="en-US" sz="3200">
              <a:latin typeface="Kristen ITC" panose="03050502040202030202" pitchFamily="66" charset="0"/>
            </a:endParaRPr>
          </a:p>
          <a:p>
            <a:pPr algn="ctr"/>
            <a:endParaRPr lang="en-US" sz="32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2073772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4</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Dot Cards of Six</a:t>
            </a:r>
            <a:endParaRPr lang="en-US" sz="8000" b="1"/>
          </a:p>
        </p:txBody>
      </p:sp>
      <p:sp>
        <p:nvSpPr>
          <p:cNvPr id="15" name="TextBox 14"/>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13"/>
          <p:cNvPicPr>
            <a:picLocks noChangeAspect="1"/>
          </p:cNvPicPr>
          <p:nvPr/>
        </p:nvPicPr>
        <p:blipFill>
          <a:blip r:embed="rId4"/>
          <a:stretch>
            <a:fillRect/>
          </a:stretch>
        </p:blipFill>
        <p:spPr>
          <a:xfrm>
            <a:off x="3882317" y="2102749"/>
            <a:ext cx="1379366" cy="3439096"/>
          </a:xfrm>
          <a:prstGeom prst="rect">
            <a:avLst/>
          </a:prstGeom>
        </p:spPr>
      </p:pic>
      <p:pic>
        <p:nvPicPr>
          <p:cNvPr id="144386"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2218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743062" y="1835144"/>
            <a:ext cx="3748887" cy="2978914"/>
          </a:xfrm>
          <a:prstGeom prst="rect">
            <a:avLst/>
          </a:prstGeom>
        </p:spPr>
      </p:pic>
      <p:sp>
        <p:nvSpPr>
          <p:cNvPr id="14" name="TextBox 13"/>
          <p:cNvSpPr txBox="1"/>
          <p:nvPr/>
        </p:nvSpPr>
        <p:spPr>
          <a:xfrm>
            <a:off x="838201" y="609548"/>
            <a:ext cx="7467598" cy="523220"/>
          </a:xfrm>
          <a:prstGeom prst="rect">
            <a:avLst/>
          </a:prstGeom>
          <a:noFill/>
        </p:spPr>
        <p:txBody>
          <a:bodyPr wrap="square" rtlCol="0">
            <a:spAutoFit/>
          </a:bodyPr>
          <a:lstStyle/>
          <a:p>
            <a:pPr algn="ctr"/>
            <a:r>
              <a:rPr lang="en-US" sz="2800" b="1"/>
              <a:t>Dot Cards of Six</a:t>
            </a:r>
            <a:endParaRPr lang="en-US" sz="8000" b="1"/>
          </a:p>
        </p:txBody>
      </p:sp>
      <p:sp>
        <p:nvSpPr>
          <p:cNvPr id="18" name="TextBox 17"/>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21"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4</a:t>
            </a:r>
          </a:p>
          <a:p>
            <a:pPr algn="ctr"/>
            <a:r>
              <a:rPr lang="en-US" sz="1400"/>
              <a:t>Fluency</a:t>
            </a:r>
          </a:p>
        </p:txBody>
      </p:sp>
    </p:spTree>
    <p:extLst>
      <p:ext uri="{BB962C8B-B14F-4D97-AF65-F5344CB8AC3E}">
        <p14:creationId xmlns:p14="http://schemas.microsoft.com/office/powerpoint/2010/main" val="22984282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3352800" y="2057400"/>
            <a:ext cx="2290976" cy="3081908"/>
          </a:xfrm>
          <a:prstGeom prst="rect">
            <a:avLst/>
          </a:prstGeom>
        </p:spPr>
      </p:pic>
      <p:sp>
        <p:nvSpPr>
          <p:cNvPr id="11" name="TextBox 10"/>
          <p:cNvSpPr txBox="1"/>
          <p:nvPr/>
        </p:nvSpPr>
        <p:spPr>
          <a:xfrm>
            <a:off x="838201" y="609548"/>
            <a:ext cx="7467598" cy="523220"/>
          </a:xfrm>
          <a:prstGeom prst="rect">
            <a:avLst/>
          </a:prstGeom>
          <a:noFill/>
        </p:spPr>
        <p:txBody>
          <a:bodyPr wrap="square" rtlCol="0">
            <a:spAutoFit/>
          </a:bodyPr>
          <a:lstStyle/>
          <a:p>
            <a:pPr algn="ctr"/>
            <a:r>
              <a:rPr lang="en-US" sz="2800" b="1"/>
              <a:t>Dot Cards of Six</a:t>
            </a:r>
            <a:endParaRPr lang="en-US" sz="8000" b="1"/>
          </a:p>
        </p:txBody>
      </p:sp>
      <p:sp>
        <p:nvSpPr>
          <p:cNvPr id="12" name="TextBox 11"/>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3"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4</a:t>
            </a:r>
          </a:p>
          <a:p>
            <a:pPr algn="ctr"/>
            <a:r>
              <a:rPr lang="en-US" sz="1400"/>
              <a:t>Fluency</a:t>
            </a:r>
          </a:p>
        </p:txBody>
      </p:sp>
    </p:spTree>
    <p:extLst>
      <p:ext uri="{BB962C8B-B14F-4D97-AF65-F5344CB8AC3E}">
        <p14:creationId xmlns:p14="http://schemas.microsoft.com/office/powerpoint/2010/main" val="39479988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3200400" y="1979002"/>
            <a:ext cx="2467149" cy="4016032"/>
          </a:xfrm>
          <a:prstGeom prst="rect">
            <a:avLst/>
          </a:prstGeom>
        </p:spPr>
      </p:pic>
      <p:sp>
        <p:nvSpPr>
          <p:cNvPr id="11" name="TextBox 10"/>
          <p:cNvSpPr txBox="1"/>
          <p:nvPr/>
        </p:nvSpPr>
        <p:spPr>
          <a:xfrm>
            <a:off x="838201" y="609548"/>
            <a:ext cx="7467598" cy="523220"/>
          </a:xfrm>
          <a:prstGeom prst="rect">
            <a:avLst/>
          </a:prstGeom>
          <a:noFill/>
        </p:spPr>
        <p:txBody>
          <a:bodyPr wrap="square" rtlCol="0">
            <a:spAutoFit/>
          </a:bodyPr>
          <a:lstStyle/>
          <a:p>
            <a:pPr algn="ctr"/>
            <a:r>
              <a:rPr lang="en-US" sz="2800" b="1"/>
              <a:t>Dot Cards of Six</a:t>
            </a:r>
            <a:endParaRPr lang="en-US" sz="8000" b="1"/>
          </a:p>
        </p:txBody>
      </p:sp>
      <p:sp>
        <p:nvSpPr>
          <p:cNvPr id="12" name="TextBox 11"/>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3"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4</a:t>
            </a:r>
          </a:p>
          <a:p>
            <a:pPr algn="ctr"/>
            <a:r>
              <a:rPr lang="en-US" sz="1400"/>
              <a:t>Fluency</a:t>
            </a:r>
          </a:p>
        </p:txBody>
      </p:sp>
    </p:spTree>
    <p:extLst>
      <p:ext uri="{BB962C8B-B14F-4D97-AF65-F5344CB8AC3E}">
        <p14:creationId xmlns:p14="http://schemas.microsoft.com/office/powerpoint/2010/main" val="247308496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3378025" y="1981200"/>
            <a:ext cx="2387951" cy="3961514"/>
          </a:xfrm>
          <a:prstGeom prst="rect">
            <a:avLst/>
          </a:prstGeom>
        </p:spPr>
      </p:pic>
      <p:sp>
        <p:nvSpPr>
          <p:cNvPr id="11" name="TextBox 10"/>
          <p:cNvSpPr txBox="1"/>
          <p:nvPr/>
        </p:nvSpPr>
        <p:spPr>
          <a:xfrm>
            <a:off x="838201" y="609548"/>
            <a:ext cx="7467598" cy="523220"/>
          </a:xfrm>
          <a:prstGeom prst="rect">
            <a:avLst/>
          </a:prstGeom>
          <a:noFill/>
        </p:spPr>
        <p:txBody>
          <a:bodyPr wrap="square" rtlCol="0">
            <a:spAutoFit/>
          </a:bodyPr>
          <a:lstStyle/>
          <a:p>
            <a:pPr algn="ctr"/>
            <a:r>
              <a:rPr lang="en-US" sz="2800" b="1"/>
              <a:t>Dot Cards of Six</a:t>
            </a:r>
            <a:endParaRPr lang="en-US" sz="8000" b="1"/>
          </a:p>
        </p:txBody>
      </p:sp>
      <p:sp>
        <p:nvSpPr>
          <p:cNvPr id="12" name="TextBox 11"/>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3"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4</a:t>
            </a:r>
          </a:p>
          <a:p>
            <a:pPr algn="ctr"/>
            <a:r>
              <a:rPr lang="en-US" sz="1400"/>
              <a:t>Fluency</a:t>
            </a:r>
          </a:p>
        </p:txBody>
      </p:sp>
    </p:spTree>
    <p:extLst>
      <p:ext uri="{BB962C8B-B14F-4D97-AF65-F5344CB8AC3E}">
        <p14:creationId xmlns:p14="http://schemas.microsoft.com/office/powerpoint/2010/main" val="16525286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425694" y="1478941"/>
            <a:ext cx="3671888" cy="3989212"/>
          </a:xfrm>
          <a:prstGeom prst="rect">
            <a:avLst/>
          </a:prstGeom>
        </p:spPr>
      </p:pic>
      <p:sp>
        <p:nvSpPr>
          <p:cNvPr id="11" name="TextBox 10"/>
          <p:cNvSpPr txBox="1"/>
          <p:nvPr/>
        </p:nvSpPr>
        <p:spPr>
          <a:xfrm>
            <a:off x="838201" y="609548"/>
            <a:ext cx="7467598" cy="523220"/>
          </a:xfrm>
          <a:prstGeom prst="rect">
            <a:avLst/>
          </a:prstGeom>
          <a:noFill/>
        </p:spPr>
        <p:txBody>
          <a:bodyPr wrap="square" rtlCol="0">
            <a:spAutoFit/>
          </a:bodyPr>
          <a:lstStyle/>
          <a:p>
            <a:pPr algn="ctr"/>
            <a:r>
              <a:rPr lang="en-US" sz="2800" b="1"/>
              <a:t>Dot Cards of Six</a:t>
            </a:r>
            <a:endParaRPr lang="en-US" sz="8000" b="1"/>
          </a:p>
        </p:txBody>
      </p:sp>
      <p:sp>
        <p:nvSpPr>
          <p:cNvPr id="12" name="TextBox 11"/>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3"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4</a:t>
            </a:r>
          </a:p>
          <a:p>
            <a:pPr algn="ctr"/>
            <a:r>
              <a:rPr lang="en-US" sz="1400"/>
              <a:t>Fluency</a:t>
            </a:r>
          </a:p>
        </p:txBody>
      </p:sp>
    </p:spTree>
    <p:extLst>
      <p:ext uri="{BB962C8B-B14F-4D97-AF65-F5344CB8AC3E}">
        <p14:creationId xmlns:p14="http://schemas.microsoft.com/office/powerpoint/2010/main" val="42143909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2778919" y="1905000"/>
            <a:ext cx="3586163" cy="4094927"/>
          </a:xfrm>
          <a:prstGeom prst="rect">
            <a:avLst/>
          </a:prstGeom>
        </p:spPr>
      </p:pic>
      <p:sp>
        <p:nvSpPr>
          <p:cNvPr id="11" name="TextBox 10"/>
          <p:cNvSpPr txBox="1"/>
          <p:nvPr/>
        </p:nvSpPr>
        <p:spPr>
          <a:xfrm>
            <a:off x="838201" y="609548"/>
            <a:ext cx="7467598" cy="523220"/>
          </a:xfrm>
          <a:prstGeom prst="rect">
            <a:avLst/>
          </a:prstGeom>
          <a:noFill/>
        </p:spPr>
        <p:txBody>
          <a:bodyPr wrap="square" rtlCol="0">
            <a:spAutoFit/>
          </a:bodyPr>
          <a:lstStyle/>
          <a:p>
            <a:pPr algn="ctr"/>
            <a:r>
              <a:rPr lang="en-US" sz="2800" b="1"/>
              <a:t>Dot Cards of Six</a:t>
            </a:r>
            <a:endParaRPr lang="en-US" sz="8000" b="1"/>
          </a:p>
        </p:txBody>
      </p:sp>
      <p:sp>
        <p:nvSpPr>
          <p:cNvPr id="12" name="TextBox 11"/>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3"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4</a:t>
            </a:r>
          </a:p>
          <a:p>
            <a:pPr algn="ctr"/>
            <a:r>
              <a:rPr lang="en-US" sz="1400"/>
              <a:t>Fluency</a:t>
            </a:r>
          </a:p>
        </p:txBody>
      </p:sp>
    </p:spTree>
    <p:extLst>
      <p:ext uri="{BB962C8B-B14F-4D97-AF65-F5344CB8AC3E}">
        <p14:creationId xmlns:p14="http://schemas.microsoft.com/office/powerpoint/2010/main" val="317501205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3786188" y="2209800"/>
            <a:ext cx="1571624" cy="3527423"/>
          </a:xfrm>
          <a:prstGeom prst="rect">
            <a:avLst/>
          </a:prstGeom>
        </p:spPr>
      </p:pic>
      <p:sp>
        <p:nvSpPr>
          <p:cNvPr id="11" name="TextBox 10"/>
          <p:cNvSpPr txBox="1"/>
          <p:nvPr/>
        </p:nvSpPr>
        <p:spPr>
          <a:xfrm>
            <a:off x="838201" y="609548"/>
            <a:ext cx="7467598" cy="523220"/>
          </a:xfrm>
          <a:prstGeom prst="rect">
            <a:avLst/>
          </a:prstGeom>
          <a:noFill/>
        </p:spPr>
        <p:txBody>
          <a:bodyPr wrap="square" rtlCol="0">
            <a:spAutoFit/>
          </a:bodyPr>
          <a:lstStyle/>
          <a:p>
            <a:pPr algn="ctr"/>
            <a:r>
              <a:rPr lang="en-US" sz="2800" b="1"/>
              <a:t>Dot Cards of Six</a:t>
            </a:r>
            <a:endParaRPr lang="en-US" sz="8000" b="1"/>
          </a:p>
        </p:txBody>
      </p:sp>
      <p:sp>
        <p:nvSpPr>
          <p:cNvPr id="12" name="TextBox 11"/>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3"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4</a:t>
            </a:r>
          </a:p>
          <a:p>
            <a:pPr algn="ctr"/>
            <a:r>
              <a:rPr lang="en-US" sz="1400"/>
              <a:t>Fluency</a:t>
            </a:r>
          </a:p>
        </p:txBody>
      </p:sp>
    </p:spTree>
    <p:extLst>
      <p:ext uri="{BB962C8B-B14F-4D97-AF65-F5344CB8AC3E}">
        <p14:creationId xmlns:p14="http://schemas.microsoft.com/office/powerpoint/2010/main" val="3073238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do you see?  How many more to make 5?  Say the addition sentence. </a:t>
            </a:r>
          </a:p>
        </p:txBody>
      </p:sp>
      <p:pic>
        <p:nvPicPr>
          <p:cNvPr id="3" name="Picture 2"/>
          <p:cNvPicPr>
            <a:picLocks noChangeAspect="1"/>
          </p:cNvPicPr>
          <p:nvPr/>
        </p:nvPicPr>
        <p:blipFill>
          <a:blip r:embed="rId4"/>
          <a:stretch>
            <a:fillRect/>
          </a:stretch>
        </p:blipFill>
        <p:spPr>
          <a:xfrm rot="5400000">
            <a:off x="3957637" y="838199"/>
            <a:ext cx="1228725" cy="5181600"/>
          </a:xfrm>
          <a:prstGeom prst="rect">
            <a:avLst/>
          </a:prstGeom>
        </p:spPr>
      </p:pic>
      <p:pic>
        <p:nvPicPr>
          <p:cNvPr id="14" name="Picture 2" descr="http://www.clipartkid.com/images/21/family-and-i-silentmyth-UuLUmS-clipa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167" y="4177514"/>
            <a:ext cx="1595335" cy="23605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ipartkid.com/images/21/family-and-i-silentmyth-UuLUmS-clipar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086600" y="4142947"/>
            <a:ext cx="1686222" cy="236054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239000" y="287430"/>
            <a:ext cx="1596912" cy="523220"/>
          </a:xfrm>
          <a:prstGeom prst="rect">
            <a:avLst/>
          </a:prstGeom>
          <a:noFill/>
        </p:spPr>
        <p:txBody>
          <a:bodyPr wrap="none" rtlCol="0">
            <a:spAutoFit/>
          </a:bodyPr>
          <a:lstStyle/>
          <a:p>
            <a:r>
              <a:rPr lang="en-US" sz="1400"/>
              <a:t>Module 5, Lesson 1</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  Partners to 5</a:t>
            </a:r>
            <a:endParaRPr lang="en-US" sz="8000" b="1"/>
          </a:p>
        </p:txBody>
      </p:sp>
    </p:spTree>
    <p:extLst>
      <p:ext uri="{BB962C8B-B14F-4D97-AF65-F5344CB8AC3E}">
        <p14:creationId xmlns:p14="http://schemas.microsoft.com/office/powerpoint/2010/main" val="378622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3200400" y="2044960"/>
            <a:ext cx="2467149" cy="4016032"/>
          </a:xfrm>
          <a:prstGeom prst="rect">
            <a:avLst/>
          </a:prstGeom>
        </p:spPr>
      </p:pic>
      <p:sp>
        <p:nvSpPr>
          <p:cNvPr id="11" name="TextBox 10"/>
          <p:cNvSpPr txBox="1"/>
          <p:nvPr/>
        </p:nvSpPr>
        <p:spPr>
          <a:xfrm>
            <a:off x="838201" y="609548"/>
            <a:ext cx="7467598" cy="523220"/>
          </a:xfrm>
          <a:prstGeom prst="rect">
            <a:avLst/>
          </a:prstGeom>
          <a:noFill/>
        </p:spPr>
        <p:txBody>
          <a:bodyPr wrap="square" rtlCol="0">
            <a:spAutoFit/>
          </a:bodyPr>
          <a:lstStyle/>
          <a:p>
            <a:pPr algn="ctr"/>
            <a:r>
              <a:rPr lang="en-US" sz="2800" b="1"/>
              <a:t>Number Pairs of Six</a:t>
            </a:r>
            <a:endParaRPr lang="en-US" sz="8000" b="1"/>
          </a:p>
        </p:txBody>
      </p:sp>
      <p:sp>
        <p:nvSpPr>
          <p:cNvPr id="12" name="TextBox 11"/>
          <p:cNvSpPr txBox="1"/>
          <p:nvPr/>
        </p:nvSpPr>
        <p:spPr>
          <a:xfrm>
            <a:off x="1050436" y="1109609"/>
            <a:ext cx="7255363" cy="646331"/>
          </a:xfrm>
          <a:prstGeom prst="rect">
            <a:avLst/>
          </a:prstGeom>
          <a:noFill/>
        </p:spPr>
        <p:txBody>
          <a:bodyPr wrap="square" rtlCol="0">
            <a:spAutoFit/>
          </a:bodyPr>
          <a:lstStyle/>
          <a:p>
            <a:pPr algn="ctr"/>
            <a:r>
              <a:rPr lang="en-US" b="1">
                <a:solidFill>
                  <a:srgbClr val="C00000"/>
                </a:solidFill>
              </a:rPr>
              <a:t>Say the larger part.  Say the smaller part.  What is the total number of dots?  Show the number bond on your personal white board.</a:t>
            </a:r>
          </a:p>
        </p:txBody>
      </p:sp>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4</a:t>
            </a:r>
          </a:p>
          <a:p>
            <a:pPr algn="ctr"/>
            <a:r>
              <a:rPr lang="en-US" sz="1400"/>
              <a:t>Fluency</a:t>
            </a:r>
          </a:p>
        </p:txBody>
      </p:sp>
      <p:pic>
        <p:nvPicPr>
          <p:cNvPr id="36866" name="Picture 2" descr="http://clipartix.com/wp-content/uploads/2016/05/Happy-dog-wagging-tail-clip-art-clipart-clipart.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375" y="3733800"/>
            <a:ext cx="1818998" cy="270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8313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838201" y="609548"/>
            <a:ext cx="7467598" cy="523220"/>
          </a:xfrm>
          <a:prstGeom prst="rect">
            <a:avLst/>
          </a:prstGeom>
          <a:noFill/>
        </p:spPr>
        <p:txBody>
          <a:bodyPr wrap="square" rtlCol="0">
            <a:spAutoFit/>
          </a:bodyPr>
          <a:lstStyle/>
          <a:p>
            <a:pPr algn="ctr"/>
            <a:r>
              <a:rPr lang="en-US" sz="2800" b="1"/>
              <a:t>Number Pairs of Six</a:t>
            </a:r>
            <a:endParaRPr lang="en-US" sz="8000" b="1"/>
          </a:p>
        </p:txBody>
      </p:sp>
      <p:sp>
        <p:nvSpPr>
          <p:cNvPr id="12" name="TextBox 11"/>
          <p:cNvSpPr txBox="1"/>
          <p:nvPr/>
        </p:nvSpPr>
        <p:spPr>
          <a:xfrm>
            <a:off x="1050436" y="1109609"/>
            <a:ext cx="7255363" cy="646331"/>
          </a:xfrm>
          <a:prstGeom prst="rect">
            <a:avLst/>
          </a:prstGeom>
          <a:noFill/>
        </p:spPr>
        <p:txBody>
          <a:bodyPr wrap="square" rtlCol="0">
            <a:spAutoFit/>
          </a:bodyPr>
          <a:lstStyle/>
          <a:p>
            <a:pPr algn="ctr"/>
            <a:r>
              <a:rPr lang="en-US" b="1">
                <a:solidFill>
                  <a:srgbClr val="C00000"/>
                </a:solidFill>
              </a:rPr>
              <a:t>Say the larger part.  Say the smaller part.  What is the total number of dots?  Show the number bond on your personal white board.</a:t>
            </a:r>
          </a:p>
        </p:txBody>
      </p:sp>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4</a:t>
            </a:r>
          </a:p>
          <a:p>
            <a:pPr algn="ctr"/>
            <a:r>
              <a:rPr lang="en-US" sz="1400"/>
              <a:t>Fluency</a:t>
            </a:r>
          </a:p>
        </p:txBody>
      </p:sp>
      <p:pic>
        <p:nvPicPr>
          <p:cNvPr id="36866" name="Picture 2" descr="http://clipartix.com/wp-content/uploads/2016/05/Happy-dog-wagging-tail-clip-art-clipart-clipart.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3733800"/>
            <a:ext cx="1818998" cy="27062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778919" y="1905000"/>
            <a:ext cx="3586163" cy="4094927"/>
          </a:xfrm>
          <a:prstGeom prst="rect">
            <a:avLst/>
          </a:prstGeom>
        </p:spPr>
      </p:pic>
    </p:spTree>
    <p:extLst>
      <p:ext uri="{BB962C8B-B14F-4D97-AF65-F5344CB8AC3E}">
        <p14:creationId xmlns:p14="http://schemas.microsoft.com/office/powerpoint/2010/main" val="4056805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838201" y="609548"/>
            <a:ext cx="7467598" cy="523220"/>
          </a:xfrm>
          <a:prstGeom prst="rect">
            <a:avLst/>
          </a:prstGeom>
          <a:noFill/>
        </p:spPr>
        <p:txBody>
          <a:bodyPr wrap="square" rtlCol="0">
            <a:spAutoFit/>
          </a:bodyPr>
          <a:lstStyle/>
          <a:p>
            <a:pPr algn="ctr"/>
            <a:r>
              <a:rPr lang="en-US" sz="2800" b="1"/>
              <a:t>Number Pairs of Six</a:t>
            </a:r>
            <a:endParaRPr lang="en-US" sz="8000" b="1"/>
          </a:p>
        </p:txBody>
      </p:sp>
      <p:sp>
        <p:nvSpPr>
          <p:cNvPr id="12" name="TextBox 11"/>
          <p:cNvSpPr txBox="1"/>
          <p:nvPr/>
        </p:nvSpPr>
        <p:spPr>
          <a:xfrm>
            <a:off x="1050436" y="1109609"/>
            <a:ext cx="7255363" cy="646331"/>
          </a:xfrm>
          <a:prstGeom prst="rect">
            <a:avLst/>
          </a:prstGeom>
          <a:noFill/>
        </p:spPr>
        <p:txBody>
          <a:bodyPr wrap="square" rtlCol="0">
            <a:spAutoFit/>
          </a:bodyPr>
          <a:lstStyle/>
          <a:p>
            <a:pPr algn="ctr"/>
            <a:r>
              <a:rPr lang="en-US" b="1">
                <a:solidFill>
                  <a:srgbClr val="C00000"/>
                </a:solidFill>
              </a:rPr>
              <a:t>Say the top part.  Say the bottom part.  What is the total number of dots?  Show the number bond on your personal white board.</a:t>
            </a:r>
          </a:p>
        </p:txBody>
      </p:sp>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4</a:t>
            </a:r>
          </a:p>
          <a:p>
            <a:pPr algn="ctr"/>
            <a:r>
              <a:rPr lang="en-US" sz="1400"/>
              <a:t>Fluency</a:t>
            </a:r>
          </a:p>
        </p:txBody>
      </p:sp>
      <p:pic>
        <p:nvPicPr>
          <p:cNvPr id="36866" name="Picture 2" descr="http://clipartix.com/wp-content/uploads/2016/05/Happy-dog-wagging-tail-clip-art-clipart-clipart.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3733800"/>
            <a:ext cx="1818998" cy="27062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3786188" y="2209800"/>
            <a:ext cx="1571624" cy="3527423"/>
          </a:xfrm>
          <a:prstGeom prst="rect">
            <a:avLst/>
          </a:prstGeom>
        </p:spPr>
      </p:pic>
    </p:spTree>
    <p:extLst>
      <p:ext uri="{BB962C8B-B14F-4D97-AF65-F5344CB8AC3E}">
        <p14:creationId xmlns:p14="http://schemas.microsoft.com/office/powerpoint/2010/main" val="216179863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838201" y="609548"/>
            <a:ext cx="7467598" cy="523220"/>
          </a:xfrm>
          <a:prstGeom prst="rect">
            <a:avLst/>
          </a:prstGeom>
          <a:noFill/>
        </p:spPr>
        <p:txBody>
          <a:bodyPr wrap="square" rtlCol="0">
            <a:spAutoFit/>
          </a:bodyPr>
          <a:lstStyle/>
          <a:p>
            <a:pPr algn="ctr"/>
            <a:r>
              <a:rPr lang="en-US" sz="2800" b="1"/>
              <a:t>Number Pairs of Six</a:t>
            </a:r>
            <a:endParaRPr lang="en-US" sz="8000" b="1"/>
          </a:p>
        </p:txBody>
      </p:sp>
      <p:sp>
        <p:nvSpPr>
          <p:cNvPr id="12" name="TextBox 11"/>
          <p:cNvSpPr txBox="1"/>
          <p:nvPr/>
        </p:nvSpPr>
        <p:spPr>
          <a:xfrm>
            <a:off x="1050436" y="1109609"/>
            <a:ext cx="7255363" cy="646331"/>
          </a:xfrm>
          <a:prstGeom prst="rect">
            <a:avLst/>
          </a:prstGeom>
          <a:noFill/>
        </p:spPr>
        <p:txBody>
          <a:bodyPr wrap="square" rtlCol="0">
            <a:spAutoFit/>
          </a:bodyPr>
          <a:lstStyle/>
          <a:p>
            <a:pPr algn="ctr"/>
            <a:r>
              <a:rPr lang="en-US" b="1">
                <a:solidFill>
                  <a:srgbClr val="C00000"/>
                </a:solidFill>
              </a:rPr>
              <a:t>Say the larger part.  Say the smaller part.  What is the total number of dots?  Show the number bond on your personal white board.</a:t>
            </a:r>
          </a:p>
        </p:txBody>
      </p:sp>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4</a:t>
            </a:r>
          </a:p>
          <a:p>
            <a:pPr algn="ctr"/>
            <a:r>
              <a:rPr lang="en-US" sz="1400"/>
              <a:t>Fluency</a:t>
            </a:r>
          </a:p>
        </p:txBody>
      </p:sp>
      <p:pic>
        <p:nvPicPr>
          <p:cNvPr id="36866" name="Picture 2" descr="http://clipartix.com/wp-content/uploads/2016/05/Happy-dog-wagging-tail-clip-art-clipart-clipart.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3733800"/>
            <a:ext cx="1818998" cy="27062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2659817" y="1850194"/>
            <a:ext cx="3671888" cy="3989212"/>
          </a:xfrm>
          <a:prstGeom prst="rect">
            <a:avLst/>
          </a:prstGeom>
        </p:spPr>
      </p:pic>
      <p:sp>
        <p:nvSpPr>
          <p:cNvPr id="16" name="Rounded Rectangle 15"/>
          <p:cNvSpPr/>
          <p:nvPr/>
        </p:nvSpPr>
        <p:spPr>
          <a:xfrm>
            <a:off x="2950444" y="2256001"/>
            <a:ext cx="3455346" cy="345899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22909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838201" y="609548"/>
            <a:ext cx="7467598" cy="523220"/>
          </a:xfrm>
          <a:prstGeom prst="rect">
            <a:avLst/>
          </a:prstGeom>
          <a:noFill/>
        </p:spPr>
        <p:txBody>
          <a:bodyPr wrap="square" rtlCol="0">
            <a:spAutoFit/>
          </a:bodyPr>
          <a:lstStyle/>
          <a:p>
            <a:pPr algn="ctr"/>
            <a:r>
              <a:rPr lang="en-US" sz="2800" b="1"/>
              <a:t>Circle Ten Objects</a:t>
            </a:r>
            <a:endParaRPr lang="en-US" sz="8000" b="1"/>
          </a:p>
        </p:txBody>
      </p:sp>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4</a:t>
            </a:r>
          </a:p>
          <a:p>
            <a:pPr algn="ctr"/>
            <a:r>
              <a:rPr lang="en-US" sz="1400"/>
              <a:t>Fluency</a:t>
            </a:r>
          </a:p>
        </p:txBody>
      </p:sp>
      <p:pic>
        <p:nvPicPr>
          <p:cNvPr id="3" name="Picture 2"/>
          <p:cNvPicPr>
            <a:picLocks noChangeAspect="1"/>
          </p:cNvPicPr>
          <p:nvPr/>
        </p:nvPicPr>
        <p:blipFill>
          <a:blip r:embed="rId4"/>
          <a:stretch>
            <a:fillRect/>
          </a:stretch>
        </p:blipFill>
        <p:spPr>
          <a:xfrm>
            <a:off x="2348583" y="1096195"/>
            <a:ext cx="4585617" cy="5303567"/>
          </a:xfrm>
          <a:prstGeom prst="rect">
            <a:avLst/>
          </a:prstGeom>
        </p:spPr>
      </p:pic>
      <p:pic>
        <p:nvPicPr>
          <p:cNvPr id="37890" name="Picture 2" descr="https://s-media-cache-ak0.pinimg.com/736x/4e/5c/f7/4e5cf7d4ccb9c59b6620a9c71944d51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975" y="5135450"/>
            <a:ext cx="1673225" cy="14052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s-media-cache-ak0.pinimg.com/736x/4e/5c/f7/4e5cf7d4ccb9c59b6620a9c71944d51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179526" y="5135449"/>
            <a:ext cx="1619943" cy="1405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25642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s://encrypted-tbn3.gstatic.com/images?q=tbn:ANd9GcRjjAql5xB4oHQyaDVCdliyHHrqEKjdNQNGlgU4oouHswu5657L"/>
          <p:cNvPicPr>
            <a:picLocks noChangeAspect="1" noChangeArrowheads="1"/>
          </p:cNvPicPr>
          <p:nvPr/>
        </p:nvPicPr>
        <p:blipFill>
          <a:blip r:embed="rId3" cstate="print"/>
          <a:srcRect/>
          <a:stretch>
            <a:fillRect/>
          </a:stretch>
        </p:blipFill>
        <p:spPr bwMode="auto">
          <a:xfrm>
            <a:off x="381000" y="4038600"/>
            <a:ext cx="2253827" cy="2519806"/>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5, Lesson 4</a:t>
            </a:r>
          </a:p>
        </p:txBody>
      </p:sp>
      <p:sp>
        <p:nvSpPr>
          <p:cNvPr id="16" name="TextBox 15"/>
          <p:cNvSpPr txBox="1"/>
          <p:nvPr/>
        </p:nvSpPr>
        <p:spPr>
          <a:xfrm>
            <a:off x="609600" y="914400"/>
            <a:ext cx="7848600" cy="1569660"/>
          </a:xfrm>
          <a:prstGeom prst="rect">
            <a:avLst/>
          </a:prstGeom>
          <a:noFill/>
        </p:spPr>
        <p:txBody>
          <a:bodyPr wrap="square" rtlCol="0">
            <a:spAutoFit/>
          </a:bodyPr>
          <a:lstStyle/>
          <a:p>
            <a:pPr algn="ctr"/>
            <a:r>
              <a:rPr lang="en-US" sz="2400" b="1"/>
              <a:t>At recess, 17 students were playing.  10 students played handball while 7 students played tetherball.  Draw to show the 17 students as 10 students playing handball and 7 students playing tetherball.</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48130" name="AutoShape 2"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3" name="AutoShape 5"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1380" name="Picture 4" descr="http://publicdomainvectors.org/photos/johnny-automatic-playing-ball.png"/>
          <p:cNvPicPr>
            <a:picLocks noChangeAspect="1" noChangeArrowheads="1"/>
          </p:cNvPicPr>
          <p:nvPr/>
        </p:nvPicPr>
        <p:blipFill>
          <a:blip r:embed="rId4" cstate="print"/>
          <a:srcRect/>
          <a:stretch>
            <a:fillRect/>
          </a:stretch>
        </p:blipFill>
        <p:spPr bwMode="auto">
          <a:xfrm>
            <a:off x="5943600" y="4038600"/>
            <a:ext cx="2895600" cy="2496007"/>
          </a:xfrm>
          <a:prstGeom prst="rect">
            <a:avLst/>
          </a:prstGeom>
          <a:noFill/>
        </p:spPr>
      </p:pic>
    </p:spTree>
    <p:extLst>
      <p:ext uri="{BB962C8B-B14F-4D97-AF65-F5344CB8AC3E}">
        <p14:creationId xmlns:p14="http://schemas.microsoft.com/office/powerpoint/2010/main" val="427382449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4</a:t>
            </a:r>
          </a:p>
        </p:txBody>
      </p:sp>
      <p:sp>
        <p:nvSpPr>
          <p:cNvPr id="16" name="TextBox 15"/>
          <p:cNvSpPr txBox="1"/>
          <p:nvPr/>
        </p:nvSpPr>
        <p:spPr>
          <a:xfrm>
            <a:off x="990600" y="838200"/>
            <a:ext cx="7086600" cy="461665"/>
          </a:xfrm>
          <a:prstGeom prst="rect">
            <a:avLst/>
          </a:prstGeom>
          <a:noFill/>
        </p:spPr>
        <p:txBody>
          <a:bodyPr wrap="square" rtlCol="0">
            <a:spAutoFit/>
          </a:bodyPr>
          <a:lstStyle/>
          <a:p>
            <a:pPr algn="ctr"/>
            <a:r>
              <a:rPr lang="en-US" sz="2400" b="1">
                <a:solidFill>
                  <a:srgbClr val="0000FF"/>
                </a:solidFill>
              </a:rPr>
              <a:t>How many cubes do you see?</a:t>
            </a:r>
            <a:endParaRPr lang="en-US" sz="2400" b="1">
              <a:solidFill>
                <a:srgbClr val="FF0066"/>
              </a:solidFill>
            </a:endParaRP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666" name="Picture 2" descr="http://cliparts.co/cliparts/6cr/4b4/6cr4b4LcK.png"/>
          <p:cNvPicPr>
            <a:picLocks noChangeAspect="1" noChangeArrowheads="1"/>
          </p:cNvPicPr>
          <p:nvPr/>
        </p:nvPicPr>
        <p:blipFill>
          <a:blip r:embed="rId3" cstate="print"/>
          <a:srcRect/>
          <a:stretch>
            <a:fillRect/>
          </a:stretch>
        </p:blipFill>
        <p:spPr bwMode="auto">
          <a:xfrm>
            <a:off x="4724400" y="2514600"/>
            <a:ext cx="2414397" cy="3110334"/>
          </a:xfrm>
          <a:prstGeom prst="rect">
            <a:avLst/>
          </a:prstGeom>
          <a:noFill/>
        </p:spPr>
      </p:pic>
      <p:pic>
        <p:nvPicPr>
          <p:cNvPr id="14" name="Picture 2" descr="http://cliparts.co/cliparts/6cr/4b4/6cr4b4LcK.png"/>
          <p:cNvPicPr>
            <a:picLocks noChangeAspect="1" noChangeArrowheads="1"/>
          </p:cNvPicPr>
          <p:nvPr/>
        </p:nvPicPr>
        <p:blipFill>
          <a:blip r:embed="rId3" cstate="print"/>
          <a:srcRect/>
          <a:stretch>
            <a:fillRect/>
          </a:stretch>
        </p:blipFill>
        <p:spPr bwMode="auto">
          <a:xfrm flipH="1">
            <a:off x="2057400" y="2514600"/>
            <a:ext cx="2362200" cy="3110334"/>
          </a:xfrm>
          <a:prstGeom prst="rect">
            <a:avLst/>
          </a:prstGeom>
          <a:noFill/>
        </p:spPr>
      </p:pic>
      <p:pic>
        <p:nvPicPr>
          <p:cNvPr id="113668" name="Picture 4" descr="https://lessonpix.com/drawings/27620/100x100/Counting+Cube.png"/>
          <p:cNvPicPr>
            <a:picLocks noChangeAspect="1" noChangeArrowheads="1"/>
          </p:cNvPicPr>
          <p:nvPr/>
        </p:nvPicPr>
        <p:blipFill>
          <a:blip r:embed="rId4" cstate="print"/>
          <a:srcRect/>
          <a:stretch>
            <a:fillRect/>
          </a:stretch>
        </p:blipFill>
        <p:spPr bwMode="auto">
          <a:xfrm rot="1402203">
            <a:off x="6801500" y="2762899"/>
            <a:ext cx="609600" cy="609600"/>
          </a:xfrm>
          <a:prstGeom prst="rect">
            <a:avLst/>
          </a:prstGeom>
          <a:noFill/>
        </p:spPr>
      </p:pic>
      <p:pic>
        <p:nvPicPr>
          <p:cNvPr id="15" name="Picture 4" descr="https://lessonpix.com/drawings/27620/100x100/Counting+Cube.png"/>
          <p:cNvPicPr>
            <a:picLocks noChangeAspect="1" noChangeArrowheads="1"/>
          </p:cNvPicPr>
          <p:nvPr/>
        </p:nvPicPr>
        <p:blipFill>
          <a:blip r:embed="rId4" cstate="print"/>
          <a:srcRect/>
          <a:stretch>
            <a:fillRect/>
          </a:stretch>
        </p:blipFill>
        <p:spPr bwMode="auto">
          <a:xfrm rot="655816">
            <a:off x="6344300" y="2458100"/>
            <a:ext cx="609600" cy="609600"/>
          </a:xfrm>
          <a:prstGeom prst="rect">
            <a:avLst/>
          </a:prstGeom>
          <a:noFill/>
        </p:spPr>
      </p:pic>
      <p:pic>
        <p:nvPicPr>
          <p:cNvPr id="17" name="Picture 4" descr="https://lessonpix.com/drawings/27620/100x100/Counting+Cube.png"/>
          <p:cNvPicPr>
            <a:picLocks noChangeAspect="1" noChangeArrowheads="1"/>
          </p:cNvPicPr>
          <p:nvPr/>
        </p:nvPicPr>
        <p:blipFill>
          <a:blip r:embed="rId4" cstate="print"/>
          <a:srcRect/>
          <a:stretch>
            <a:fillRect/>
          </a:stretch>
        </p:blipFill>
        <p:spPr bwMode="auto">
          <a:xfrm>
            <a:off x="5791200" y="2209800"/>
            <a:ext cx="609600" cy="609600"/>
          </a:xfrm>
          <a:prstGeom prst="rect">
            <a:avLst/>
          </a:prstGeom>
          <a:noFill/>
        </p:spPr>
      </p:pic>
      <p:pic>
        <p:nvPicPr>
          <p:cNvPr id="18" name="Picture 4" descr="https://lessonpix.com/drawings/27620/100x100/Counting+Cube.png"/>
          <p:cNvPicPr>
            <a:picLocks noChangeAspect="1" noChangeArrowheads="1"/>
          </p:cNvPicPr>
          <p:nvPr/>
        </p:nvPicPr>
        <p:blipFill>
          <a:blip r:embed="rId4" cstate="print"/>
          <a:srcRect/>
          <a:stretch>
            <a:fillRect/>
          </a:stretch>
        </p:blipFill>
        <p:spPr bwMode="auto">
          <a:xfrm rot="207319">
            <a:off x="5277499" y="2229498"/>
            <a:ext cx="609600" cy="609600"/>
          </a:xfrm>
          <a:prstGeom prst="rect">
            <a:avLst/>
          </a:prstGeom>
          <a:noFill/>
        </p:spPr>
      </p:pic>
      <p:pic>
        <p:nvPicPr>
          <p:cNvPr id="20" name="Picture 4" descr="https://lessonpix.com/drawings/27620/100x100/Counting+Cube.png"/>
          <p:cNvPicPr>
            <a:picLocks noChangeAspect="1" noChangeArrowheads="1"/>
          </p:cNvPicPr>
          <p:nvPr/>
        </p:nvPicPr>
        <p:blipFill>
          <a:blip r:embed="rId4" cstate="print"/>
          <a:srcRect/>
          <a:stretch>
            <a:fillRect/>
          </a:stretch>
        </p:blipFill>
        <p:spPr bwMode="auto">
          <a:xfrm rot="20429086">
            <a:off x="4580110" y="3513311"/>
            <a:ext cx="609600" cy="609600"/>
          </a:xfrm>
          <a:prstGeom prst="rect">
            <a:avLst/>
          </a:prstGeom>
          <a:noFill/>
        </p:spPr>
      </p:pic>
      <p:pic>
        <p:nvPicPr>
          <p:cNvPr id="21" name="Picture 4" descr="https://lessonpix.com/drawings/27620/100x100/Counting+Cube.png"/>
          <p:cNvPicPr>
            <a:picLocks noChangeAspect="1" noChangeArrowheads="1"/>
          </p:cNvPicPr>
          <p:nvPr/>
        </p:nvPicPr>
        <p:blipFill>
          <a:blip r:embed="rId4" cstate="print"/>
          <a:srcRect/>
          <a:stretch>
            <a:fillRect/>
          </a:stretch>
        </p:blipFill>
        <p:spPr bwMode="auto">
          <a:xfrm rot="20739658">
            <a:off x="1818591" y="2809191"/>
            <a:ext cx="609600" cy="609600"/>
          </a:xfrm>
          <a:prstGeom prst="rect">
            <a:avLst/>
          </a:prstGeom>
          <a:noFill/>
        </p:spPr>
      </p:pic>
      <p:pic>
        <p:nvPicPr>
          <p:cNvPr id="22" name="Picture 4" descr="https://lessonpix.com/drawings/27620/100x100/Counting+Cube.png"/>
          <p:cNvPicPr>
            <a:picLocks noChangeAspect="1" noChangeArrowheads="1"/>
          </p:cNvPicPr>
          <p:nvPr/>
        </p:nvPicPr>
        <p:blipFill>
          <a:blip r:embed="rId4" cstate="print"/>
          <a:srcRect/>
          <a:stretch>
            <a:fillRect/>
          </a:stretch>
        </p:blipFill>
        <p:spPr bwMode="auto">
          <a:xfrm>
            <a:off x="2275791" y="2428192"/>
            <a:ext cx="609600" cy="609600"/>
          </a:xfrm>
          <a:prstGeom prst="rect">
            <a:avLst/>
          </a:prstGeom>
          <a:noFill/>
        </p:spPr>
      </p:pic>
      <p:pic>
        <p:nvPicPr>
          <p:cNvPr id="23" name="Picture 4" descr="https://lessonpix.com/drawings/27620/100x100/Counting+Cube.png"/>
          <p:cNvPicPr>
            <a:picLocks noChangeAspect="1" noChangeArrowheads="1"/>
          </p:cNvPicPr>
          <p:nvPr/>
        </p:nvPicPr>
        <p:blipFill>
          <a:blip r:embed="rId4" cstate="print"/>
          <a:srcRect/>
          <a:stretch>
            <a:fillRect/>
          </a:stretch>
        </p:blipFill>
        <p:spPr bwMode="auto">
          <a:xfrm>
            <a:off x="2819400" y="2286000"/>
            <a:ext cx="609600" cy="609600"/>
          </a:xfrm>
          <a:prstGeom prst="rect">
            <a:avLst/>
          </a:prstGeom>
          <a:noFill/>
        </p:spPr>
      </p:pic>
      <p:pic>
        <p:nvPicPr>
          <p:cNvPr id="25" name="Picture 4" descr="https://lessonpix.com/drawings/27620/100x100/Counting+Cube.png"/>
          <p:cNvPicPr>
            <a:picLocks noChangeAspect="1" noChangeArrowheads="1"/>
          </p:cNvPicPr>
          <p:nvPr/>
        </p:nvPicPr>
        <p:blipFill>
          <a:blip r:embed="rId4" cstate="print"/>
          <a:srcRect/>
          <a:stretch>
            <a:fillRect/>
          </a:stretch>
        </p:blipFill>
        <p:spPr bwMode="auto">
          <a:xfrm rot="759133">
            <a:off x="3342591" y="2351991"/>
            <a:ext cx="609600" cy="609600"/>
          </a:xfrm>
          <a:prstGeom prst="rect">
            <a:avLst/>
          </a:prstGeom>
          <a:noFill/>
        </p:spPr>
      </p:pic>
      <p:pic>
        <p:nvPicPr>
          <p:cNvPr id="26" name="Picture 4" descr="https://lessonpix.com/drawings/27620/100x100/Counting+Cube.png"/>
          <p:cNvPicPr>
            <a:picLocks noChangeAspect="1" noChangeArrowheads="1"/>
          </p:cNvPicPr>
          <p:nvPr/>
        </p:nvPicPr>
        <p:blipFill>
          <a:blip r:embed="rId4" cstate="print"/>
          <a:srcRect/>
          <a:stretch>
            <a:fillRect/>
          </a:stretch>
        </p:blipFill>
        <p:spPr bwMode="auto">
          <a:xfrm rot="1685843">
            <a:off x="3952191" y="3494991"/>
            <a:ext cx="609600" cy="609600"/>
          </a:xfrm>
          <a:prstGeom prst="rect">
            <a:avLst/>
          </a:prstGeom>
          <a:noFill/>
        </p:spPr>
      </p:pic>
      <p:sp>
        <p:nvSpPr>
          <p:cNvPr id="27" name="Rectangle 2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4</a:t>
            </a:r>
          </a:p>
        </p:txBody>
      </p:sp>
      <p:sp>
        <p:nvSpPr>
          <p:cNvPr id="16" name="TextBox 15"/>
          <p:cNvSpPr txBox="1"/>
          <p:nvPr/>
        </p:nvSpPr>
        <p:spPr>
          <a:xfrm>
            <a:off x="990600" y="838200"/>
            <a:ext cx="7086600" cy="461665"/>
          </a:xfrm>
          <a:prstGeom prst="rect">
            <a:avLst/>
          </a:prstGeom>
          <a:noFill/>
        </p:spPr>
        <p:txBody>
          <a:bodyPr wrap="square" rtlCol="0">
            <a:spAutoFit/>
          </a:bodyPr>
          <a:lstStyle/>
          <a:p>
            <a:pPr algn="ctr"/>
            <a:r>
              <a:rPr lang="en-US" sz="2400" b="1">
                <a:solidFill>
                  <a:srgbClr val="0000FF"/>
                </a:solidFill>
              </a:rPr>
              <a:t>Now, how many do you see?</a:t>
            </a:r>
            <a:endParaRPr lang="en-US" sz="2400" b="1">
              <a:solidFill>
                <a:srgbClr val="FF0066"/>
              </a:solidFill>
            </a:endParaRP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666" name="Picture 2" descr="http://cliparts.co/cliparts/6cr/4b4/6cr4b4LcK.png"/>
          <p:cNvPicPr>
            <a:picLocks noChangeAspect="1" noChangeArrowheads="1"/>
          </p:cNvPicPr>
          <p:nvPr/>
        </p:nvPicPr>
        <p:blipFill>
          <a:blip r:embed="rId3" cstate="print"/>
          <a:srcRect/>
          <a:stretch>
            <a:fillRect/>
          </a:stretch>
        </p:blipFill>
        <p:spPr bwMode="auto">
          <a:xfrm>
            <a:off x="3276600" y="2514600"/>
            <a:ext cx="2414397" cy="3110334"/>
          </a:xfrm>
          <a:prstGeom prst="rect">
            <a:avLst/>
          </a:prstGeom>
          <a:noFill/>
        </p:spPr>
      </p:pic>
      <p:pic>
        <p:nvPicPr>
          <p:cNvPr id="14" name="Picture 2" descr="http://cliparts.co/cliparts/6cr/4b4/6cr4b4LcK.png"/>
          <p:cNvPicPr>
            <a:picLocks noChangeAspect="1" noChangeArrowheads="1"/>
          </p:cNvPicPr>
          <p:nvPr/>
        </p:nvPicPr>
        <p:blipFill>
          <a:blip r:embed="rId3" cstate="print"/>
          <a:srcRect/>
          <a:stretch>
            <a:fillRect/>
          </a:stretch>
        </p:blipFill>
        <p:spPr bwMode="auto">
          <a:xfrm flipH="1">
            <a:off x="609600" y="2514600"/>
            <a:ext cx="2362200" cy="3110334"/>
          </a:xfrm>
          <a:prstGeom prst="rect">
            <a:avLst/>
          </a:prstGeom>
          <a:noFill/>
        </p:spPr>
      </p:pic>
      <p:pic>
        <p:nvPicPr>
          <p:cNvPr id="113668" name="Picture 4" descr="https://lessonpix.com/drawings/27620/100x100/Counting+Cube.png"/>
          <p:cNvPicPr>
            <a:picLocks noChangeAspect="1" noChangeArrowheads="1"/>
          </p:cNvPicPr>
          <p:nvPr/>
        </p:nvPicPr>
        <p:blipFill>
          <a:blip r:embed="rId4" cstate="print"/>
          <a:srcRect/>
          <a:stretch>
            <a:fillRect/>
          </a:stretch>
        </p:blipFill>
        <p:spPr bwMode="auto">
          <a:xfrm rot="1402203">
            <a:off x="5353700" y="2762899"/>
            <a:ext cx="609600" cy="609600"/>
          </a:xfrm>
          <a:prstGeom prst="rect">
            <a:avLst/>
          </a:prstGeom>
          <a:noFill/>
        </p:spPr>
      </p:pic>
      <p:pic>
        <p:nvPicPr>
          <p:cNvPr id="15" name="Picture 4" descr="https://lessonpix.com/drawings/27620/100x100/Counting+Cube.png"/>
          <p:cNvPicPr>
            <a:picLocks noChangeAspect="1" noChangeArrowheads="1"/>
          </p:cNvPicPr>
          <p:nvPr/>
        </p:nvPicPr>
        <p:blipFill>
          <a:blip r:embed="rId4" cstate="print"/>
          <a:srcRect/>
          <a:stretch>
            <a:fillRect/>
          </a:stretch>
        </p:blipFill>
        <p:spPr bwMode="auto">
          <a:xfrm rot="655816">
            <a:off x="4896500" y="2458100"/>
            <a:ext cx="609600" cy="609600"/>
          </a:xfrm>
          <a:prstGeom prst="rect">
            <a:avLst/>
          </a:prstGeom>
          <a:noFill/>
        </p:spPr>
      </p:pic>
      <p:pic>
        <p:nvPicPr>
          <p:cNvPr id="17" name="Picture 4" descr="https://lessonpix.com/drawings/27620/100x100/Counting+Cube.png"/>
          <p:cNvPicPr>
            <a:picLocks noChangeAspect="1" noChangeArrowheads="1"/>
          </p:cNvPicPr>
          <p:nvPr/>
        </p:nvPicPr>
        <p:blipFill>
          <a:blip r:embed="rId4" cstate="print"/>
          <a:srcRect/>
          <a:stretch>
            <a:fillRect/>
          </a:stretch>
        </p:blipFill>
        <p:spPr bwMode="auto">
          <a:xfrm>
            <a:off x="4343400" y="2209800"/>
            <a:ext cx="609600" cy="609600"/>
          </a:xfrm>
          <a:prstGeom prst="rect">
            <a:avLst/>
          </a:prstGeom>
          <a:noFill/>
        </p:spPr>
      </p:pic>
      <p:pic>
        <p:nvPicPr>
          <p:cNvPr id="18" name="Picture 4" descr="https://lessonpix.com/drawings/27620/100x100/Counting+Cube.png"/>
          <p:cNvPicPr>
            <a:picLocks noChangeAspect="1" noChangeArrowheads="1"/>
          </p:cNvPicPr>
          <p:nvPr/>
        </p:nvPicPr>
        <p:blipFill>
          <a:blip r:embed="rId4" cstate="print"/>
          <a:srcRect/>
          <a:stretch>
            <a:fillRect/>
          </a:stretch>
        </p:blipFill>
        <p:spPr bwMode="auto">
          <a:xfrm rot="207319">
            <a:off x="3829699" y="2229498"/>
            <a:ext cx="609600" cy="609600"/>
          </a:xfrm>
          <a:prstGeom prst="rect">
            <a:avLst/>
          </a:prstGeom>
          <a:noFill/>
        </p:spPr>
      </p:pic>
      <p:pic>
        <p:nvPicPr>
          <p:cNvPr id="20" name="Picture 4" descr="https://lessonpix.com/drawings/27620/100x100/Counting+Cube.png"/>
          <p:cNvPicPr>
            <a:picLocks noChangeAspect="1" noChangeArrowheads="1"/>
          </p:cNvPicPr>
          <p:nvPr/>
        </p:nvPicPr>
        <p:blipFill>
          <a:blip r:embed="rId4" cstate="print"/>
          <a:srcRect/>
          <a:stretch>
            <a:fillRect/>
          </a:stretch>
        </p:blipFill>
        <p:spPr bwMode="auto">
          <a:xfrm rot="20429086">
            <a:off x="3132310" y="3513311"/>
            <a:ext cx="609600" cy="609600"/>
          </a:xfrm>
          <a:prstGeom prst="rect">
            <a:avLst/>
          </a:prstGeom>
          <a:noFill/>
        </p:spPr>
      </p:pic>
      <p:pic>
        <p:nvPicPr>
          <p:cNvPr id="21" name="Picture 4" descr="https://lessonpix.com/drawings/27620/100x100/Counting+Cube.png"/>
          <p:cNvPicPr>
            <a:picLocks noChangeAspect="1" noChangeArrowheads="1"/>
          </p:cNvPicPr>
          <p:nvPr/>
        </p:nvPicPr>
        <p:blipFill>
          <a:blip r:embed="rId4" cstate="print"/>
          <a:srcRect/>
          <a:stretch>
            <a:fillRect/>
          </a:stretch>
        </p:blipFill>
        <p:spPr bwMode="auto">
          <a:xfrm rot="20739658">
            <a:off x="370791" y="2809191"/>
            <a:ext cx="609600" cy="609600"/>
          </a:xfrm>
          <a:prstGeom prst="rect">
            <a:avLst/>
          </a:prstGeom>
          <a:noFill/>
        </p:spPr>
      </p:pic>
      <p:pic>
        <p:nvPicPr>
          <p:cNvPr id="22" name="Picture 4" descr="https://lessonpix.com/drawings/27620/100x100/Counting+Cube.png"/>
          <p:cNvPicPr>
            <a:picLocks noChangeAspect="1" noChangeArrowheads="1"/>
          </p:cNvPicPr>
          <p:nvPr/>
        </p:nvPicPr>
        <p:blipFill>
          <a:blip r:embed="rId4" cstate="print"/>
          <a:srcRect/>
          <a:stretch>
            <a:fillRect/>
          </a:stretch>
        </p:blipFill>
        <p:spPr bwMode="auto">
          <a:xfrm>
            <a:off x="827991" y="2428192"/>
            <a:ext cx="609600" cy="609600"/>
          </a:xfrm>
          <a:prstGeom prst="rect">
            <a:avLst/>
          </a:prstGeom>
          <a:noFill/>
        </p:spPr>
      </p:pic>
      <p:pic>
        <p:nvPicPr>
          <p:cNvPr id="23" name="Picture 4" descr="https://lessonpix.com/drawings/27620/100x100/Counting+Cube.png"/>
          <p:cNvPicPr>
            <a:picLocks noChangeAspect="1" noChangeArrowheads="1"/>
          </p:cNvPicPr>
          <p:nvPr/>
        </p:nvPicPr>
        <p:blipFill>
          <a:blip r:embed="rId4" cstate="print"/>
          <a:srcRect/>
          <a:stretch>
            <a:fillRect/>
          </a:stretch>
        </p:blipFill>
        <p:spPr bwMode="auto">
          <a:xfrm>
            <a:off x="1371600" y="2286000"/>
            <a:ext cx="609600" cy="609600"/>
          </a:xfrm>
          <a:prstGeom prst="rect">
            <a:avLst/>
          </a:prstGeom>
          <a:noFill/>
        </p:spPr>
      </p:pic>
      <p:pic>
        <p:nvPicPr>
          <p:cNvPr id="25" name="Picture 4" descr="https://lessonpix.com/drawings/27620/100x100/Counting+Cube.png"/>
          <p:cNvPicPr>
            <a:picLocks noChangeAspect="1" noChangeArrowheads="1"/>
          </p:cNvPicPr>
          <p:nvPr/>
        </p:nvPicPr>
        <p:blipFill>
          <a:blip r:embed="rId4" cstate="print"/>
          <a:srcRect/>
          <a:stretch>
            <a:fillRect/>
          </a:stretch>
        </p:blipFill>
        <p:spPr bwMode="auto">
          <a:xfrm rot="759133">
            <a:off x="1894791" y="2351991"/>
            <a:ext cx="609600" cy="609600"/>
          </a:xfrm>
          <a:prstGeom prst="rect">
            <a:avLst/>
          </a:prstGeom>
          <a:noFill/>
        </p:spPr>
      </p:pic>
      <p:pic>
        <p:nvPicPr>
          <p:cNvPr id="26" name="Picture 4" descr="https://lessonpix.com/drawings/27620/100x100/Counting+Cube.png"/>
          <p:cNvPicPr>
            <a:picLocks noChangeAspect="1" noChangeArrowheads="1"/>
          </p:cNvPicPr>
          <p:nvPr/>
        </p:nvPicPr>
        <p:blipFill>
          <a:blip r:embed="rId4" cstate="print"/>
          <a:srcRect/>
          <a:stretch>
            <a:fillRect/>
          </a:stretch>
        </p:blipFill>
        <p:spPr bwMode="auto">
          <a:xfrm rot="1685843">
            <a:off x="2504391" y="3494991"/>
            <a:ext cx="609600" cy="609600"/>
          </a:xfrm>
          <a:prstGeom prst="rect">
            <a:avLst/>
          </a:prstGeom>
          <a:noFill/>
        </p:spPr>
      </p:pic>
      <p:pic>
        <p:nvPicPr>
          <p:cNvPr id="28" name="Picture 2" descr="http://cliparts.co/cliparts/6cr/4b4/6cr4b4LcK.png"/>
          <p:cNvPicPr>
            <a:picLocks noChangeAspect="1" noChangeArrowheads="1"/>
          </p:cNvPicPr>
          <p:nvPr/>
        </p:nvPicPr>
        <p:blipFill>
          <a:blip r:embed="rId3" cstate="print"/>
          <a:srcRect/>
          <a:stretch>
            <a:fillRect/>
          </a:stretch>
        </p:blipFill>
        <p:spPr bwMode="auto">
          <a:xfrm flipH="1">
            <a:off x="6324600" y="2514600"/>
            <a:ext cx="2362200" cy="3110334"/>
          </a:xfrm>
          <a:prstGeom prst="rect">
            <a:avLst/>
          </a:prstGeom>
          <a:noFill/>
        </p:spPr>
      </p:pic>
      <p:pic>
        <p:nvPicPr>
          <p:cNvPr id="29" name="Picture 4" descr="https://lessonpix.com/drawings/27620/100x100/Counting+Cube.png"/>
          <p:cNvPicPr>
            <a:picLocks noChangeAspect="1" noChangeArrowheads="1"/>
          </p:cNvPicPr>
          <p:nvPr/>
        </p:nvPicPr>
        <p:blipFill>
          <a:blip r:embed="rId4" cstate="print"/>
          <a:srcRect/>
          <a:stretch>
            <a:fillRect/>
          </a:stretch>
        </p:blipFill>
        <p:spPr bwMode="auto">
          <a:xfrm rot="20739658">
            <a:off x="6085791" y="2885393"/>
            <a:ext cx="609600" cy="609600"/>
          </a:xfrm>
          <a:prstGeom prst="rect">
            <a:avLst/>
          </a:prstGeom>
          <a:noFill/>
        </p:spPr>
      </p:pic>
      <p:sp>
        <p:nvSpPr>
          <p:cNvPr id="27" name="Rectangle 2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4</a:t>
            </a:r>
          </a:p>
        </p:txBody>
      </p:sp>
      <p:sp>
        <p:nvSpPr>
          <p:cNvPr id="16" name="TextBox 15"/>
          <p:cNvSpPr txBox="1"/>
          <p:nvPr/>
        </p:nvSpPr>
        <p:spPr>
          <a:xfrm>
            <a:off x="990600" y="838200"/>
            <a:ext cx="7086600" cy="830997"/>
          </a:xfrm>
          <a:prstGeom prst="rect">
            <a:avLst/>
          </a:prstGeom>
          <a:noFill/>
        </p:spPr>
        <p:txBody>
          <a:bodyPr wrap="square" rtlCol="0">
            <a:spAutoFit/>
          </a:bodyPr>
          <a:lstStyle/>
          <a:p>
            <a:pPr algn="ctr"/>
            <a:r>
              <a:rPr lang="en-US" sz="2400" b="1">
                <a:solidFill>
                  <a:srgbClr val="0000FF"/>
                </a:solidFill>
              </a:rPr>
              <a:t>I’m going to teach you to count the Say Ten way today!</a:t>
            </a:r>
          </a:p>
          <a:p>
            <a:pPr algn="ctr"/>
            <a:r>
              <a:rPr lang="en-US" sz="2400" b="1">
                <a:solidFill>
                  <a:srgbClr val="FF0066"/>
                </a:solidFill>
              </a:rPr>
              <a:t>How many linking cubes is this?</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666" name="Picture 2" descr="http://cliparts.co/cliparts/6cr/4b4/6cr4b4LcK.png"/>
          <p:cNvPicPr>
            <a:picLocks noChangeAspect="1" noChangeArrowheads="1"/>
          </p:cNvPicPr>
          <p:nvPr/>
        </p:nvPicPr>
        <p:blipFill>
          <a:blip r:embed="rId3" cstate="print"/>
          <a:srcRect/>
          <a:stretch>
            <a:fillRect/>
          </a:stretch>
        </p:blipFill>
        <p:spPr bwMode="auto">
          <a:xfrm>
            <a:off x="4648200" y="2590800"/>
            <a:ext cx="2414397" cy="3110334"/>
          </a:xfrm>
          <a:prstGeom prst="rect">
            <a:avLst/>
          </a:prstGeom>
          <a:noFill/>
        </p:spPr>
      </p:pic>
      <p:pic>
        <p:nvPicPr>
          <p:cNvPr id="14" name="Picture 2" descr="http://cliparts.co/cliparts/6cr/4b4/6cr4b4LcK.png"/>
          <p:cNvPicPr>
            <a:picLocks noChangeAspect="1" noChangeArrowheads="1"/>
          </p:cNvPicPr>
          <p:nvPr/>
        </p:nvPicPr>
        <p:blipFill>
          <a:blip r:embed="rId3" cstate="print"/>
          <a:srcRect/>
          <a:stretch>
            <a:fillRect/>
          </a:stretch>
        </p:blipFill>
        <p:spPr bwMode="auto">
          <a:xfrm flipH="1">
            <a:off x="1981200" y="2590800"/>
            <a:ext cx="2362200" cy="3110334"/>
          </a:xfrm>
          <a:prstGeom prst="rect">
            <a:avLst/>
          </a:prstGeom>
          <a:noFill/>
        </p:spPr>
      </p:pic>
      <p:pic>
        <p:nvPicPr>
          <p:cNvPr id="113668" name="Picture 4" descr="https://lessonpix.com/drawings/27620/100x100/Counting+Cube.png"/>
          <p:cNvPicPr>
            <a:picLocks noChangeAspect="1" noChangeArrowheads="1"/>
          </p:cNvPicPr>
          <p:nvPr/>
        </p:nvPicPr>
        <p:blipFill>
          <a:blip r:embed="rId4" cstate="print"/>
          <a:srcRect/>
          <a:stretch>
            <a:fillRect/>
          </a:stretch>
        </p:blipFill>
        <p:spPr bwMode="auto">
          <a:xfrm rot="1402203">
            <a:off x="6725300" y="2839099"/>
            <a:ext cx="609600" cy="609600"/>
          </a:xfrm>
          <a:prstGeom prst="rect">
            <a:avLst/>
          </a:prstGeom>
          <a:noFill/>
        </p:spPr>
      </p:pic>
      <p:pic>
        <p:nvPicPr>
          <p:cNvPr id="15" name="Picture 4" descr="https://lessonpix.com/drawings/27620/100x100/Counting+Cube.png"/>
          <p:cNvPicPr>
            <a:picLocks noChangeAspect="1" noChangeArrowheads="1"/>
          </p:cNvPicPr>
          <p:nvPr/>
        </p:nvPicPr>
        <p:blipFill>
          <a:blip r:embed="rId4" cstate="print"/>
          <a:srcRect/>
          <a:stretch>
            <a:fillRect/>
          </a:stretch>
        </p:blipFill>
        <p:spPr bwMode="auto">
          <a:xfrm rot="655816">
            <a:off x="6268100" y="2534300"/>
            <a:ext cx="609600" cy="609600"/>
          </a:xfrm>
          <a:prstGeom prst="rect">
            <a:avLst/>
          </a:prstGeom>
          <a:noFill/>
        </p:spPr>
      </p:pic>
      <p:pic>
        <p:nvPicPr>
          <p:cNvPr id="17" name="Picture 4" descr="https://lessonpix.com/drawings/27620/100x100/Counting+Cube.png"/>
          <p:cNvPicPr>
            <a:picLocks noChangeAspect="1" noChangeArrowheads="1"/>
          </p:cNvPicPr>
          <p:nvPr/>
        </p:nvPicPr>
        <p:blipFill>
          <a:blip r:embed="rId4" cstate="print"/>
          <a:srcRect/>
          <a:stretch>
            <a:fillRect/>
          </a:stretch>
        </p:blipFill>
        <p:spPr bwMode="auto">
          <a:xfrm>
            <a:off x="5715000" y="2286000"/>
            <a:ext cx="609600" cy="609600"/>
          </a:xfrm>
          <a:prstGeom prst="rect">
            <a:avLst/>
          </a:prstGeom>
          <a:noFill/>
        </p:spPr>
      </p:pic>
      <p:pic>
        <p:nvPicPr>
          <p:cNvPr id="18" name="Picture 4" descr="https://lessonpix.com/drawings/27620/100x100/Counting+Cube.png"/>
          <p:cNvPicPr>
            <a:picLocks noChangeAspect="1" noChangeArrowheads="1"/>
          </p:cNvPicPr>
          <p:nvPr/>
        </p:nvPicPr>
        <p:blipFill>
          <a:blip r:embed="rId4" cstate="print"/>
          <a:srcRect/>
          <a:stretch>
            <a:fillRect/>
          </a:stretch>
        </p:blipFill>
        <p:spPr bwMode="auto">
          <a:xfrm rot="207319">
            <a:off x="5201299" y="2305698"/>
            <a:ext cx="609600" cy="609600"/>
          </a:xfrm>
          <a:prstGeom prst="rect">
            <a:avLst/>
          </a:prstGeom>
          <a:noFill/>
        </p:spPr>
      </p:pic>
      <p:pic>
        <p:nvPicPr>
          <p:cNvPr id="20" name="Picture 4" descr="https://lessonpix.com/drawings/27620/100x100/Counting+Cube.png"/>
          <p:cNvPicPr>
            <a:picLocks noChangeAspect="1" noChangeArrowheads="1"/>
          </p:cNvPicPr>
          <p:nvPr/>
        </p:nvPicPr>
        <p:blipFill>
          <a:blip r:embed="rId4" cstate="print"/>
          <a:srcRect/>
          <a:stretch>
            <a:fillRect/>
          </a:stretch>
        </p:blipFill>
        <p:spPr bwMode="auto">
          <a:xfrm rot="20429086">
            <a:off x="4503910" y="3589511"/>
            <a:ext cx="609600" cy="609600"/>
          </a:xfrm>
          <a:prstGeom prst="rect">
            <a:avLst/>
          </a:prstGeom>
          <a:noFill/>
        </p:spPr>
      </p:pic>
      <p:pic>
        <p:nvPicPr>
          <p:cNvPr id="21" name="Picture 4" descr="https://lessonpix.com/drawings/27620/100x100/Counting+Cube.png"/>
          <p:cNvPicPr>
            <a:picLocks noChangeAspect="1" noChangeArrowheads="1"/>
          </p:cNvPicPr>
          <p:nvPr/>
        </p:nvPicPr>
        <p:blipFill>
          <a:blip r:embed="rId4" cstate="print"/>
          <a:srcRect/>
          <a:stretch>
            <a:fillRect/>
          </a:stretch>
        </p:blipFill>
        <p:spPr bwMode="auto">
          <a:xfrm rot="20739658">
            <a:off x="1742391" y="2885391"/>
            <a:ext cx="609600" cy="609600"/>
          </a:xfrm>
          <a:prstGeom prst="rect">
            <a:avLst/>
          </a:prstGeom>
          <a:noFill/>
        </p:spPr>
      </p:pic>
      <p:pic>
        <p:nvPicPr>
          <p:cNvPr id="22" name="Picture 4" descr="https://lessonpix.com/drawings/27620/100x100/Counting+Cube.png"/>
          <p:cNvPicPr>
            <a:picLocks noChangeAspect="1" noChangeArrowheads="1"/>
          </p:cNvPicPr>
          <p:nvPr/>
        </p:nvPicPr>
        <p:blipFill>
          <a:blip r:embed="rId4" cstate="print"/>
          <a:srcRect/>
          <a:stretch>
            <a:fillRect/>
          </a:stretch>
        </p:blipFill>
        <p:spPr bwMode="auto">
          <a:xfrm>
            <a:off x="2199591" y="2504392"/>
            <a:ext cx="609600" cy="609600"/>
          </a:xfrm>
          <a:prstGeom prst="rect">
            <a:avLst/>
          </a:prstGeom>
          <a:noFill/>
        </p:spPr>
      </p:pic>
      <p:pic>
        <p:nvPicPr>
          <p:cNvPr id="23" name="Picture 4" descr="https://lessonpix.com/drawings/27620/100x100/Counting+Cube.png"/>
          <p:cNvPicPr>
            <a:picLocks noChangeAspect="1" noChangeArrowheads="1"/>
          </p:cNvPicPr>
          <p:nvPr/>
        </p:nvPicPr>
        <p:blipFill>
          <a:blip r:embed="rId4" cstate="print"/>
          <a:srcRect/>
          <a:stretch>
            <a:fillRect/>
          </a:stretch>
        </p:blipFill>
        <p:spPr bwMode="auto">
          <a:xfrm>
            <a:off x="2743200" y="2362200"/>
            <a:ext cx="609600" cy="609600"/>
          </a:xfrm>
          <a:prstGeom prst="rect">
            <a:avLst/>
          </a:prstGeom>
          <a:noFill/>
        </p:spPr>
      </p:pic>
      <p:pic>
        <p:nvPicPr>
          <p:cNvPr id="25" name="Picture 4" descr="https://lessonpix.com/drawings/27620/100x100/Counting+Cube.png"/>
          <p:cNvPicPr>
            <a:picLocks noChangeAspect="1" noChangeArrowheads="1"/>
          </p:cNvPicPr>
          <p:nvPr/>
        </p:nvPicPr>
        <p:blipFill>
          <a:blip r:embed="rId4" cstate="print"/>
          <a:srcRect/>
          <a:stretch>
            <a:fillRect/>
          </a:stretch>
        </p:blipFill>
        <p:spPr bwMode="auto">
          <a:xfrm rot="759133">
            <a:off x="3266391" y="2428191"/>
            <a:ext cx="609600" cy="609600"/>
          </a:xfrm>
          <a:prstGeom prst="rect">
            <a:avLst/>
          </a:prstGeom>
          <a:noFill/>
        </p:spPr>
      </p:pic>
      <p:pic>
        <p:nvPicPr>
          <p:cNvPr id="26" name="Picture 4" descr="https://lessonpix.com/drawings/27620/100x100/Counting+Cube.png"/>
          <p:cNvPicPr>
            <a:picLocks noChangeAspect="1" noChangeArrowheads="1"/>
          </p:cNvPicPr>
          <p:nvPr/>
        </p:nvPicPr>
        <p:blipFill>
          <a:blip r:embed="rId4" cstate="print"/>
          <a:srcRect/>
          <a:stretch>
            <a:fillRect/>
          </a:stretch>
        </p:blipFill>
        <p:spPr bwMode="auto">
          <a:xfrm rot="1685843">
            <a:off x="3875991" y="3571191"/>
            <a:ext cx="609600" cy="609600"/>
          </a:xfrm>
          <a:prstGeom prst="rect">
            <a:avLst/>
          </a:prstGeom>
          <a:noFill/>
        </p:spPr>
      </p:pic>
      <p:sp>
        <p:nvSpPr>
          <p:cNvPr id="27" name="Rectangle 2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4</a:t>
            </a:r>
          </a:p>
        </p:txBody>
      </p:sp>
      <p:sp>
        <p:nvSpPr>
          <p:cNvPr id="16" name="TextBox 15"/>
          <p:cNvSpPr txBox="1"/>
          <p:nvPr/>
        </p:nvSpPr>
        <p:spPr>
          <a:xfrm>
            <a:off x="990600" y="838200"/>
            <a:ext cx="7086600" cy="830997"/>
          </a:xfrm>
          <a:prstGeom prst="rect">
            <a:avLst/>
          </a:prstGeom>
          <a:noFill/>
        </p:spPr>
        <p:txBody>
          <a:bodyPr wrap="square" rtlCol="0">
            <a:spAutoFit/>
          </a:bodyPr>
          <a:lstStyle/>
          <a:p>
            <a:pPr algn="ctr"/>
            <a:r>
              <a:rPr lang="en-US" sz="2400" b="1">
                <a:solidFill>
                  <a:srgbClr val="0000FF"/>
                </a:solidFill>
              </a:rPr>
              <a:t>Every time we add another cube, we will say, “Ten” and the number of cubes you see on the extra hand.</a:t>
            </a:r>
            <a:endParaRPr lang="en-US" sz="2400" b="1">
              <a:solidFill>
                <a:srgbClr val="FF0066"/>
              </a:solidFill>
            </a:endParaRP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666" name="Picture 2" descr="http://cliparts.co/cliparts/6cr/4b4/6cr4b4LcK.png"/>
          <p:cNvPicPr>
            <a:picLocks noChangeAspect="1" noChangeArrowheads="1"/>
          </p:cNvPicPr>
          <p:nvPr/>
        </p:nvPicPr>
        <p:blipFill>
          <a:blip r:embed="rId3" cstate="print"/>
          <a:srcRect/>
          <a:stretch>
            <a:fillRect/>
          </a:stretch>
        </p:blipFill>
        <p:spPr bwMode="auto">
          <a:xfrm>
            <a:off x="2590800" y="2590800"/>
            <a:ext cx="1676400" cy="2159613"/>
          </a:xfrm>
          <a:prstGeom prst="rect">
            <a:avLst/>
          </a:prstGeom>
          <a:noFill/>
        </p:spPr>
      </p:pic>
      <p:pic>
        <p:nvPicPr>
          <p:cNvPr id="14" name="Picture 2" descr="http://cliparts.co/cliparts/6cr/4b4/6cr4b4LcK.png"/>
          <p:cNvPicPr>
            <a:picLocks noChangeAspect="1" noChangeArrowheads="1"/>
          </p:cNvPicPr>
          <p:nvPr/>
        </p:nvPicPr>
        <p:blipFill>
          <a:blip r:embed="rId4" cstate="print"/>
          <a:srcRect/>
          <a:stretch>
            <a:fillRect/>
          </a:stretch>
        </p:blipFill>
        <p:spPr bwMode="auto">
          <a:xfrm flipH="1">
            <a:off x="762000" y="2514600"/>
            <a:ext cx="1667742" cy="2195934"/>
          </a:xfrm>
          <a:prstGeom prst="rect">
            <a:avLst/>
          </a:prstGeom>
          <a:noFill/>
        </p:spPr>
      </p:pic>
      <p:pic>
        <p:nvPicPr>
          <p:cNvPr id="21" name="Picture 4" descr="https://lessonpix.com/drawings/27620/100x100/Counting+Cube.png"/>
          <p:cNvPicPr>
            <a:picLocks noChangeAspect="1" noChangeArrowheads="1"/>
          </p:cNvPicPr>
          <p:nvPr/>
        </p:nvPicPr>
        <p:blipFill>
          <a:blip r:embed="rId5" cstate="print"/>
          <a:srcRect/>
          <a:stretch>
            <a:fillRect/>
          </a:stretch>
        </p:blipFill>
        <p:spPr bwMode="auto">
          <a:xfrm rot="20739658">
            <a:off x="577227" y="2710827"/>
            <a:ext cx="404860" cy="404860"/>
          </a:xfrm>
          <a:prstGeom prst="rect">
            <a:avLst/>
          </a:prstGeom>
          <a:noFill/>
        </p:spPr>
      </p:pic>
      <p:pic>
        <p:nvPicPr>
          <p:cNvPr id="33" name="Picture 2" descr="http://cliparts.co/cliparts/6cr/4b4/6cr4b4LcK.png"/>
          <p:cNvPicPr>
            <a:picLocks noChangeAspect="1" noChangeArrowheads="1"/>
          </p:cNvPicPr>
          <p:nvPr/>
        </p:nvPicPr>
        <p:blipFill>
          <a:blip r:embed="rId3" cstate="print"/>
          <a:srcRect/>
          <a:stretch>
            <a:fillRect/>
          </a:stretch>
        </p:blipFill>
        <p:spPr bwMode="auto">
          <a:xfrm>
            <a:off x="6781800" y="2590800"/>
            <a:ext cx="1676400" cy="2159613"/>
          </a:xfrm>
          <a:prstGeom prst="rect">
            <a:avLst/>
          </a:prstGeom>
          <a:noFill/>
        </p:spPr>
      </p:pic>
      <p:pic>
        <p:nvPicPr>
          <p:cNvPr id="34" name="Picture 2" descr="http://cliparts.co/cliparts/6cr/4b4/6cr4b4LcK.png"/>
          <p:cNvPicPr>
            <a:picLocks noChangeAspect="1" noChangeArrowheads="1"/>
          </p:cNvPicPr>
          <p:nvPr/>
        </p:nvPicPr>
        <p:blipFill>
          <a:blip r:embed="rId4" cstate="print"/>
          <a:srcRect/>
          <a:stretch>
            <a:fillRect/>
          </a:stretch>
        </p:blipFill>
        <p:spPr bwMode="auto">
          <a:xfrm flipH="1">
            <a:off x="4953000" y="2590800"/>
            <a:ext cx="1667742" cy="2195934"/>
          </a:xfrm>
          <a:prstGeom prst="rect">
            <a:avLst/>
          </a:prstGeom>
          <a:noFill/>
        </p:spPr>
      </p:pic>
      <p:pic>
        <p:nvPicPr>
          <p:cNvPr id="35" name="Picture 4" descr="https://lessonpix.com/drawings/27620/100x100/Counting+Cube.png"/>
          <p:cNvPicPr>
            <a:picLocks noChangeAspect="1" noChangeArrowheads="1"/>
          </p:cNvPicPr>
          <p:nvPr/>
        </p:nvPicPr>
        <p:blipFill>
          <a:blip r:embed="rId5" cstate="print"/>
          <a:srcRect/>
          <a:stretch>
            <a:fillRect/>
          </a:stretch>
        </p:blipFill>
        <p:spPr bwMode="auto">
          <a:xfrm rot="21064717">
            <a:off x="867144" y="2467344"/>
            <a:ext cx="404860" cy="404860"/>
          </a:xfrm>
          <a:prstGeom prst="rect">
            <a:avLst/>
          </a:prstGeom>
          <a:noFill/>
        </p:spPr>
      </p:pic>
      <p:pic>
        <p:nvPicPr>
          <p:cNvPr id="36" name="Picture 4" descr="https://lessonpix.com/drawings/27620/100x100/Counting+Cube.png"/>
          <p:cNvPicPr>
            <a:picLocks noChangeAspect="1" noChangeArrowheads="1"/>
          </p:cNvPicPr>
          <p:nvPr/>
        </p:nvPicPr>
        <p:blipFill>
          <a:blip r:embed="rId5" cstate="print"/>
          <a:srcRect/>
          <a:stretch>
            <a:fillRect/>
          </a:stretch>
        </p:blipFill>
        <p:spPr bwMode="auto">
          <a:xfrm rot="212906">
            <a:off x="1307541" y="2374341"/>
            <a:ext cx="404860" cy="404860"/>
          </a:xfrm>
          <a:prstGeom prst="rect">
            <a:avLst/>
          </a:prstGeom>
          <a:noFill/>
        </p:spPr>
      </p:pic>
      <p:pic>
        <p:nvPicPr>
          <p:cNvPr id="37" name="Picture 4" descr="https://lessonpix.com/drawings/27620/100x100/Counting+Cube.png"/>
          <p:cNvPicPr>
            <a:picLocks noChangeAspect="1" noChangeArrowheads="1"/>
          </p:cNvPicPr>
          <p:nvPr/>
        </p:nvPicPr>
        <p:blipFill>
          <a:blip r:embed="rId5" cstate="print"/>
          <a:srcRect/>
          <a:stretch>
            <a:fillRect/>
          </a:stretch>
        </p:blipFill>
        <p:spPr bwMode="auto">
          <a:xfrm rot="419449">
            <a:off x="1676400" y="2438400"/>
            <a:ext cx="404860" cy="404860"/>
          </a:xfrm>
          <a:prstGeom prst="rect">
            <a:avLst/>
          </a:prstGeom>
          <a:noFill/>
        </p:spPr>
      </p:pic>
      <p:pic>
        <p:nvPicPr>
          <p:cNvPr id="38" name="Picture 4" descr="https://lessonpix.com/drawings/27620/100x100/Counting+Cube.png"/>
          <p:cNvPicPr>
            <a:picLocks noChangeAspect="1" noChangeArrowheads="1"/>
          </p:cNvPicPr>
          <p:nvPr/>
        </p:nvPicPr>
        <p:blipFill>
          <a:blip r:embed="rId5" cstate="print"/>
          <a:srcRect/>
          <a:stretch>
            <a:fillRect/>
          </a:stretch>
        </p:blipFill>
        <p:spPr bwMode="auto">
          <a:xfrm rot="1858046">
            <a:off x="2101227" y="3244227"/>
            <a:ext cx="404860" cy="404860"/>
          </a:xfrm>
          <a:prstGeom prst="rect">
            <a:avLst/>
          </a:prstGeom>
          <a:noFill/>
        </p:spPr>
      </p:pic>
      <p:pic>
        <p:nvPicPr>
          <p:cNvPr id="39" name="Picture 4" descr="https://lessonpix.com/drawings/27620/100x100/Counting+Cube.png"/>
          <p:cNvPicPr>
            <a:picLocks noChangeAspect="1" noChangeArrowheads="1"/>
          </p:cNvPicPr>
          <p:nvPr/>
        </p:nvPicPr>
        <p:blipFill>
          <a:blip r:embed="rId5" cstate="print"/>
          <a:srcRect/>
          <a:stretch>
            <a:fillRect/>
          </a:stretch>
        </p:blipFill>
        <p:spPr bwMode="auto">
          <a:xfrm rot="20533033">
            <a:off x="2482226" y="3320428"/>
            <a:ext cx="404860" cy="404860"/>
          </a:xfrm>
          <a:prstGeom prst="rect">
            <a:avLst/>
          </a:prstGeom>
          <a:noFill/>
        </p:spPr>
      </p:pic>
      <p:pic>
        <p:nvPicPr>
          <p:cNvPr id="40" name="Picture 4" descr="https://lessonpix.com/drawings/27620/100x100/Counting+Cube.png"/>
          <p:cNvPicPr>
            <a:picLocks noChangeAspect="1" noChangeArrowheads="1"/>
          </p:cNvPicPr>
          <p:nvPr/>
        </p:nvPicPr>
        <p:blipFill>
          <a:blip r:embed="rId5" cstate="print"/>
          <a:srcRect/>
          <a:stretch>
            <a:fillRect/>
          </a:stretch>
        </p:blipFill>
        <p:spPr bwMode="auto">
          <a:xfrm>
            <a:off x="2971800" y="2514600"/>
            <a:ext cx="404860" cy="404860"/>
          </a:xfrm>
          <a:prstGeom prst="rect">
            <a:avLst/>
          </a:prstGeom>
          <a:noFill/>
        </p:spPr>
      </p:pic>
      <p:pic>
        <p:nvPicPr>
          <p:cNvPr id="41" name="Picture 4" descr="https://lessonpix.com/drawings/27620/100x100/Counting+Cube.png"/>
          <p:cNvPicPr>
            <a:picLocks noChangeAspect="1" noChangeArrowheads="1"/>
          </p:cNvPicPr>
          <p:nvPr/>
        </p:nvPicPr>
        <p:blipFill>
          <a:blip r:embed="rId5" cstate="print"/>
          <a:srcRect/>
          <a:stretch>
            <a:fillRect/>
          </a:stretch>
        </p:blipFill>
        <p:spPr bwMode="auto">
          <a:xfrm rot="419449">
            <a:off x="3375933" y="2461532"/>
            <a:ext cx="404860" cy="404860"/>
          </a:xfrm>
          <a:prstGeom prst="rect">
            <a:avLst/>
          </a:prstGeom>
          <a:noFill/>
        </p:spPr>
      </p:pic>
      <p:pic>
        <p:nvPicPr>
          <p:cNvPr id="42" name="Picture 4" descr="https://lessonpix.com/drawings/27620/100x100/Counting+Cube.png"/>
          <p:cNvPicPr>
            <a:picLocks noChangeAspect="1" noChangeArrowheads="1"/>
          </p:cNvPicPr>
          <p:nvPr/>
        </p:nvPicPr>
        <p:blipFill>
          <a:blip r:embed="rId5" cstate="print"/>
          <a:srcRect/>
          <a:stretch>
            <a:fillRect/>
          </a:stretch>
        </p:blipFill>
        <p:spPr bwMode="auto">
          <a:xfrm rot="419449">
            <a:off x="3756933" y="2537732"/>
            <a:ext cx="404860" cy="404860"/>
          </a:xfrm>
          <a:prstGeom prst="rect">
            <a:avLst/>
          </a:prstGeom>
          <a:noFill/>
        </p:spPr>
      </p:pic>
      <p:pic>
        <p:nvPicPr>
          <p:cNvPr id="43" name="Picture 4" descr="https://lessonpix.com/drawings/27620/100x100/Counting+Cube.png"/>
          <p:cNvPicPr>
            <a:picLocks noChangeAspect="1" noChangeArrowheads="1"/>
          </p:cNvPicPr>
          <p:nvPr/>
        </p:nvPicPr>
        <p:blipFill>
          <a:blip r:embed="rId5" cstate="print"/>
          <a:srcRect/>
          <a:stretch>
            <a:fillRect/>
          </a:stretch>
        </p:blipFill>
        <p:spPr bwMode="auto">
          <a:xfrm rot="1268166">
            <a:off x="4021775" y="2802574"/>
            <a:ext cx="404860" cy="404860"/>
          </a:xfrm>
          <a:prstGeom prst="rect">
            <a:avLst/>
          </a:prstGeom>
          <a:noFill/>
        </p:spPr>
      </p:pic>
      <p:pic>
        <p:nvPicPr>
          <p:cNvPr id="44" name="Picture 4" descr="https://lessonpix.com/drawings/27620/100x100/Counting+Cube.png"/>
          <p:cNvPicPr>
            <a:picLocks noChangeAspect="1" noChangeArrowheads="1"/>
          </p:cNvPicPr>
          <p:nvPr/>
        </p:nvPicPr>
        <p:blipFill>
          <a:blip r:embed="rId5" cstate="print"/>
          <a:srcRect/>
          <a:stretch>
            <a:fillRect/>
          </a:stretch>
        </p:blipFill>
        <p:spPr bwMode="auto">
          <a:xfrm rot="20739658">
            <a:off x="4791360" y="2810159"/>
            <a:ext cx="404860" cy="404860"/>
          </a:xfrm>
          <a:prstGeom prst="rect">
            <a:avLst/>
          </a:prstGeom>
          <a:noFill/>
        </p:spPr>
      </p:pic>
      <p:pic>
        <p:nvPicPr>
          <p:cNvPr id="45" name="Picture 4" descr="https://lessonpix.com/drawings/27620/100x100/Counting+Cube.png"/>
          <p:cNvPicPr>
            <a:picLocks noChangeAspect="1" noChangeArrowheads="1"/>
          </p:cNvPicPr>
          <p:nvPr/>
        </p:nvPicPr>
        <p:blipFill>
          <a:blip r:embed="rId5" cstate="print"/>
          <a:srcRect/>
          <a:stretch>
            <a:fillRect/>
          </a:stretch>
        </p:blipFill>
        <p:spPr bwMode="auto">
          <a:xfrm rot="21064717">
            <a:off x="5058142" y="2543544"/>
            <a:ext cx="404860" cy="404860"/>
          </a:xfrm>
          <a:prstGeom prst="rect">
            <a:avLst/>
          </a:prstGeom>
          <a:noFill/>
        </p:spPr>
      </p:pic>
      <p:pic>
        <p:nvPicPr>
          <p:cNvPr id="46" name="Picture 4" descr="https://lessonpix.com/drawings/27620/100x100/Counting+Cube.png"/>
          <p:cNvPicPr>
            <a:picLocks noChangeAspect="1" noChangeArrowheads="1"/>
          </p:cNvPicPr>
          <p:nvPr/>
        </p:nvPicPr>
        <p:blipFill>
          <a:blip r:embed="rId5" cstate="print"/>
          <a:srcRect/>
          <a:stretch>
            <a:fillRect/>
          </a:stretch>
        </p:blipFill>
        <p:spPr bwMode="auto">
          <a:xfrm rot="212906">
            <a:off x="5498540" y="2450541"/>
            <a:ext cx="404860" cy="404860"/>
          </a:xfrm>
          <a:prstGeom prst="rect">
            <a:avLst/>
          </a:prstGeom>
          <a:noFill/>
        </p:spPr>
      </p:pic>
      <p:pic>
        <p:nvPicPr>
          <p:cNvPr id="47" name="Picture 4" descr="https://lessonpix.com/drawings/27620/100x100/Counting+Cube.png"/>
          <p:cNvPicPr>
            <a:picLocks noChangeAspect="1" noChangeArrowheads="1"/>
          </p:cNvPicPr>
          <p:nvPr/>
        </p:nvPicPr>
        <p:blipFill>
          <a:blip r:embed="rId5" cstate="print"/>
          <a:srcRect/>
          <a:stretch>
            <a:fillRect/>
          </a:stretch>
        </p:blipFill>
        <p:spPr bwMode="auto">
          <a:xfrm rot="419449">
            <a:off x="5890533" y="2537732"/>
            <a:ext cx="404860" cy="404860"/>
          </a:xfrm>
          <a:prstGeom prst="rect">
            <a:avLst/>
          </a:prstGeom>
          <a:noFill/>
        </p:spPr>
      </p:pic>
      <p:pic>
        <p:nvPicPr>
          <p:cNvPr id="48" name="Picture 4" descr="https://lessonpix.com/drawings/27620/100x100/Counting+Cube.png"/>
          <p:cNvPicPr>
            <a:picLocks noChangeAspect="1" noChangeArrowheads="1"/>
          </p:cNvPicPr>
          <p:nvPr/>
        </p:nvPicPr>
        <p:blipFill>
          <a:blip r:embed="rId5" cstate="print"/>
          <a:srcRect/>
          <a:stretch>
            <a:fillRect/>
          </a:stretch>
        </p:blipFill>
        <p:spPr bwMode="auto">
          <a:xfrm rot="1858046">
            <a:off x="6315360" y="3343559"/>
            <a:ext cx="404860" cy="404860"/>
          </a:xfrm>
          <a:prstGeom prst="rect">
            <a:avLst/>
          </a:prstGeom>
          <a:noFill/>
        </p:spPr>
      </p:pic>
      <p:pic>
        <p:nvPicPr>
          <p:cNvPr id="49" name="Picture 4" descr="https://lessonpix.com/drawings/27620/100x100/Counting+Cube.png"/>
          <p:cNvPicPr>
            <a:picLocks noChangeAspect="1" noChangeArrowheads="1"/>
          </p:cNvPicPr>
          <p:nvPr/>
        </p:nvPicPr>
        <p:blipFill>
          <a:blip r:embed="rId5" cstate="print"/>
          <a:srcRect/>
          <a:stretch>
            <a:fillRect/>
          </a:stretch>
        </p:blipFill>
        <p:spPr bwMode="auto">
          <a:xfrm rot="20533033">
            <a:off x="6673227" y="3320430"/>
            <a:ext cx="404860" cy="404860"/>
          </a:xfrm>
          <a:prstGeom prst="rect">
            <a:avLst/>
          </a:prstGeom>
          <a:noFill/>
        </p:spPr>
      </p:pic>
      <p:pic>
        <p:nvPicPr>
          <p:cNvPr id="50" name="Picture 4" descr="https://lessonpix.com/drawings/27620/100x100/Counting+Cube.png"/>
          <p:cNvPicPr>
            <a:picLocks noChangeAspect="1" noChangeArrowheads="1"/>
          </p:cNvPicPr>
          <p:nvPr/>
        </p:nvPicPr>
        <p:blipFill>
          <a:blip r:embed="rId5" cstate="print"/>
          <a:srcRect/>
          <a:stretch>
            <a:fillRect/>
          </a:stretch>
        </p:blipFill>
        <p:spPr bwMode="auto">
          <a:xfrm>
            <a:off x="7162801" y="2514602"/>
            <a:ext cx="404860" cy="404860"/>
          </a:xfrm>
          <a:prstGeom prst="rect">
            <a:avLst/>
          </a:prstGeom>
          <a:noFill/>
        </p:spPr>
      </p:pic>
      <p:pic>
        <p:nvPicPr>
          <p:cNvPr id="51" name="Picture 4" descr="https://lessonpix.com/drawings/27620/100x100/Counting+Cube.png"/>
          <p:cNvPicPr>
            <a:picLocks noChangeAspect="1" noChangeArrowheads="1"/>
          </p:cNvPicPr>
          <p:nvPr/>
        </p:nvPicPr>
        <p:blipFill>
          <a:blip r:embed="rId5" cstate="print"/>
          <a:srcRect/>
          <a:stretch>
            <a:fillRect/>
          </a:stretch>
        </p:blipFill>
        <p:spPr bwMode="auto">
          <a:xfrm rot="419449">
            <a:off x="7566934" y="2461534"/>
            <a:ext cx="404860" cy="404860"/>
          </a:xfrm>
          <a:prstGeom prst="rect">
            <a:avLst/>
          </a:prstGeom>
          <a:noFill/>
        </p:spPr>
      </p:pic>
      <p:pic>
        <p:nvPicPr>
          <p:cNvPr id="52" name="Picture 4" descr="https://lessonpix.com/drawings/27620/100x100/Counting+Cube.png"/>
          <p:cNvPicPr>
            <a:picLocks noChangeAspect="1" noChangeArrowheads="1"/>
          </p:cNvPicPr>
          <p:nvPr/>
        </p:nvPicPr>
        <p:blipFill>
          <a:blip r:embed="rId5" cstate="print"/>
          <a:srcRect/>
          <a:stretch>
            <a:fillRect/>
          </a:stretch>
        </p:blipFill>
        <p:spPr bwMode="auto">
          <a:xfrm rot="419449">
            <a:off x="7947934" y="2537734"/>
            <a:ext cx="404860" cy="404860"/>
          </a:xfrm>
          <a:prstGeom prst="rect">
            <a:avLst/>
          </a:prstGeom>
          <a:noFill/>
        </p:spPr>
      </p:pic>
      <p:sp>
        <p:nvSpPr>
          <p:cNvPr id="31" name="Rectangle 3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fill="hold"/>
                                        <p:tgtEl>
                                          <p:spTgt spid="45"/>
                                        </p:tgtEl>
                                        <p:attrNameLst>
                                          <p:attrName>ppt_x</p:attrName>
                                        </p:attrNameLst>
                                      </p:cBhvr>
                                      <p:tavLst>
                                        <p:tav tm="0">
                                          <p:val>
                                            <p:strVal val="#ppt_x"/>
                                          </p:val>
                                        </p:tav>
                                        <p:tav tm="100000">
                                          <p:val>
                                            <p:strVal val="#ppt_x"/>
                                          </p:val>
                                        </p:tav>
                                      </p:tavLst>
                                    </p:anim>
                                    <p:anim calcmode="lin" valueType="num">
                                      <p:cBhvr additive="base">
                                        <p:cTn id="1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ppt_x"/>
                                          </p:val>
                                        </p:tav>
                                        <p:tav tm="100000">
                                          <p:val>
                                            <p:strVal val="#ppt_x"/>
                                          </p:val>
                                        </p:tav>
                                      </p:tavLst>
                                    </p:anim>
                                    <p:anim calcmode="lin" valueType="num">
                                      <p:cBhvr additive="base">
                                        <p:cTn id="2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additive="base">
                                        <p:cTn id="37" dur="500" fill="hold"/>
                                        <p:tgtEl>
                                          <p:spTgt spid="49"/>
                                        </p:tgtEl>
                                        <p:attrNameLst>
                                          <p:attrName>ppt_x</p:attrName>
                                        </p:attrNameLst>
                                      </p:cBhvr>
                                      <p:tavLst>
                                        <p:tav tm="0">
                                          <p:val>
                                            <p:strVal val="#ppt_x"/>
                                          </p:val>
                                        </p:tav>
                                        <p:tav tm="100000">
                                          <p:val>
                                            <p:strVal val="#ppt_x"/>
                                          </p:val>
                                        </p:tav>
                                      </p:tavLst>
                                    </p:anim>
                                    <p:anim calcmode="lin" valueType="num">
                                      <p:cBhvr additive="base">
                                        <p:cTn id="3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additive="base">
                                        <p:cTn id="43" dur="500" fill="hold"/>
                                        <p:tgtEl>
                                          <p:spTgt spid="50"/>
                                        </p:tgtEl>
                                        <p:attrNameLst>
                                          <p:attrName>ppt_x</p:attrName>
                                        </p:attrNameLst>
                                      </p:cBhvr>
                                      <p:tavLst>
                                        <p:tav tm="0">
                                          <p:val>
                                            <p:strVal val="#ppt_x"/>
                                          </p:val>
                                        </p:tav>
                                        <p:tav tm="100000">
                                          <p:val>
                                            <p:strVal val="#ppt_x"/>
                                          </p:val>
                                        </p:tav>
                                      </p:tavLst>
                                    </p:anim>
                                    <p:anim calcmode="lin" valueType="num">
                                      <p:cBhvr additive="base">
                                        <p:cTn id="4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1"/>
                                        </p:tgtEl>
                                        <p:attrNameLst>
                                          <p:attrName>style.visibility</p:attrName>
                                        </p:attrNameLst>
                                      </p:cBhvr>
                                      <p:to>
                                        <p:strVal val="visible"/>
                                      </p:to>
                                    </p:set>
                                    <p:anim calcmode="lin" valueType="num">
                                      <p:cBhvr additive="base">
                                        <p:cTn id="49" dur="500" fill="hold"/>
                                        <p:tgtEl>
                                          <p:spTgt spid="51"/>
                                        </p:tgtEl>
                                        <p:attrNameLst>
                                          <p:attrName>ppt_x</p:attrName>
                                        </p:attrNameLst>
                                      </p:cBhvr>
                                      <p:tavLst>
                                        <p:tav tm="0">
                                          <p:val>
                                            <p:strVal val="#ppt_x"/>
                                          </p:val>
                                        </p:tav>
                                        <p:tav tm="100000">
                                          <p:val>
                                            <p:strVal val="#ppt_x"/>
                                          </p:val>
                                        </p:tav>
                                      </p:tavLst>
                                    </p:anim>
                                    <p:anim calcmode="lin" valueType="num">
                                      <p:cBhvr additive="base">
                                        <p:cTn id="5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additive="base">
                                        <p:cTn id="55" dur="500" fill="hold"/>
                                        <p:tgtEl>
                                          <p:spTgt spid="52"/>
                                        </p:tgtEl>
                                        <p:attrNameLst>
                                          <p:attrName>ppt_x</p:attrName>
                                        </p:attrNameLst>
                                      </p:cBhvr>
                                      <p:tavLst>
                                        <p:tav tm="0">
                                          <p:val>
                                            <p:strVal val="#ppt_x"/>
                                          </p:val>
                                        </p:tav>
                                        <p:tav tm="100000">
                                          <p:val>
                                            <p:strVal val="#ppt_x"/>
                                          </p:val>
                                        </p:tav>
                                      </p:tavLst>
                                    </p:anim>
                                    <p:anim calcmode="lin" valueType="num">
                                      <p:cBhvr additive="base">
                                        <p:cTn id="5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do you see?  How many more to make 5?  Say the addition sentence. </a:t>
            </a:r>
          </a:p>
        </p:txBody>
      </p:sp>
      <p:pic>
        <p:nvPicPr>
          <p:cNvPr id="3" name="Picture 2"/>
          <p:cNvPicPr>
            <a:picLocks noChangeAspect="1"/>
          </p:cNvPicPr>
          <p:nvPr/>
        </p:nvPicPr>
        <p:blipFill>
          <a:blip r:embed="rId4"/>
          <a:stretch>
            <a:fillRect/>
          </a:stretch>
        </p:blipFill>
        <p:spPr>
          <a:xfrm rot="5400000">
            <a:off x="3934094" y="809624"/>
            <a:ext cx="1343025" cy="5238750"/>
          </a:xfrm>
          <a:prstGeom prst="rect">
            <a:avLst/>
          </a:prstGeom>
        </p:spPr>
      </p:pic>
      <p:pic>
        <p:nvPicPr>
          <p:cNvPr id="14" name="Picture 2" descr="http://www.clipartkid.com/images/21/family-and-i-silentmyth-UuLUmS-clipa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167" y="4177514"/>
            <a:ext cx="1595335" cy="23605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kid.com/images/21/family-and-i-silentmyth-UuLUmS-clipar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086600" y="4142947"/>
            <a:ext cx="1686222" cy="236054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239000" y="287430"/>
            <a:ext cx="1596912" cy="523220"/>
          </a:xfrm>
          <a:prstGeom prst="rect">
            <a:avLst/>
          </a:prstGeom>
          <a:noFill/>
        </p:spPr>
        <p:txBody>
          <a:bodyPr wrap="none" rtlCol="0">
            <a:spAutoFit/>
          </a:bodyPr>
          <a:lstStyle/>
          <a:p>
            <a:r>
              <a:rPr lang="en-US" sz="1400"/>
              <a:t>Module 5, Lesson 1</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  Partners to 5</a:t>
            </a:r>
            <a:endParaRPr lang="en-US" sz="8000" b="1"/>
          </a:p>
        </p:txBody>
      </p:sp>
    </p:spTree>
    <p:extLst>
      <p:ext uri="{BB962C8B-B14F-4D97-AF65-F5344CB8AC3E}">
        <p14:creationId xmlns:p14="http://schemas.microsoft.com/office/powerpoint/2010/main" val="407484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4</a:t>
            </a:r>
          </a:p>
        </p:txBody>
      </p:sp>
      <p:sp>
        <p:nvSpPr>
          <p:cNvPr id="16" name="TextBox 15"/>
          <p:cNvSpPr txBox="1"/>
          <p:nvPr/>
        </p:nvSpPr>
        <p:spPr>
          <a:xfrm>
            <a:off x="990600" y="685800"/>
            <a:ext cx="7086600" cy="1384995"/>
          </a:xfrm>
          <a:prstGeom prst="rect">
            <a:avLst/>
          </a:prstGeom>
          <a:noFill/>
        </p:spPr>
        <p:txBody>
          <a:bodyPr wrap="square" rtlCol="0">
            <a:spAutoFit/>
          </a:bodyPr>
          <a:lstStyle/>
          <a:p>
            <a:pPr algn="ctr"/>
            <a:r>
              <a:rPr lang="en-US" sz="2400" b="1">
                <a:solidFill>
                  <a:srgbClr val="0000FF"/>
                </a:solidFill>
              </a:rPr>
              <a:t>Now, let’s practice the Say Ten way using straws.</a:t>
            </a:r>
          </a:p>
          <a:p>
            <a:pPr algn="ctr"/>
            <a:r>
              <a:rPr lang="en-US" sz="2000" b="1">
                <a:solidFill>
                  <a:srgbClr val="FF0000"/>
                </a:solidFill>
              </a:rPr>
              <a:t>Partner A, count 10 straws into a pile.</a:t>
            </a:r>
          </a:p>
          <a:p>
            <a:pPr algn="ctr"/>
            <a:r>
              <a:rPr lang="en-US" sz="2000" b="1">
                <a:solidFill>
                  <a:srgbClr val="009900"/>
                </a:solidFill>
              </a:rPr>
              <a:t>Partner B, place one straw next to the pile.</a:t>
            </a:r>
          </a:p>
          <a:p>
            <a:pPr algn="ctr"/>
            <a:r>
              <a:rPr lang="en-US" sz="2000" b="1">
                <a:solidFill>
                  <a:srgbClr val="FF6600"/>
                </a:solidFill>
              </a:rPr>
              <a:t>We’ll say, “Ten 1.”</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714" name="Picture 2"/>
          <p:cNvPicPr>
            <a:picLocks noChangeAspect="1" noChangeArrowheads="1"/>
          </p:cNvPicPr>
          <p:nvPr/>
        </p:nvPicPr>
        <p:blipFill>
          <a:blip r:embed="rId3" cstate="print"/>
          <a:srcRect/>
          <a:stretch>
            <a:fillRect/>
          </a:stretch>
        </p:blipFill>
        <p:spPr bwMode="auto">
          <a:xfrm flipH="1">
            <a:off x="2590800" y="2438400"/>
            <a:ext cx="271210" cy="3143250"/>
          </a:xfrm>
          <a:prstGeom prst="rect">
            <a:avLst/>
          </a:prstGeom>
          <a:noFill/>
          <a:ln w="9525">
            <a:noFill/>
            <a:miter lim="800000"/>
            <a:headEnd/>
            <a:tailEnd/>
          </a:ln>
        </p:spPr>
      </p:pic>
      <p:pic>
        <p:nvPicPr>
          <p:cNvPr id="14" name="Picture 2"/>
          <p:cNvPicPr>
            <a:picLocks noChangeAspect="1" noChangeArrowheads="1"/>
          </p:cNvPicPr>
          <p:nvPr/>
        </p:nvPicPr>
        <p:blipFill>
          <a:blip r:embed="rId3" cstate="print"/>
          <a:srcRect/>
          <a:stretch>
            <a:fillRect/>
          </a:stretch>
        </p:blipFill>
        <p:spPr bwMode="auto">
          <a:xfrm flipH="1">
            <a:off x="2819400" y="2438400"/>
            <a:ext cx="271210" cy="3143250"/>
          </a:xfrm>
          <a:prstGeom prst="rect">
            <a:avLst/>
          </a:prstGeom>
          <a:noFill/>
          <a:ln w="9525">
            <a:noFill/>
            <a:miter lim="800000"/>
            <a:headEnd/>
            <a:tailEnd/>
          </a:ln>
        </p:spPr>
      </p:pic>
      <p:pic>
        <p:nvPicPr>
          <p:cNvPr id="15" name="Picture 2"/>
          <p:cNvPicPr>
            <a:picLocks noChangeAspect="1" noChangeArrowheads="1"/>
          </p:cNvPicPr>
          <p:nvPr/>
        </p:nvPicPr>
        <p:blipFill>
          <a:blip r:embed="rId3" cstate="print"/>
          <a:srcRect/>
          <a:stretch>
            <a:fillRect/>
          </a:stretch>
        </p:blipFill>
        <p:spPr bwMode="auto">
          <a:xfrm flipH="1">
            <a:off x="2362200" y="2438400"/>
            <a:ext cx="271210" cy="3143250"/>
          </a:xfrm>
          <a:prstGeom prst="rect">
            <a:avLst/>
          </a:prstGeom>
          <a:noFill/>
          <a:ln w="9525">
            <a:noFill/>
            <a:miter lim="800000"/>
            <a:headEnd/>
            <a:tailEnd/>
          </a:ln>
        </p:spPr>
      </p:pic>
      <p:pic>
        <p:nvPicPr>
          <p:cNvPr id="17" name="Picture 2"/>
          <p:cNvPicPr>
            <a:picLocks noChangeAspect="1" noChangeArrowheads="1"/>
          </p:cNvPicPr>
          <p:nvPr/>
        </p:nvPicPr>
        <p:blipFill>
          <a:blip r:embed="rId3" cstate="print"/>
          <a:srcRect/>
          <a:stretch>
            <a:fillRect/>
          </a:stretch>
        </p:blipFill>
        <p:spPr bwMode="auto">
          <a:xfrm flipH="1">
            <a:off x="2133600" y="2438400"/>
            <a:ext cx="271210" cy="3143250"/>
          </a:xfrm>
          <a:prstGeom prst="rect">
            <a:avLst/>
          </a:prstGeom>
          <a:noFill/>
          <a:ln w="9525">
            <a:noFill/>
            <a:miter lim="800000"/>
            <a:headEnd/>
            <a:tailEnd/>
          </a:ln>
        </p:spPr>
      </p:pic>
      <p:pic>
        <p:nvPicPr>
          <p:cNvPr id="20" name="Picture 2"/>
          <p:cNvPicPr>
            <a:picLocks noChangeAspect="1" noChangeArrowheads="1"/>
          </p:cNvPicPr>
          <p:nvPr/>
        </p:nvPicPr>
        <p:blipFill>
          <a:blip r:embed="rId3" cstate="print"/>
          <a:srcRect/>
          <a:stretch>
            <a:fillRect/>
          </a:stretch>
        </p:blipFill>
        <p:spPr bwMode="auto">
          <a:xfrm flipH="1">
            <a:off x="3048000" y="2438400"/>
            <a:ext cx="271210" cy="3143250"/>
          </a:xfrm>
          <a:prstGeom prst="rect">
            <a:avLst/>
          </a:prstGeom>
          <a:noFill/>
          <a:ln w="9525">
            <a:noFill/>
            <a:miter lim="800000"/>
            <a:headEnd/>
            <a:tailEnd/>
          </a:ln>
        </p:spPr>
      </p:pic>
      <p:pic>
        <p:nvPicPr>
          <p:cNvPr id="21" name="Picture 2"/>
          <p:cNvPicPr>
            <a:picLocks noChangeAspect="1" noChangeArrowheads="1"/>
          </p:cNvPicPr>
          <p:nvPr/>
        </p:nvPicPr>
        <p:blipFill>
          <a:blip r:embed="rId3" cstate="print"/>
          <a:srcRect/>
          <a:stretch>
            <a:fillRect/>
          </a:stretch>
        </p:blipFill>
        <p:spPr bwMode="auto">
          <a:xfrm flipH="1">
            <a:off x="3276600" y="2438400"/>
            <a:ext cx="271210" cy="3143250"/>
          </a:xfrm>
          <a:prstGeom prst="rect">
            <a:avLst/>
          </a:prstGeom>
          <a:noFill/>
          <a:ln w="9525">
            <a:noFill/>
            <a:miter lim="800000"/>
            <a:headEnd/>
            <a:tailEnd/>
          </a:ln>
        </p:spPr>
      </p:pic>
      <p:pic>
        <p:nvPicPr>
          <p:cNvPr id="22" name="Picture 2"/>
          <p:cNvPicPr>
            <a:picLocks noChangeAspect="1" noChangeArrowheads="1"/>
          </p:cNvPicPr>
          <p:nvPr/>
        </p:nvPicPr>
        <p:blipFill>
          <a:blip r:embed="rId3" cstate="print"/>
          <a:srcRect/>
          <a:stretch>
            <a:fillRect/>
          </a:stretch>
        </p:blipFill>
        <p:spPr bwMode="auto">
          <a:xfrm flipH="1">
            <a:off x="3505200" y="2438400"/>
            <a:ext cx="271210" cy="3143250"/>
          </a:xfrm>
          <a:prstGeom prst="rect">
            <a:avLst/>
          </a:prstGeom>
          <a:noFill/>
          <a:ln w="9525">
            <a:noFill/>
            <a:miter lim="800000"/>
            <a:headEnd/>
            <a:tailEnd/>
          </a:ln>
        </p:spPr>
      </p:pic>
      <p:pic>
        <p:nvPicPr>
          <p:cNvPr id="23" name="Picture 2"/>
          <p:cNvPicPr>
            <a:picLocks noChangeAspect="1" noChangeArrowheads="1"/>
          </p:cNvPicPr>
          <p:nvPr/>
        </p:nvPicPr>
        <p:blipFill>
          <a:blip r:embed="rId3" cstate="print"/>
          <a:srcRect/>
          <a:stretch>
            <a:fillRect/>
          </a:stretch>
        </p:blipFill>
        <p:spPr bwMode="auto">
          <a:xfrm flipH="1">
            <a:off x="3733800" y="2438400"/>
            <a:ext cx="271210" cy="3143250"/>
          </a:xfrm>
          <a:prstGeom prst="rect">
            <a:avLst/>
          </a:prstGeom>
          <a:noFill/>
          <a:ln w="9525">
            <a:noFill/>
            <a:miter lim="800000"/>
            <a:headEnd/>
            <a:tailEnd/>
          </a:ln>
        </p:spPr>
      </p:pic>
      <p:pic>
        <p:nvPicPr>
          <p:cNvPr id="25" name="Picture 2"/>
          <p:cNvPicPr>
            <a:picLocks noChangeAspect="1" noChangeArrowheads="1"/>
          </p:cNvPicPr>
          <p:nvPr/>
        </p:nvPicPr>
        <p:blipFill>
          <a:blip r:embed="rId3" cstate="print"/>
          <a:srcRect/>
          <a:stretch>
            <a:fillRect/>
          </a:stretch>
        </p:blipFill>
        <p:spPr bwMode="auto">
          <a:xfrm flipH="1">
            <a:off x="3962400" y="2438400"/>
            <a:ext cx="271210" cy="3143250"/>
          </a:xfrm>
          <a:prstGeom prst="rect">
            <a:avLst/>
          </a:prstGeom>
          <a:noFill/>
          <a:ln w="9525">
            <a:noFill/>
            <a:miter lim="800000"/>
            <a:headEnd/>
            <a:tailEnd/>
          </a:ln>
        </p:spPr>
      </p:pic>
      <p:pic>
        <p:nvPicPr>
          <p:cNvPr id="26" name="Picture 2"/>
          <p:cNvPicPr>
            <a:picLocks noChangeAspect="1" noChangeArrowheads="1"/>
          </p:cNvPicPr>
          <p:nvPr/>
        </p:nvPicPr>
        <p:blipFill>
          <a:blip r:embed="rId3" cstate="print"/>
          <a:srcRect/>
          <a:stretch>
            <a:fillRect/>
          </a:stretch>
        </p:blipFill>
        <p:spPr bwMode="auto">
          <a:xfrm flipH="1">
            <a:off x="5029200" y="2438400"/>
            <a:ext cx="271210" cy="3143250"/>
          </a:xfrm>
          <a:prstGeom prst="rect">
            <a:avLst/>
          </a:prstGeom>
          <a:noFill/>
          <a:ln w="9525">
            <a:noFill/>
            <a:miter lim="800000"/>
            <a:headEnd/>
            <a:tailEnd/>
          </a:ln>
        </p:spPr>
      </p:pic>
      <p:pic>
        <p:nvPicPr>
          <p:cNvPr id="27" name="Picture 2"/>
          <p:cNvPicPr>
            <a:picLocks noChangeAspect="1" noChangeArrowheads="1"/>
          </p:cNvPicPr>
          <p:nvPr/>
        </p:nvPicPr>
        <p:blipFill>
          <a:blip r:embed="rId3" cstate="print"/>
          <a:srcRect/>
          <a:stretch>
            <a:fillRect/>
          </a:stretch>
        </p:blipFill>
        <p:spPr bwMode="auto">
          <a:xfrm flipH="1">
            <a:off x="5257800" y="2438400"/>
            <a:ext cx="271210" cy="3143250"/>
          </a:xfrm>
          <a:prstGeom prst="rect">
            <a:avLst/>
          </a:prstGeom>
          <a:noFill/>
          <a:ln w="9525">
            <a:noFill/>
            <a:miter lim="800000"/>
            <a:headEnd/>
            <a:tailEnd/>
          </a:ln>
        </p:spPr>
      </p:pic>
      <p:pic>
        <p:nvPicPr>
          <p:cNvPr id="28" name="Picture 2"/>
          <p:cNvPicPr>
            <a:picLocks noChangeAspect="1" noChangeArrowheads="1"/>
          </p:cNvPicPr>
          <p:nvPr/>
        </p:nvPicPr>
        <p:blipFill>
          <a:blip r:embed="rId3" cstate="print"/>
          <a:srcRect/>
          <a:stretch>
            <a:fillRect/>
          </a:stretch>
        </p:blipFill>
        <p:spPr bwMode="auto">
          <a:xfrm flipH="1">
            <a:off x="5486400" y="2438400"/>
            <a:ext cx="271210" cy="3143250"/>
          </a:xfrm>
          <a:prstGeom prst="rect">
            <a:avLst/>
          </a:prstGeom>
          <a:noFill/>
          <a:ln w="9525">
            <a:noFill/>
            <a:miter lim="800000"/>
            <a:headEnd/>
            <a:tailEnd/>
          </a:ln>
        </p:spPr>
      </p:pic>
      <p:pic>
        <p:nvPicPr>
          <p:cNvPr id="29" name="Picture 2"/>
          <p:cNvPicPr>
            <a:picLocks noChangeAspect="1" noChangeArrowheads="1"/>
          </p:cNvPicPr>
          <p:nvPr/>
        </p:nvPicPr>
        <p:blipFill>
          <a:blip r:embed="rId3" cstate="print"/>
          <a:srcRect/>
          <a:stretch>
            <a:fillRect/>
          </a:stretch>
        </p:blipFill>
        <p:spPr bwMode="auto">
          <a:xfrm flipH="1">
            <a:off x="5715000" y="2438400"/>
            <a:ext cx="271210" cy="3143250"/>
          </a:xfrm>
          <a:prstGeom prst="rect">
            <a:avLst/>
          </a:prstGeom>
          <a:noFill/>
          <a:ln w="9525">
            <a:noFill/>
            <a:miter lim="800000"/>
            <a:headEnd/>
            <a:tailEnd/>
          </a:ln>
        </p:spPr>
      </p:pic>
      <p:pic>
        <p:nvPicPr>
          <p:cNvPr id="30" name="Picture 2"/>
          <p:cNvPicPr>
            <a:picLocks noChangeAspect="1" noChangeArrowheads="1"/>
          </p:cNvPicPr>
          <p:nvPr/>
        </p:nvPicPr>
        <p:blipFill>
          <a:blip r:embed="rId3" cstate="print"/>
          <a:srcRect/>
          <a:stretch>
            <a:fillRect/>
          </a:stretch>
        </p:blipFill>
        <p:spPr bwMode="auto">
          <a:xfrm flipH="1">
            <a:off x="5943600" y="2438400"/>
            <a:ext cx="271210" cy="3143250"/>
          </a:xfrm>
          <a:prstGeom prst="rect">
            <a:avLst/>
          </a:prstGeom>
          <a:noFill/>
          <a:ln w="9525">
            <a:noFill/>
            <a:miter lim="800000"/>
            <a:headEnd/>
            <a:tailEnd/>
          </a:ln>
        </p:spPr>
      </p:pic>
      <p:pic>
        <p:nvPicPr>
          <p:cNvPr id="31" name="Picture 2"/>
          <p:cNvPicPr>
            <a:picLocks noChangeAspect="1" noChangeArrowheads="1"/>
          </p:cNvPicPr>
          <p:nvPr/>
        </p:nvPicPr>
        <p:blipFill>
          <a:blip r:embed="rId3" cstate="print"/>
          <a:srcRect/>
          <a:stretch>
            <a:fillRect/>
          </a:stretch>
        </p:blipFill>
        <p:spPr bwMode="auto">
          <a:xfrm flipH="1">
            <a:off x="6172200" y="2438400"/>
            <a:ext cx="271210" cy="3143250"/>
          </a:xfrm>
          <a:prstGeom prst="rect">
            <a:avLst/>
          </a:prstGeom>
          <a:noFill/>
          <a:ln w="9525">
            <a:noFill/>
            <a:miter lim="800000"/>
            <a:headEnd/>
            <a:tailEnd/>
          </a:ln>
        </p:spPr>
      </p:pic>
      <p:pic>
        <p:nvPicPr>
          <p:cNvPr id="34" name="Picture 2"/>
          <p:cNvPicPr>
            <a:picLocks noChangeAspect="1" noChangeArrowheads="1"/>
          </p:cNvPicPr>
          <p:nvPr/>
        </p:nvPicPr>
        <p:blipFill>
          <a:blip r:embed="rId3" cstate="print"/>
          <a:srcRect/>
          <a:stretch>
            <a:fillRect/>
          </a:stretch>
        </p:blipFill>
        <p:spPr bwMode="auto">
          <a:xfrm flipH="1">
            <a:off x="6400800" y="2438400"/>
            <a:ext cx="271210" cy="3143250"/>
          </a:xfrm>
          <a:prstGeom prst="rect">
            <a:avLst/>
          </a:prstGeom>
          <a:noFill/>
          <a:ln w="9525">
            <a:noFill/>
            <a:miter lim="800000"/>
            <a:headEnd/>
            <a:tailEnd/>
          </a:ln>
        </p:spPr>
      </p:pic>
      <p:pic>
        <p:nvPicPr>
          <p:cNvPr id="35" name="Picture 2"/>
          <p:cNvPicPr>
            <a:picLocks noChangeAspect="1" noChangeArrowheads="1"/>
          </p:cNvPicPr>
          <p:nvPr/>
        </p:nvPicPr>
        <p:blipFill>
          <a:blip r:embed="rId3" cstate="print"/>
          <a:srcRect/>
          <a:stretch>
            <a:fillRect/>
          </a:stretch>
        </p:blipFill>
        <p:spPr bwMode="auto">
          <a:xfrm flipH="1">
            <a:off x="6629400" y="2438400"/>
            <a:ext cx="271210" cy="3143250"/>
          </a:xfrm>
          <a:prstGeom prst="rect">
            <a:avLst/>
          </a:prstGeom>
          <a:noFill/>
          <a:ln w="9525">
            <a:noFill/>
            <a:miter lim="800000"/>
            <a:headEnd/>
            <a:tailEnd/>
          </a:ln>
        </p:spPr>
      </p:pic>
      <p:pic>
        <p:nvPicPr>
          <p:cNvPr id="36" name="Picture 2"/>
          <p:cNvPicPr>
            <a:picLocks noChangeAspect="1" noChangeArrowheads="1"/>
          </p:cNvPicPr>
          <p:nvPr/>
        </p:nvPicPr>
        <p:blipFill>
          <a:blip r:embed="rId3" cstate="print"/>
          <a:srcRect/>
          <a:stretch>
            <a:fillRect/>
          </a:stretch>
        </p:blipFill>
        <p:spPr bwMode="auto">
          <a:xfrm flipH="1">
            <a:off x="6858000" y="2438400"/>
            <a:ext cx="271210" cy="3143250"/>
          </a:xfrm>
          <a:prstGeom prst="rect">
            <a:avLst/>
          </a:prstGeom>
          <a:noFill/>
          <a:ln w="9525">
            <a:noFill/>
            <a:miter lim="800000"/>
            <a:headEnd/>
            <a:tailEnd/>
          </a:ln>
        </p:spPr>
      </p:pic>
      <p:sp>
        <p:nvSpPr>
          <p:cNvPr id="37" name="TextBox 36"/>
          <p:cNvSpPr txBox="1"/>
          <p:nvPr/>
        </p:nvSpPr>
        <p:spPr>
          <a:xfrm>
            <a:off x="1066800" y="5791200"/>
            <a:ext cx="7086600" cy="830997"/>
          </a:xfrm>
          <a:prstGeom prst="rect">
            <a:avLst/>
          </a:prstGeom>
          <a:noFill/>
        </p:spPr>
        <p:txBody>
          <a:bodyPr wrap="square" rtlCol="0">
            <a:spAutoFit/>
          </a:bodyPr>
          <a:lstStyle/>
          <a:p>
            <a:pPr algn="ctr"/>
            <a:r>
              <a:rPr lang="en-US" sz="2400" b="1">
                <a:solidFill>
                  <a:srgbClr val="0000FF"/>
                </a:solidFill>
              </a:rPr>
              <a:t>Put your straws back in a pile, switch roles, </a:t>
            </a:r>
          </a:p>
          <a:p>
            <a:pPr algn="ctr"/>
            <a:r>
              <a:rPr lang="en-US" sz="2400" b="1">
                <a:solidFill>
                  <a:srgbClr val="0000FF"/>
                </a:solidFill>
              </a:rPr>
              <a:t>and do it again!</a:t>
            </a:r>
            <a:endParaRPr lang="en-US" sz="2400" b="1">
              <a:solidFill>
                <a:srgbClr val="FF6600"/>
              </a:solidFill>
            </a:endParaRPr>
          </a:p>
        </p:txBody>
      </p:sp>
      <p:pic>
        <p:nvPicPr>
          <p:cNvPr id="38" name="Picture 2"/>
          <p:cNvPicPr>
            <a:picLocks noChangeAspect="1" noChangeArrowheads="1"/>
          </p:cNvPicPr>
          <p:nvPr/>
        </p:nvPicPr>
        <p:blipFill>
          <a:blip r:embed="rId3" cstate="print"/>
          <a:srcRect/>
          <a:stretch>
            <a:fillRect/>
          </a:stretch>
        </p:blipFill>
        <p:spPr bwMode="auto">
          <a:xfrm flipH="1">
            <a:off x="1905000" y="2438400"/>
            <a:ext cx="271210" cy="3143250"/>
          </a:xfrm>
          <a:prstGeom prst="rect">
            <a:avLst/>
          </a:prstGeom>
          <a:noFill/>
          <a:ln w="9525">
            <a:noFill/>
            <a:miter lim="800000"/>
            <a:headEnd/>
            <a:tailEnd/>
          </a:ln>
        </p:spPr>
      </p:pic>
      <p:sp>
        <p:nvSpPr>
          <p:cNvPr id="32" name="Rectangle 31"/>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ppt_x"/>
                                          </p:val>
                                        </p:tav>
                                        <p:tav tm="100000">
                                          <p:val>
                                            <p:strVal val="#ppt_x"/>
                                          </p:val>
                                        </p:tav>
                                      </p:tavLst>
                                    </p:anim>
                                    <p:anim calcmode="lin" valueType="num">
                                      <p:cBhvr additive="base">
                                        <p:cTn id="4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additive="base">
                                        <p:cTn id="49" dur="500" fill="hold"/>
                                        <p:tgtEl>
                                          <p:spTgt spid="36"/>
                                        </p:tgtEl>
                                        <p:attrNameLst>
                                          <p:attrName>ppt_x</p:attrName>
                                        </p:attrNameLst>
                                      </p:cBhvr>
                                      <p:tavLst>
                                        <p:tav tm="0">
                                          <p:val>
                                            <p:strVal val="#ppt_x"/>
                                          </p:val>
                                        </p:tav>
                                        <p:tav tm="100000">
                                          <p:val>
                                            <p:strVal val="#ppt_x"/>
                                          </p:val>
                                        </p:tav>
                                      </p:tavLst>
                                    </p:anim>
                                    <p:anim calcmode="lin" valueType="num">
                                      <p:cBhvr additive="base">
                                        <p:cTn id="5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additive="base">
                                        <p:cTn id="55" dur="500" fill="hold"/>
                                        <p:tgtEl>
                                          <p:spTgt spid="37"/>
                                        </p:tgtEl>
                                        <p:attrNameLst>
                                          <p:attrName>ppt_x</p:attrName>
                                        </p:attrNameLst>
                                      </p:cBhvr>
                                      <p:tavLst>
                                        <p:tav tm="0">
                                          <p:val>
                                            <p:strVal val="#ppt_x"/>
                                          </p:val>
                                        </p:tav>
                                        <p:tav tm="100000">
                                          <p:val>
                                            <p:strVal val="#ppt_x"/>
                                          </p:val>
                                        </p:tav>
                                      </p:tavLst>
                                    </p:anim>
                                    <p:anim calcmode="lin" valueType="num">
                                      <p:cBhvr additive="base">
                                        <p:cTn id="5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6738" name="Picture 2"/>
          <p:cNvPicPr>
            <a:picLocks noChangeAspect="1" noChangeArrowheads="1"/>
          </p:cNvPicPr>
          <p:nvPr/>
        </p:nvPicPr>
        <p:blipFill>
          <a:blip r:embed="rId3" cstate="print"/>
          <a:srcRect/>
          <a:stretch>
            <a:fillRect/>
          </a:stretch>
        </p:blipFill>
        <p:spPr bwMode="auto">
          <a:xfrm>
            <a:off x="228600" y="228600"/>
            <a:ext cx="8686800" cy="409575"/>
          </a:xfrm>
          <a:prstGeom prst="rect">
            <a:avLst/>
          </a:prstGeom>
          <a:noFill/>
          <a:ln w="9525">
            <a:noFill/>
            <a:miter lim="800000"/>
            <a:headEnd/>
            <a:tailEnd/>
          </a:ln>
        </p:spPr>
      </p:pic>
      <p:pic>
        <p:nvPicPr>
          <p:cNvPr id="116739" name="Picture 3"/>
          <p:cNvPicPr>
            <a:picLocks noChangeAspect="1" noChangeArrowheads="1"/>
          </p:cNvPicPr>
          <p:nvPr/>
        </p:nvPicPr>
        <p:blipFill>
          <a:blip r:embed="rId4" cstate="print"/>
          <a:srcRect/>
          <a:stretch>
            <a:fillRect/>
          </a:stretch>
        </p:blipFill>
        <p:spPr bwMode="auto">
          <a:xfrm rot="5400000">
            <a:off x="2020459" y="-344058"/>
            <a:ext cx="5121514" cy="7790831"/>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6738" name="Picture 2"/>
          <p:cNvPicPr>
            <a:picLocks noChangeAspect="1" noChangeArrowheads="1"/>
          </p:cNvPicPr>
          <p:nvPr/>
        </p:nvPicPr>
        <p:blipFill>
          <a:blip r:embed="rId3" cstate="print"/>
          <a:srcRect/>
          <a:stretch>
            <a:fillRect/>
          </a:stretch>
        </p:blipFill>
        <p:spPr bwMode="auto">
          <a:xfrm>
            <a:off x="228600" y="228600"/>
            <a:ext cx="8686800" cy="409575"/>
          </a:xfrm>
          <a:prstGeom prst="rect">
            <a:avLst/>
          </a:prstGeom>
          <a:noFill/>
          <a:ln w="9525">
            <a:noFill/>
            <a:miter lim="800000"/>
            <a:headEnd/>
            <a:tailEnd/>
          </a:ln>
        </p:spPr>
      </p:pic>
      <p:pic>
        <p:nvPicPr>
          <p:cNvPr id="117762" name="Picture 2"/>
          <p:cNvPicPr>
            <a:picLocks noChangeAspect="1" noChangeArrowheads="1"/>
          </p:cNvPicPr>
          <p:nvPr/>
        </p:nvPicPr>
        <p:blipFill>
          <a:blip r:embed="rId4" cstate="print"/>
          <a:srcRect/>
          <a:stretch>
            <a:fillRect/>
          </a:stretch>
        </p:blipFill>
        <p:spPr bwMode="auto">
          <a:xfrm rot="5400000">
            <a:off x="2055719" y="-150719"/>
            <a:ext cx="5108763" cy="7391401"/>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782293"/>
            <a:ext cx="2105025" cy="17690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10200" y="993086"/>
            <a:ext cx="2682328" cy="3045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2404337" y="1613071"/>
            <a:ext cx="4338638" cy="2788153"/>
          </a:xfrm>
          <a:prstGeom prst="rect">
            <a:avLst/>
          </a:prstGeom>
        </p:spPr>
      </p:pic>
    </p:spTree>
    <p:extLst>
      <p:ext uri="{BB962C8B-B14F-4D97-AF65-F5344CB8AC3E}">
        <p14:creationId xmlns:p14="http://schemas.microsoft.com/office/powerpoint/2010/main" val="95840001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4832092"/>
          </a:xfrm>
          <a:prstGeom prst="rect">
            <a:avLst/>
          </a:prstGeom>
          <a:noFill/>
        </p:spPr>
        <p:txBody>
          <a:bodyPr wrap="square" rtlCol="0">
            <a:spAutoFit/>
          </a:bodyPr>
          <a:lstStyle/>
          <a:p>
            <a:pPr algn="ctr"/>
            <a:r>
              <a:rPr lang="en-US" sz="4800" b="1">
                <a:latin typeface="Kristen ITC" panose="03050502040202030202" pitchFamily="66" charset="0"/>
              </a:rPr>
              <a:t>Lesson 5</a:t>
            </a:r>
          </a:p>
          <a:p>
            <a:pPr algn="ctr"/>
            <a:endParaRPr lang="en-US" sz="1600">
              <a:latin typeface="Kristen ITC" panose="03050502040202030202" pitchFamily="66" charset="0"/>
            </a:endParaRPr>
          </a:p>
          <a:p>
            <a:pPr algn="ctr"/>
            <a:endParaRPr lang="en-US" sz="4400">
              <a:latin typeface="Kristen ITC" panose="03050502040202030202" pitchFamily="66" charset="0"/>
            </a:endParaRPr>
          </a:p>
          <a:p>
            <a:pPr algn="ctr"/>
            <a:r>
              <a:rPr lang="en-US" sz="3600">
                <a:latin typeface="Kristen ITC" panose="03050502040202030202" pitchFamily="66" charset="0"/>
              </a:rPr>
              <a:t>I can count straws the Say Ten way to 20.  I can make a pile for each ten.</a:t>
            </a:r>
          </a:p>
          <a:p>
            <a:pPr algn="ctr"/>
            <a:endParaRPr lang="en-US" sz="3200">
              <a:latin typeface="Kristen ITC" panose="03050502040202030202" pitchFamily="66" charset="0"/>
            </a:endParaRPr>
          </a:p>
          <a:p>
            <a:pPr algn="ctr"/>
            <a:endParaRPr lang="en-US" sz="32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80931083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596912" cy="523220"/>
          </a:xfrm>
          <a:prstGeom prst="rect">
            <a:avLst/>
          </a:prstGeom>
          <a:noFill/>
        </p:spPr>
        <p:txBody>
          <a:bodyPr wrap="none" rtlCol="0">
            <a:spAutoFit/>
          </a:bodyPr>
          <a:lstStyle/>
          <a:p>
            <a:r>
              <a:rPr lang="en-US" sz="1400"/>
              <a:t>Module 5, Lesson 5</a:t>
            </a:r>
          </a:p>
          <a:p>
            <a:pPr algn="ctr"/>
            <a:r>
              <a:rPr lang="en-US" sz="1400"/>
              <a:t>Fluency</a:t>
            </a:r>
          </a:p>
        </p:txBody>
      </p:sp>
      <p:sp>
        <p:nvSpPr>
          <p:cNvPr id="14" name="TextBox 13"/>
          <p:cNvSpPr txBox="1"/>
          <p:nvPr/>
        </p:nvSpPr>
        <p:spPr>
          <a:xfrm>
            <a:off x="838201" y="609548"/>
            <a:ext cx="7467598" cy="523220"/>
          </a:xfrm>
          <a:prstGeom prst="rect">
            <a:avLst/>
          </a:prstGeom>
          <a:noFill/>
        </p:spPr>
        <p:txBody>
          <a:bodyPr wrap="square" rtlCol="0">
            <a:spAutoFit/>
          </a:bodyPr>
          <a:lstStyle/>
          <a:p>
            <a:pPr algn="ctr"/>
            <a:r>
              <a:rPr lang="en-US" sz="2800" b="1"/>
              <a:t>Dot Cards of Seven</a:t>
            </a:r>
            <a:endParaRPr lang="en-US" sz="8000" b="1"/>
          </a:p>
        </p:txBody>
      </p:sp>
      <p:sp>
        <p:nvSpPr>
          <p:cNvPr id="18" name="TextBox 17"/>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21"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509962" y="1891561"/>
            <a:ext cx="2124075" cy="3714750"/>
          </a:xfrm>
          <a:prstGeom prst="rect">
            <a:avLst/>
          </a:prstGeom>
        </p:spPr>
      </p:pic>
    </p:spTree>
    <p:extLst>
      <p:ext uri="{BB962C8B-B14F-4D97-AF65-F5344CB8AC3E}">
        <p14:creationId xmlns:p14="http://schemas.microsoft.com/office/powerpoint/2010/main" val="35597806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21"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803663" y="2133600"/>
            <a:ext cx="3543300" cy="2819400"/>
          </a:xfrm>
          <a:prstGeom prst="rect">
            <a:avLst/>
          </a:prstGeom>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5</a:t>
            </a:r>
          </a:p>
          <a:p>
            <a:pPr algn="ctr"/>
            <a:r>
              <a:rPr lang="en-US" sz="1400"/>
              <a:t>Fluency</a:t>
            </a: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a:t>Dot Cards of Seven</a:t>
            </a:r>
            <a:endParaRPr lang="en-US" sz="8000" b="1"/>
          </a:p>
        </p:txBody>
      </p:sp>
    </p:spTree>
    <p:extLst>
      <p:ext uri="{BB962C8B-B14F-4D97-AF65-F5344CB8AC3E}">
        <p14:creationId xmlns:p14="http://schemas.microsoft.com/office/powerpoint/2010/main" val="152885013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21"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128962" y="2019299"/>
            <a:ext cx="2886075" cy="2819400"/>
          </a:xfrm>
          <a:prstGeom prst="rect">
            <a:avLst/>
          </a:prstGeom>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5</a:t>
            </a:r>
          </a:p>
          <a:p>
            <a:pPr algn="ctr"/>
            <a:r>
              <a:rPr lang="en-US" sz="1400"/>
              <a:t>Fluency</a:t>
            </a: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a:t>Dot Cards of Seven</a:t>
            </a:r>
            <a:endParaRPr lang="en-US" sz="8000" b="1"/>
          </a:p>
        </p:txBody>
      </p:sp>
    </p:spTree>
    <p:extLst>
      <p:ext uri="{BB962C8B-B14F-4D97-AF65-F5344CB8AC3E}">
        <p14:creationId xmlns:p14="http://schemas.microsoft.com/office/powerpoint/2010/main" val="172622898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21"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505200" y="1886238"/>
            <a:ext cx="2087228" cy="3760080"/>
          </a:xfrm>
          <a:prstGeom prst="rect">
            <a:avLst/>
          </a:prstGeom>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5</a:t>
            </a:r>
          </a:p>
          <a:p>
            <a:pPr algn="ctr"/>
            <a:r>
              <a:rPr lang="en-US" sz="1400"/>
              <a:t>Fluency</a:t>
            </a: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a:t>Dot Cards of Seven</a:t>
            </a:r>
            <a:endParaRPr lang="en-US" sz="8000" b="1"/>
          </a:p>
        </p:txBody>
      </p:sp>
    </p:spTree>
    <p:extLst>
      <p:ext uri="{BB962C8B-B14F-4D97-AF65-F5344CB8AC3E}">
        <p14:creationId xmlns:p14="http://schemas.microsoft.com/office/powerpoint/2010/main" val="367107480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21"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048000" y="1742318"/>
            <a:ext cx="2995584" cy="3985504"/>
          </a:xfrm>
          <a:prstGeom prst="rect">
            <a:avLst/>
          </a:prstGeom>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5</a:t>
            </a:r>
          </a:p>
          <a:p>
            <a:pPr algn="ctr"/>
            <a:r>
              <a:rPr lang="en-US" sz="1400"/>
              <a:t>Fluency</a:t>
            </a: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a:t>Dot Cards of Seven</a:t>
            </a:r>
            <a:endParaRPr lang="en-US" sz="8000" b="1"/>
          </a:p>
        </p:txBody>
      </p:sp>
    </p:spTree>
    <p:extLst>
      <p:ext uri="{BB962C8B-B14F-4D97-AF65-F5344CB8AC3E}">
        <p14:creationId xmlns:p14="http://schemas.microsoft.com/office/powerpoint/2010/main" val="3703629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do you see?  How many more to make 5?  Say the addition sentence. </a:t>
            </a:r>
          </a:p>
        </p:txBody>
      </p:sp>
      <p:pic>
        <p:nvPicPr>
          <p:cNvPr id="3" name="Picture 2"/>
          <p:cNvPicPr>
            <a:picLocks noChangeAspect="1"/>
          </p:cNvPicPr>
          <p:nvPr/>
        </p:nvPicPr>
        <p:blipFill>
          <a:blip r:embed="rId4"/>
          <a:stretch>
            <a:fillRect/>
          </a:stretch>
        </p:blipFill>
        <p:spPr>
          <a:xfrm rot="5400000">
            <a:off x="3938587" y="815410"/>
            <a:ext cx="1266825" cy="5229225"/>
          </a:xfrm>
          <a:prstGeom prst="rect">
            <a:avLst/>
          </a:prstGeom>
        </p:spPr>
      </p:pic>
      <p:pic>
        <p:nvPicPr>
          <p:cNvPr id="14" name="Picture 2" descr="http://www.clipartkid.com/images/21/family-and-i-silentmyth-UuLUmS-clipa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167" y="4177514"/>
            <a:ext cx="1595335" cy="23605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ipartkid.com/images/21/family-and-i-silentmyth-UuLUmS-clipar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086600" y="4142947"/>
            <a:ext cx="1686222" cy="236054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239000" y="287430"/>
            <a:ext cx="1596912" cy="523220"/>
          </a:xfrm>
          <a:prstGeom prst="rect">
            <a:avLst/>
          </a:prstGeom>
          <a:noFill/>
        </p:spPr>
        <p:txBody>
          <a:bodyPr wrap="none" rtlCol="0">
            <a:spAutoFit/>
          </a:bodyPr>
          <a:lstStyle/>
          <a:p>
            <a:r>
              <a:rPr lang="en-US" sz="1400"/>
              <a:t>Module 5, Lesson 1</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  Partners to 5</a:t>
            </a:r>
            <a:endParaRPr lang="en-US" sz="8000" b="1"/>
          </a:p>
        </p:txBody>
      </p:sp>
    </p:spTree>
    <p:extLst>
      <p:ext uri="{BB962C8B-B14F-4D97-AF65-F5344CB8AC3E}">
        <p14:creationId xmlns:p14="http://schemas.microsoft.com/office/powerpoint/2010/main" val="323802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21"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009900" y="2133600"/>
            <a:ext cx="3124200" cy="2876550"/>
          </a:xfrm>
          <a:prstGeom prst="rect">
            <a:avLst/>
          </a:prstGeom>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5</a:t>
            </a:r>
          </a:p>
          <a:p>
            <a:pPr algn="ctr"/>
            <a:r>
              <a:rPr lang="en-US" sz="1400"/>
              <a:t>Fluency</a:t>
            </a: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a:t>Dot Cards of Seven</a:t>
            </a:r>
            <a:endParaRPr lang="en-US" sz="8000" b="1"/>
          </a:p>
        </p:txBody>
      </p:sp>
    </p:spTree>
    <p:extLst>
      <p:ext uri="{BB962C8B-B14F-4D97-AF65-F5344CB8AC3E}">
        <p14:creationId xmlns:p14="http://schemas.microsoft.com/office/powerpoint/2010/main" val="186816877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21"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999892" y="1777900"/>
            <a:ext cx="3104460" cy="3947447"/>
          </a:xfrm>
          <a:prstGeom prst="rect">
            <a:avLst/>
          </a:prstGeom>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5</a:t>
            </a:r>
          </a:p>
          <a:p>
            <a:pPr algn="ctr"/>
            <a:r>
              <a:rPr lang="en-US" sz="1400"/>
              <a:t>Fluency</a:t>
            </a: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a:t>Dot Cards of Seven</a:t>
            </a:r>
            <a:endParaRPr lang="en-US" sz="8000" b="1"/>
          </a:p>
        </p:txBody>
      </p:sp>
    </p:spTree>
    <p:extLst>
      <p:ext uri="{BB962C8B-B14F-4D97-AF65-F5344CB8AC3E}">
        <p14:creationId xmlns:p14="http://schemas.microsoft.com/office/powerpoint/2010/main" val="165634595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21"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695395" y="1797778"/>
            <a:ext cx="1771862" cy="4182232"/>
          </a:xfrm>
          <a:prstGeom prst="rect">
            <a:avLst/>
          </a:prstGeom>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5</a:t>
            </a:r>
          </a:p>
          <a:p>
            <a:pPr algn="ctr"/>
            <a:r>
              <a:rPr lang="en-US" sz="1400"/>
              <a:t>Fluency</a:t>
            </a: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a:t>Dot Cards of Seven</a:t>
            </a:r>
            <a:endParaRPr lang="en-US" sz="8000" b="1"/>
          </a:p>
        </p:txBody>
      </p:sp>
    </p:spTree>
    <p:extLst>
      <p:ext uri="{BB962C8B-B14F-4D97-AF65-F5344CB8AC3E}">
        <p14:creationId xmlns:p14="http://schemas.microsoft.com/office/powerpoint/2010/main" val="56117261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21"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645832" y="1979002"/>
            <a:ext cx="1799328" cy="4162624"/>
          </a:xfrm>
          <a:prstGeom prst="rect">
            <a:avLst/>
          </a:prstGeom>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5</a:t>
            </a:r>
          </a:p>
          <a:p>
            <a:pPr algn="ctr"/>
            <a:r>
              <a:rPr lang="en-US" sz="1400"/>
              <a:t>Fluency</a:t>
            </a: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a:t>Dot Cards of Seven</a:t>
            </a:r>
            <a:endParaRPr lang="en-US" sz="8000" b="1"/>
          </a:p>
        </p:txBody>
      </p:sp>
    </p:spTree>
    <p:extLst>
      <p:ext uri="{BB962C8B-B14F-4D97-AF65-F5344CB8AC3E}">
        <p14:creationId xmlns:p14="http://schemas.microsoft.com/office/powerpoint/2010/main" val="59708780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3128962" y="2019299"/>
            <a:ext cx="2886075" cy="2819400"/>
          </a:xfrm>
          <a:prstGeom prst="rect">
            <a:avLst/>
          </a:prstGeom>
        </p:spPr>
      </p:pic>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5</a:t>
            </a:r>
          </a:p>
          <a:p>
            <a:pPr algn="ctr"/>
            <a:r>
              <a:rPr lang="en-US" sz="1400"/>
              <a:t>Fluency</a:t>
            </a: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a:t>Number Pairs of Seven</a:t>
            </a:r>
            <a:endParaRPr lang="en-US" sz="8000" b="1"/>
          </a:p>
        </p:txBody>
      </p:sp>
      <p:sp>
        <p:nvSpPr>
          <p:cNvPr id="3" name="Rounded Rectangle 2"/>
          <p:cNvSpPr/>
          <p:nvPr/>
        </p:nvSpPr>
        <p:spPr>
          <a:xfrm>
            <a:off x="3142214" y="2716721"/>
            <a:ext cx="833575" cy="14262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4065812" y="2151861"/>
            <a:ext cx="1877788" cy="264215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050436" y="1109609"/>
            <a:ext cx="7255363" cy="646331"/>
          </a:xfrm>
          <a:prstGeom prst="rect">
            <a:avLst/>
          </a:prstGeom>
          <a:noFill/>
        </p:spPr>
        <p:txBody>
          <a:bodyPr wrap="square" rtlCol="0">
            <a:spAutoFit/>
          </a:bodyPr>
          <a:lstStyle/>
          <a:p>
            <a:pPr algn="ctr"/>
            <a:r>
              <a:rPr lang="en-US" b="1">
                <a:solidFill>
                  <a:srgbClr val="C00000"/>
                </a:solidFill>
              </a:rPr>
              <a:t>Say the larger part.  Say the smaller part.  What is the total number of dots?  Show the number bond on your personal white board.</a:t>
            </a:r>
          </a:p>
        </p:txBody>
      </p:sp>
      <p:pic>
        <p:nvPicPr>
          <p:cNvPr id="26" name="Picture 2" descr="http://clipartix.com/wp-content/uploads/2016/05/Happy-dog-wagging-tail-clip-art-clipart-clipart.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375" y="3733800"/>
            <a:ext cx="1818998" cy="270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03671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5</a:t>
            </a:r>
          </a:p>
          <a:p>
            <a:pPr algn="ctr"/>
            <a:r>
              <a:rPr lang="en-US" sz="1400"/>
              <a:t>Fluency</a:t>
            </a:r>
          </a:p>
        </p:txBody>
      </p:sp>
      <p:sp>
        <p:nvSpPr>
          <p:cNvPr id="25" name="TextBox 24"/>
          <p:cNvSpPr txBox="1"/>
          <p:nvPr/>
        </p:nvSpPr>
        <p:spPr>
          <a:xfrm>
            <a:off x="1050436" y="1109609"/>
            <a:ext cx="7255363" cy="646331"/>
          </a:xfrm>
          <a:prstGeom prst="rect">
            <a:avLst/>
          </a:prstGeom>
          <a:noFill/>
        </p:spPr>
        <p:txBody>
          <a:bodyPr wrap="square" rtlCol="0">
            <a:spAutoFit/>
          </a:bodyPr>
          <a:lstStyle/>
          <a:p>
            <a:pPr algn="ctr"/>
            <a:r>
              <a:rPr lang="en-US" b="1">
                <a:solidFill>
                  <a:srgbClr val="C00000"/>
                </a:solidFill>
              </a:rPr>
              <a:t>Say the larger part.  Say the smaller part.  What is the total number of dots?  Show the number bond on your personal white board.</a:t>
            </a:r>
          </a:p>
        </p:txBody>
      </p:sp>
      <p:pic>
        <p:nvPicPr>
          <p:cNvPr id="26" name="Picture 2" descr="http://clipartix.com/wp-content/uploads/2016/05/Happy-dog-wagging-tail-clip-art-clipart-clipart.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3733800"/>
            <a:ext cx="1818998" cy="27062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5"/>
          <a:stretch>
            <a:fillRect/>
          </a:stretch>
        </p:blipFill>
        <p:spPr>
          <a:xfrm>
            <a:off x="3634503" y="2142681"/>
            <a:ext cx="2087228" cy="3760080"/>
          </a:xfrm>
          <a:prstGeom prst="rect">
            <a:avLst/>
          </a:prstGeom>
        </p:spPr>
      </p:pic>
      <p:sp>
        <p:nvSpPr>
          <p:cNvPr id="22" name="TextBox 21"/>
          <p:cNvSpPr txBox="1"/>
          <p:nvPr/>
        </p:nvSpPr>
        <p:spPr>
          <a:xfrm>
            <a:off x="838201" y="609548"/>
            <a:ext cx="7467598" cy="523220"/>
          </a:xfrm>
          <a:prstGeom prst="rect">
            <a:avLst/>
          </a:prstGeom>
          <a:noFill/>
        </p:spPr>
        <p:txBody>
          <a:bodyPr wrap="square" rtlCol="0">
            <a:spAutoFit/>
          </a:bodyPr>
          <a:lstStyle/>
          <a:p>
            <a:pPr algn="ctr"/>
            <a:r>
              <a:rPr lang="en-US" sz="2800" b="1"/>
              <a:t>Number Pairs of Seven</a:t>
            </a:r>
            <a:endParaRPr lang="en-US" sz="8000" b="1"/>
          </a:p>
        </p:txBody>
      </p:sp>
    </p:spTree>
    <p:extLst>
      <p:ext uri="{BB962C8B-B14F-4D97-AF65-F5344CB8AC3E}">
        <p14:creationId xmlns:p14="http://schemas.microsoft.com/office/powerpoint/2010/main" val="17364974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5</a:t>
            </a:r>
          </a:p>
          <a:p>
            <a:pPr algn="ctr"/>
            <a:r>
              <a:rPr lang="en-US" sz="1400"/>
              <a:t>Fluency</a:t>
            </a:r>
          </a:p>
        </p:txBody>
      </p:sp>
      <p:sp>
        <p:nvSpPr>
          <p:cNvPr id="25" name="TextBox 24"/>
          <p:cNvSpPr txBox="1"/>
          <p:nvPr/>
        </p:nvSpPr>
        <p:spPr>
          <a:xfrm>
            <a:off x="1050436" y="1109609"/>
            <a:ext cx="7255363" cy="646331"/>
          </a:xfrm>
          <a:prstGeom prst="rect">
            <a:avLst/>
          </a:prstGeom>
          <a:noFill/>
        </p:spPr>
        <p:txBody>
          <a:bodyPr wrap="square" rtlCol="0">
            <a:spAutoFit/>
          </a:bodyPr>
          <a:lstStyle/>
          <a:p>
            <a:pPr algn="ctr"/>
            <a:r>
              <a:rPr lang="en-US" b="1">
                <a:solidFill>
                  <a:srgbClr val="C00000"/>
                </a:solidFill>
              </a:rPr>
              <a:t>Say the larger part.  Say the smaller part.  What is the total number of dots?  Show the number bond on your personal white board.</a:t>
            </a:r>
          </a:p>
        </p:txBody>
      </p:sp>
      <p:pic>
        <p:nvPicPr>
          <p:cNvPr id="26" name="Picture 2" descr="http://clipartix.com/wp-content/uploads/2016/05/Happy-dog-wagging-tail-clip-art-clipart-clipart.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3733800"/>
            <a:ext cx="1818998" cy="27062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5"/>
          <a:stretch>
            <a:fillRect/>
          </a:stretch>
        </p:blipFill>
        <p:spPr>
          <a:xfrm>
            <a:off x="3019770" y="1915823"/>
            <a:ext cx="3104460" cy="3947447"/>
          </a:xfrm>
          <a:prstGeom prst="rect">
            <a:avLst/>
          </a:prstGeom>
        </p:spPr>
      </p:pic>
      <p:sp>
        <p:nvSpPr>
          <p:cNvPr id="22" name="TextBox 21"/>
          <p:cNvSpPr txBox="1"/>
          <p:nvPr/>
        </p:nvSpPr>
        <p:spPr>
          <a:xfrm>
            <a:off x="838201" y="609548"/>
            <a:ext cx="7467598" cy="523220"/>
          </a:xfrm>
          <a:prstGeom prst="rect">
            <a:avLst/>
          </a:prstGeom>
          <a:noFill/>
        </p:spPr>
        <p:txBody>
          <a:bodyPr wrap="square" rtlCol="0">
            <a:spAutoFit/>
          </a:bodyPr>
          <a:lstStyle/>
          <a:p>
            <a:pPr algn="ctr"/>
            <a:r>
              <a:rPr lang="en-US" sz="2800" b="1"/>
              <a:t>Number Pairs of Seven</a:t>
            </a:r>
            <a:endParaRPr lang="en-US" sz="8000" b="1"/>
          </a:p>
        </p:txBody>
      </p:sp>
    </p:spTree>
    <p:extLst>
      <p:ext uri="{BB962C8B-B14F-4D97-AF65-F5344CB8AC3E}">
        <p14:creationId xmlns:p14="http://schemas.microsoft.com/office/powerpoint/2010/main" val="342689529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5</a:t>
            </a:r>
          </a:p>
          <a:p>
            <a:pPr algn="ctr"/>
            <a:r>
              <a:rPr lang="en-US" sz="1400"/>
              <a:t>Fluency</a:t>
            </a:r>
          </a:p>
        </p:txBody>
      </p:sp>
      <p:sp>
        <p:nvSpPr>
          <p:cNvPr id="25" name="TextBox 24"/>
          <p:cNvSpPr txBox="1"/>
          <p:nvPr/>
        </p:nvSpPr>
        <p:spPr>
          <a:xfrm>
            <a:off x="1050436" y="1109609"/>
            <a:ext cx="7255363" cy="646331"/>
          </a:xfrm>
          <a:prstGeom prst="rect">
            <a:avLst/>
          </a:prstGeom>
          <a:noFill/>
        </p:spPr>
        <p:txBody>
          <a:bodyPr wrap="square" rtlCol="0">
            <a:spAutoFit/>
          </a:bodyPr>
          <a:lstStyle/>
          <a:p>
            <a:pPr algn="ctr"/>
            <a:r>
              <a:rPr lang="en-US" b="1">
                <a:solidFill>
                  <a:srgbClr val="C00000"/>
                </a:solidFill>
              </a:rPr>
              <a:t>Say the larger part.  Say the smaller part.  What is the total number of dots?  Show the number bond on your personal white board.</a:t>
            </a:r>
          </a:p>
        </p:txBody>
      </p:sp>
      <p:pic>
        <p:nvPicPr>
          <p:cNvPr id="26" name="Picture 2" descr="http://clipartix.com/wp-content/uploads/2016/05/Happy-dog-wagging-tail-clip-art-clipart-clipart.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3733800"/>
            <a:ext cx="1818998" cy="27062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3712196" y="1920281"/>
            <a:ext cx="1771862" cy="4182232"/>
          </a:xfrm>
          <a:prstGeom prst="rect">
            <a:avLst/>
          </a:prstGeom>
        </p:spPr>
      </p:pic>
      <p:sp>
        <p:nvSpPr>
          <p:cNvPr id="14" name="Rounded Rectangle 13"/>
          <p:cNvSpPr/>
          <p:nvPr/>
        </p:nvSpPr>
        <p:spPr>
          <a:xfrm>
            <a:off x="3695395" y="1890464"/>
            <a:ext cx="1877788" cy="429167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Number Pairs of Seven</a:t>
            </a:r>
            <a:endParaRPr lang="en-US" sz="8000" b="1"/>
          </a:p>
        </p:txBody>
      </p:sp>
    </p:spTree>
    <p:extLst>
      <p:ext uri="{BB962C8B-B14F-4D97-AF65-F5344CB8AC3E}">
        <p14:creationId xmlns:p14="http://schemas.microsoft.com/office/powerpoint/2010/main" val="194979239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52939"/>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5</a:t>
            </a:r>
          </a:p>
          <a:p>
            <a:pPr algn="ctr"/>
            <a:r>
              <a:rPr lang="en-US" sz="1400"/>
              <a:t>Fluency</a:t>
            </a:r>
          </a:p>
        </p:txBody>
      </p:sp>
      <p:sp>
        <p:nvSpPr>
          <p:cNvPr id="17" name="TextBox 16"/>
          <p:cNvSpPr txBox="1"/>
          <p:nvPr/>
        </p:nvSpPr>
        <p:spPr>
          <a:xfrm>
            <a:off x="838201" y="451809"/>
            <a:ext cx="7467598" cy="523220"/>
          </a:xfrm>
          <a:prstGeom prst="rect">
            <a:avLst/>
          </a:prstGeom>
          <a:noFill/>
        </p:spPr>
        <p:txBody>
          <a:bodyPr wrap="square" rtlCol="0">
            <a:spAutoFit/>
          </a:bodyPr>
          <a:lstStyle/>
          <a:p>
            <a:pPr algn="ctr"/>
            <a:r>
              <a:rPr lang="en-US" sz="2800" b="1"/>
              <a:t>Circling 10 Ones</a:t>
            </a:r>
            <a:endParaRPr lang="en-US" sz="8000" b="1"/>
          </a:p>
        </p:txBody>
      </p:sp>
      <p:pic>
        <p:nvPicPr>
          <p:cNvPr id="3" name="Picture 2"/>
          <p:cNvPicPr>
            <a:picLocks noChangeAspect="1"/>
          </p:cNvPicPr>
          <p:nvPr/>
        </p:nvPicPr>
        <p:blipFill>
          <a:blip r:embed="rId4"/>
          <a:stretch>
            <a:fillRect/>
          </a:stretch>
        </p:blipFill>
        <p:spPr>
          <a:xfrm>
            <a:off x="2438400" y="1017766"/>
            <a:ext cx="4419600" cy="5433573"/>
          </a:xfrm>
          <a:prstGeom prst="rect">
            <a:avLst/>
          </a:prstGeom>
        </p:spPr>
      </p:pic>
      <p:pic>
        <p:nvPicPr>
          <p:cNvPr id="7" name="Picture 6"/>
          <p:cNvPicPr>
            <a:picLocks noChangeAspect="1"/>
          </p:cNvPicPr>
          <p:nvPr/>
        </p:nvPicPr>
        <p:blipFill>
          <a:blip r:embed="rId5"/>
          <a:stretch>
            <a:fillRect/>
          </a:stretch>
        </p:blipFill>
        <p:spPr>
          <a:xfrm rot="3980655">
            <a:off x="-186440" y="4518438"/>
            <a:ext cx="3048000" cy="990600"/>
          </a:xfrm>
          <a:prstGeom prst="rect">
            <a:avLst/>
          </a:prstGeom>
        </p:spPr>
      </p:pic>
    </p:spTree>
    <p:extLst>
      <p:ext uri="{BB962C8B-B14F-4D97-AF65-F5344CB8AC3E}">
        <p14:creationId xmlns:p14="http://schemas.microsoft.com/office/powerpoint/2010/main" val="101724272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naturalawakeningsmag.com/Natural-Awakenings/October-2012/Children-Follow-Adult-Examples/Girl-Playing-Flute-Cartoon.jpg"/>
          <p:cNvPicPr>
            <a:picLocks noChangeAspect="1" noChangeArrowheads="1"/>
          </p:cNvPicPr>
          <p:nvPr/>
        </p:nvPicPr>
        <p:blipFill>
          <a:blip r:embed="rId3" cstate="print"/>
          <a:srcRect/>
          <a:stretch>
            <a:fillRect/>
          </a:stretch>
        </p:blipFill>
        <p:spPr bwMode="auto">
          <a:xfrm>
            <a:off x="304800" y="3276600"/>
            <a:ext cx="1828800" cy="3206497"/>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5, Lesson 5</a:t>
            </a:r>
          </a:p>
        </p:txBody>
      </p:sp>
      <p:sp>
        <p:nvSpPr>
          <p:cNvPr id="16" name="TextBox 15"/>
          <p:cNvSpPr txBox="1"/>
          <p:nvPr/>
        </p:nvSpPr>
        <p:spPr>
          <a:xfrm>
            <a:off x="533400" y="838200"/>
            <a:ext cx="8001000" cy="1938992"/>
          </a:xfrm>
          <a:prstGeom prst="rect">
            <a:avLst/>
          </a:prstGeom>
          <a:noFill/>
        </p:spPr>
        <p:txBody>
          <a:bodyPr wrap="square" rtlCol="0">
            <a:spAutoFit/>
          </a:bodyPr>
          <a:lstStyle/>
          <a:p>
            <a:pPr algn="ctr"/>
            <a:r>
              <a:rPr lang="en-US" sz="2400" b="1"/>
              <a:t>Pat covered 16 holes when playing the flute.  She covered </a:t>
            </a:r>
          </a:p>
          <a:p>
            <a:pPr algn="ctr"/>
            <a:r>
              <a:rPr lang="en-US" sz="2400" b="1"/>
              <a:t>10 holes with her fingers on the first note she played.  She covered 6 holes on the next note she played.  Draw the 10 holes.  Draw the 6 holes.  Use your drawing to count all the holes the Say Ten way.</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48130" name="AutoShape 2"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3" name="AutoShape 5"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73824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do you see?  How many more to make 5?  Say the addition sentence. </a:t>
            </a:r>
          </a:p>
        </p:txBody>
      </p:sp>
      <p:pic>
        <p:nvPicPr>
          <p:cNvPr id="4" name="Picture 3"/>
          <p:cNvPicPr>
            <a:picLocks noChangeAspect="1"/>
          </p:cNvPicPr>
          <p:nvPr/>
        </p:nvPicPr>
        <p:blipFill>
          <a:blip r:embed="rId4"/>
          <a:stretch>
            <a:fillRect/>
          </a:stretch>
        </p:blipFill>
        <p:spPr>
          <a:xfrm rot="5400000">
            <a:off x="3929062" y="852486"/>
            <a:ext cx="1285875" cy="5153025"/>
          </a:xfrm>
          <a:prstGeom prst="rect">
            <a:avLst/>
          </a:prstGeom>
        </p:spPr>
      </p:pic>
      <p:pic>
        <p:nvPicPr>
          <p:cNvPr id="14" name="Picture 2" descr="http://www.clipartkid.com/images/21/family-and-i-silentmyth-UuLUmS-clipa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167" y="4177514"/>
            <a:ext cx="1595335" cy="23605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ipartkid.com/images/21/family-and-i-silentmyth-UuLUmS-clipar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086600" y="4142947"/>
            <a:ext cx="1686222" cy="236054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239000" y="287430"/>
            <a:ext cx="1596912" cy="523220"/>
          </a:xfrm>
          <a:prstGeom prst="rect">
            <a:avLst/>
          </a:prstGeom>
          <a:noFill/>
        </p:spPr>
        <p:txBody>
          <a:bodyPr wrap="none" rtlCol="0">
            <a:spAutoFit/>
          </a:bodyPr>
          <a:lstStyle/>
          <a:p>
            <a:r>
              <a:rPr lang="en-US" sz="1400"/>
              <a:t>Module 5, Lesson 1</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  Partners to 5</a:t>
            </a:r>
            <a:endParaRPr lang="en-US" sz="8000" b="1"/>
          </a:p>
        </p:txBody>
      </p:sp>
    </p:spTree>
    <p:extLst>
      <p:ext uri="{BB962C8B-B14F-4D97-AF65-F5344CB8AC3E}">
        <p14:creationId xmlns:p14="http://schemas.microsoft.com/office/powerpoint/2010/main" val="110519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5</a:t>
            </a:r>
          </a:p>
        </p:txBody>
      </p:sp>
      <p:sp>
        <p:nvSpPr>
          <p:cNvPr id="16" name="TextBox 15"/>
          <p:cNvSpPr txBox="1"/>
          <p:nvPr/>
        </p:nvSpPr>
        <p:spPr>
          <a:xfrm>
            <a:off x="990600" y="838200"/>
            <a:ext cx="7086600" cy="830997"/>
          </a:xfrm>
          <a:prstGeom prst="rect">
            <a:avLst/>
          </a:prstGeom>
          <a:noFill/>
        </p:spPr>
        <p:txBody>
          <a:bodyPr wrap="square" rtlCol="0">
            <a:spAutoFit/>
          </a:bodyPr>
          <a:lstStyle/>
          <a:p>
            <a:pPr algn="ctr"/>
            <a:r>
              <a:rPr lang="en-US" sz="2400" b="1">
                <a:solidFill>
                  <a:srgbClr val="0000FF"/>
                </a:solidFill>
              </a:rPr>
              <a:t>I’m going to show you some numbers.  Tell me</a:t>
            </a:r>
          </a:p>
          <a:p>
            <a:pPr algn="ctr"/>
            <a:r>
              <a:rPr lang="en-US" sz="2400" b="1">
                <a:solidFill>
                  <a:srgbClr val="0000FF"/>
                </a:solidFill>
              </a:rPr>
              <a:t>the number, then tell me the Say Ten way.</a:t>
            </a:r>
            <a:endParaRPr lang="en-US" sz="2400" b="1">
              <a:solidFill>
                <a:srgbClr val="FF0066"/>
              </a:solidFill>
            </a:endParaRP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666" name="Picture 2" descr="http://cliparts.co/cliparts/6cr/4b4/6cr4b4LcK.png"/>
          <p:cNvPicPr>
            <a:picLocks noChangeAspect="1" noChangeArrowheads="1"/>
          </p:cNvPicPr>
          <p:nvPr/>
        </p:nvPicPr>
        <p:blipFill>
          <a:blip r:embed="rId3" cstate="print"/>
          <a:srcRect/>
          <a:stretch>
            <a:fillRect/>
          </a:stretch>
        </p:blipFill>
        <p:spPr bwMode="auto">
          <a:xfrm>
            <a:off x="2590800" y="2590800"/>
            <a:ext cx="1676400" cy="2159613"/>
          </a:xfrm>
          <a:prstGeom prst="rect">
            <a:avLst/>
          </a:prstGeom>
          <a:noFill/>
        </p:spPr>
      </p:pic>
      <p:pic>
        <p:nvPicPr>
          <p:cNvPr id="14" name="Picture 2" descr="http://cliparts.co/cliparts/6cr/4b4/6cr4b4LcK.png"/>
          <p:cNvPicPr>
            <a:picLocks noChangeAspect="1" noChangeArrowheads="1"/>
          </p:cNvPicPr>
          <p:nvPr/>
        </p:nvPicPr>
        <p:blipFill>
          <a:blip r:embed="rId4" cstate="print"/>
          <a:srcRect/>
          <a:stretch>
            <a:fillRect/>
          </a:stretch>
        </p:blipFill>
        <p:spPr bwMode="auto">
          <a:xfrm flipH="1">
            <a:off x="762000" y="2514600"/>
            <a:ext cx="1667742" cy="2195934"/>
          </a:xfrm>
          <a:prstGeom prst="rect">
            <a:avLst/>
          </a:prstGeom>
          <a:noFill/>
        </p:spPr>
      </p:pic>
      <p:pic>
        <p:nvPicPr>
          <p:cNvPr id="21" name="Picture 4" descr="https://lessonpix.com/drawings/27620/100x100/Counting+Cube.png"/>
          <p:cNvPicPr>
            <a:picLocks noChangeAspect="1" noChangeArrowheads="1"/>
          </p:cNvPicPr>
          <p:nvPr/>
        </p:nvPicPr>
        <p:blipFill>
          <a:blip r:embed="rId5" cstate="print"/>
          <a:srcRect/>
          <a:stretch>
            <a:fillRect/>
          </a:stretch>
        </p:blipFill>
        <p:spPr bwMode="auto">
          <a:xfrm rot="20739658">
            <a:off x="577227" y="2710827"/>
            <a:ext cx="404860" cy="404860"/>
          </a:xfrm>
          <a:prstGeom prst="rect">
            <a:avLst/>
          </a:prstGeom>
          <a:noFill/>
        </p:spPr>
      </p:pic>
      <p:pic>
        <p:nvPicPr>
          <p:cNvPr id="33" name="Picture 2" descr="http://cliparts.co/cliparts/6cr/4b4/6cr4b4LcK.png"/>
          <p:cNvPicPr>
            <a:picLocks noChangeAspect="1" noChangeArrowheads="1"/>
          </p:cNvPicPr>
          <p:nvPr/>
        </p:nvPicPr>
        <p:blipFill>
          <a:blip r:embed="rId3" cstate="print"/>
          <a:srcRect/>
          <a:stretch>
            <a:fillRect/>
          </a:stretch>
        </p:blipFill>
        <p:spPr bwMode="auto">
          <a:xfrm>
            <a:off x="6781800" y="2590800"/>
            <a:ext cx="1676400" cy="2159613"/>
          </a:xfrm>
          <a:prstGeom prst="rect">
            <a:avLst/>
          </a:prstGeom>
          <a:noFill/>
        </p:spPr>
      </p:pic>
      <p:pic>
        <p:nvPicPr>
          <p:cNvPr id="34" name="Picture 2" descr="http://cliparts.co/cliparts/6cr/4b4/6cr4b4LcK.png"/>
          <p:cNvPicPr>
            <a:picLocks noChangeAspect="1" noChangeArrowheads="1"/>
          </p:cNvPicPr>
          <p:nvPr/>
        </p:nvPicPr>
        <p:blipFill>
          <a:blip r:embed="rId4" cstate="print"/>
          <a:srcRect/>
          <a:stretch>
            <a:fillRect/>
          </a:stretch>
        </p:blipFill>
        <p:spPr bwMode="auto">
          <a:xfrm flipH="1">
            <a:off x="4953000" y="2590800"/>
            <a:ext cx="1667742" cy="2195934"/>
          </a:xfrm>
          <a:prstGeom prst="rect">
            <a:avLst/>
          </a:prstGeom>
          <a:noFill/>
        </p:spPr>
      </p:pic>
      <p:pic>
        <p:nvPicPr>
          <p:cNvPr id="35" name="Picture 4" descr="https://lessonpix.com/drawings/27620/100x100/Counting+Cube.png"/>
          <p:cNvPicPr>
            <a:picLocks noChangeAspect="1" noChangeArrowheads="1"/>
          </p:cNvPicPr>
          <p:nvPr/>
        </p:nvPicPr>
        <p:blipFill>
          <a:blip r:embed="rId5" cstate="print"/>
          <a:srcRect/>
          <a:stretch>
            <a:fillRect/>
          </a:stretch>
        </p:blipFill>
        <p:spPr bwMode="auto">
          <a:xfrm rot="21064717">
            <a:off x="867144" y="2467344"/>
            <a:ext cx="404860" cy="404860"/>
          </a:xfrm>
          <a:prstGeom prst="rect">
            <a:avLst/>
          </a:prstGeom>
          <a:noFill/>
        </p:spPr>
      </p:pic>
      <p:pic>
        <p:nvPicPr>
          <p:cNvPr id="36" name="Picture 4" descr="https://lessonpix.com/drawings/27620/100x100/Counting+Cube.png"/>
          <p:cNvPicPr>
            <a:picLocks noChangeAspect="1" noChangeArrowheads="1"/>
          </p:cNvPicPr>
          <p:nvPr/>
        </p:nvPicPr>
        <p:blipFill>
          <a:blip r:embed="rId5" cstate="print"/>
          <a:srcRect/>
          <a:stretch>
            <a:fillRect/>
          </a:stretch>
        </p:blipFill>
        <p:spPr bwMode="auto">
          <a:xfrm rot="212906">
            <a:off x="1307541" y="2374341"/>
            <a:ext cx="404860" cy="404860"/>
          </a:xfrm>
          <a:prstGeom prst="rect">
            <a:avLst/>
          </a:prstGeom>
          <a:noFill/>
        </p:spPr>
      </p:pic>
      <p:pic>
        <p:nvPicPr>
          <p:cNvPr id="37" name="Picture 4" descr="https://lessonpix.com/drawings/27620/100x100/Counting+Cube.png"/>
          <p:cNvPicPr>
            <a:picLocks noChangeAspect="1" noChangeArrowheads="1"/>
          </p:cNvPicPr>
          <p:nvPr/>
        </p:nvPicPr>
        <p:blipFill>
          <a:blip r:embed="rId5" cstate="print"/>
          <a:srcRect/>
          <a:stretch>
            <a:fillRect/>
          </a:stretch>
        </p:blipFill>
        <p:spPr bwMode="auto">
          <a:xfrm rot="419449">
            <a:off x="1676400" y="2438400"/>
            <a:ext cx="404860" cy="404860"/>
          </a:xfrm>
          <a:prstGeom prst="rect">
            <a:avLst/>
          </a:prstGeom>
          <a:noFill/>
        </p:spPr>
      </p:pic>
      <p:pic>
        <p:nvPicPr>
          <p:cNvPr id="38" name="Picture 4" descr="https://lessonpix.com/drawings/27620/100x100/Counting+Cube.png"/>
          <p:cNvPicPr>
            <a:picLocks noChangeAspect="1" noChangeArrowheads="1"/>
          </p:cNvPicPr>
          <p:nvPr/>
        </p:nvPicPr>
        <p:blipFill>
          <a:blip r:embed="rId5" cstate="print"/>
          <a:srcRect/>
          <a:stretch>
            <a:fillRect/>
          </a:stretch>
        </p:blipFill>
        <p:spPr bwMode="auto">
          <a:xfrm rot="1858046">
            <a:off x="2101227" y="3244227"/>
            <a:ext cx="404860" cy="404860"/>
          </a:xfrm>
          <a:prstGeom prst="rect">
            <a:avLst/>
          </a:prstGeom>
          <a:noFill/>
        </p:spPr>
      </p:pic>
      <p:pic>
        <p:nvPicPr>
          <p:cNvPr id="39" name="Picture 4" descr="https://lessonpix.com/drawings/27620/100x100/Counting+Cube.png"/>
          <p:cNvPicPr>
            <a:picLocks noChangeAspect="1" noChangeArrowheads="1"/>
          </p:cNvPicPr>
          <p:nvPr/>
        </p:nvPicPr>
        <p:blipFill>
          <a:blip r:embed="rId5" cstate="print"/>
          <a:srcRect/>
          <a:stretch>
            <a:fillRect/>
          </a:stretch>
        </p:blipFill>
        <p:spPr bwMode="auto">
          <a:xfrm rot="20533033">
            <a:off x="2482226" y="3320428"/>
            <a:ext cx="404860" cy="404860"/>
          </a:xfrm>
          <a:prstGeom prst="rect">
            <a:avLst/>
          </a:prstGeom>
          <a:noFill/>
        </p:spPr>
      </p:pic>
      <p:pic>
        <p:nvPicPr>
          <p:cNvPr id="40" name="Picture 4" descr="https://lessonpix.com/drawings/27620/100x100/Counting+Cube.png"/>
          <p:cNvPicPr>
            <a:picLocks noChangeAspect="1" noChangeArrowheads="1"/>
          </p:cNvPicPr>
          <p:nvPr/>
        </p:nvPicPr>
        <p:blipFill>
          <a:blip r:embed="rId5" cstate="print"/>
          <a:srcRect/>
          <a:stretch>
            <a:fillRect/>
          </a:stretch>
        </p:blipFill>
        <p:spPr bwMode="auto">
          <a:xfrm>
            <a:off x="2971800" y="2514600"/>
            <a:ext cx="404860" cy="404860"/>
          </a:xfrm>
          <a:prstGeom prst="rect">
            <a:avLst/>
          </a:prstGeom>
          <a:noFill/>
        </p:spPr>
      </p:pic>
      <p:pic>
        <p:nvPicPr>
          <p:cNvPr id="41" name="Picture 4" descr="https://lessonpix.com/drawings/27620/100x100/Counting+Cube.png"/>
          <p:cNvPicPr>
            <a:picLocks noChangeAspect="1" noChangeArrowheads="1"/>
          </p:cNvPicPr>
          <p:nvPr/>
        </p:nvPicPr>
        <p:blipFill>
          <a:blip r:embed="rId5" cstate="print"/>
          <a:srcRect/>
          <a:stretch>
            <a:fillRect/>
          </a:stretch>
        </p:blipFill>
        <p:spPr bwMode="auto">
          <a:xfrm rot="419449">
            <a:off x="3375933" y="2461532"/>
            <a:ext cx="404860" cy="404860"/>
          </a:xfrm>
          <a:prstGeom prst="rect">
            <a:avLst/>
          </a:prstGeom>
          <a:noFill/>
        </p:spPr>
      </p:pic>
      <p:pic>
        <p:nvPicPr>
          <p:cNvPr id="42" name="Picture 4" descr="https://lessonpix.com/drawings/27620/100x100/Counting+Cube.png"/>
          <p:cNvPicPr>
            <a:picLocks noChangeAspect="1" noChangeArrowheads="1"/>
          </p:cNvPicPr>
          <p:nvPr/>
        </p:nvPicPr>
        <p:blipFill>
          <a:blip r:embed="rId5" cstate="print"/>
          <a:srcRect/>
          <a:stretch>
            <a:fillRect/>
          </a:stretch>
        </p:blipFill>
        <p:spPr bwMode="auto">
          <a:xfrm rot="419449">
            <a:off x="3756933" y="2537732"/>
            <a:ext cx="404860" cy="404860"/>
          </a:xfrm>
          <a:prstGeom prst="rect">
            <a:avLst/>
          </a:prstGeom>
          <a:noFill/>
        </p:spPr>
      </p:pic>
      <p:pic>
        <p:nvPicPr>
          <p:cNvPr id="43" name="Picture 4" descr="https://lessonpix.com/drawings/27620/100x100/Counting+Cube.png"/>
          <p:cNvPicPr>
            <a:picLocks noChangeAspect="1" noChangeArrowheads="1"/>
          </p:cNvPicPr>
          <p:nvPr/>
        </p:nvPicPr>
        <p:blipFill>
          <a:blip r:embed="rId5" cstate="print"/>
          <a:srcRect/>
          <a:stretch>
            <a:fillRect/>
          </a:stretch>
        </p:blipFill>
        <p:spPr bwMode="auto">
          <a:xfrm rot="1268166">
            <a:off x="4021775" y="2802574"/>
            <a:ext cx="404860" cy="404860"/>
          </a:xfrm>
          <a:prstGeom prst="rect">
            <a:avLst/>
          </a:prstGeom>
          <a:noFill/>
        </p:spPr>
      </p:pic>
      <p:pic>
        <p:nvPicPr>
          <p:cNvPr id="44" name="Picture 4" descr="https://lessonpix.com/drawings/27620/100x100/Counting+Cube.png"/>
          <p:cNvPicPr>
            <a:picLocks noChangeAspect="1" noChangeArrowheads="1"/>
          </p:cNvPicPr>
          <p:nvPr/>
        </p:nvPicPr>
        <p:blipFill>
          <a:blip r:embed="rId5" cstate="print"/>
          <a:srcRect/>
          <a:stretch>
            <a:fillRect/>
          </a:stretch>
        </p:blipFill>
        <p:spPr bwMode="auto">
          <a:xfrm rot="20739658">
            <a:off x="4791360" y="2810159"/>
            <a:ext cx="404860" cy="404860"/>
          </a:xfrm>
          <a:prstGeom prst="rect">
            <a:avLst/>
          </a:prstGeom>
          <a:noFill/>
        </p:spPr>
      </p:pic>
      <p:sp>
        <p:nvSpPr>
          <p:cNvPr id="25" name="Rectangle 2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5</a:t>
            </a:r>
          </a:p>
        </p:txBody>
      </p:sp>
      <p:sp>
        <p:nvSpPr>
          <p:cNvPr id="16" name="TextBox 15"/>
          <p:cNvSpPr txBox="1"/>
          <p:nvPr/>
        </p:nvSpPr>
        <p:spPr>
          <a:xfrm>
            <a:off x="990600" y="838200"/>
            <a:ext cx="7086600" cy="830997"/>
          </a:xfrm>
          <a:prstGeom prst="rect">
            <a:avLst/>
          </a:prstGeom>
          <a:noFill/>
        </p:spPr>
        <p:txBody>
          <a:bodyPr wrap="square" rtlCol="0">
            <a:spAutoFit/>
          </a:bodyPr>
          <a:lstStyle/>
          <a:p>
            <a:pPr algn="ctr"/>
            <a:r>
              <a:rPr lang="en-US" sz="2400" b="1">
                <a:solidFill>
                  <a:srgbClr val="0000FF"/>
                </a:solidFill>
              </a:rPr>
              <a:t>I’m going to show you some numbers.  Tell me</a:t>
            </a:r>
          </a:p>
          <a:p>
            <a:pPr algn="ctr"/>
            <a:r>
              <a:rPr lang="en-US" sz="2400" b="1">
                <a:solidFill>
                  <a:srgbClr val="0000FF"/>
                </a:solidFill>
              </a:rPr>
              <a:t>the number, then tell me the Say Ten way.</a:t>
            </a:r>
            <a:endParaRPr lang="en-US" sz="2400" b="1">
              <a:solidFill>
                <a:srgbClr val="FF0066"/>
              </a:solidFill>
            </a:endParaRP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666" name="Picture 2" descr="http://cliparts.co/cliparts/6cr/4b4/6cr4b4LcK.png"/>
          <p:cNvPicPr>
            <a:picLocks noChangeAspect="1" noChangeArrowheads="1"/>
          </p:cNvPicPr>
          <p:nvPr/>
        </p:nvPicPr>
        <p:blipFill>
          <a:blip r:embed="rId3" cstate="print"/>
          <a:srcRect/>
          <a:stretch>
            <a:fillRect/>
          </a:stretch>
        </p:blipFill>
        <p:spPr bwMode="auto">
          <a:xfrm>
            <a:off x="2590800" y="2590800"/>
            <a:ext cx="1676400" cy="2159613"/>
          </a:xfrm>
          <a:prstGeom prst="rect">
            <a:avLst/>
          </a:prstGeom>
          <a:noFill/>
        </p:spPr>
      </p:pic>
      <p:pic>
        <p:nvPicPr>
          <p:cNvPr id="14" name="Picture 2" descr="http://cliparts.co/cliparts/6cr/4b4/6cr4b4LcK.png"/>
          <p:cNvPicPr>
            <a:picLocks noChangeAspect="1" noChangeArrowheads="1"/>
          </p:cNvPicPr>
          <p:nvPr/>
        </p:nvPicPr>
        <p:blipFill>
          <a:blip r:embed="rId4" cstate="print"/>
          <a:srcRect/>
          <a:stretch>
            <a:fillRect/>
          </a:stretch>
        </p:blipFill>
        <p:spPr bwMode="auto">
          <a:xfrm flipH="1">
            <a:off x="762000" y="2514600"/>
            <a:ext cx="1667742" cy="2195934"/>
          </a:xfrm>
          <a:prstGeom prst="rect">
            <a:avLst/>
          </a:prstGeom>
          <a:noFill/>
        </p:spPr>
      </p:pic>
      <p:pic>
        <p:nvPicPr>
          <p:cNvPr id="21" name="Picture 4" descr="https://lessonpix.com/drawings/27620/100x100/Counting+Cube.png"/>
          <p:cNvPicPr>
            <a:picLocks noChangeAspect="1" noChangeArrowheads="1"/>
          </p:cNvPicPr>
          <p:nvPr/>
        </p:nvPicPr>
        <p:blipFill>
          <a:blip r:embed="rId5" cstate="print"/>
          <a:srcRect/>
          <a:stretch>
            <a:fillRect/>
          </a:stretch>
        </p:blipFill>
        <p:spPr bwMode="auto">
          <a:xfrm rot="20739658">
            <a:off x="577227" y="2710827"/>
            <a:ext cx="404860" cy="404860"/>
          </a:xfrm>
          <a:prstGeom prst="rect">
            <a:avLst/>
          </a:prstGeom>
          <a:noFill/>
        </p:spPr>
      </p:pic>
      <p:pic>
        <p:nvPicPr>
          <p:cNvPr id="33" name="Picture 2" descr="http://cliparts.co/cliparts/6cr/4b4/6cr4b4LcK.png"/>
          <p:cNvPicPr>
            <a:picLocks noChangeAspect="1" noChangeArrowheads="1"/>
          </p:cNvPicPr>
          <p:nvPr/>
        </p:nvPicPr>
        <p:blipFill>
          <a:blip r:embed="rId3" cstate="print"/>
          <a:srcRect/>
          <a:stretch>
            <a:fillRect/>
          </a:stretch>
        </p:blipFill>
        <p:spPr bwMode="auto">
          <a:xfrm>
            <a:off x="6781800" y="2590800"/>
            <a:ext cx="1676400" cy="2159613"/>
          </a:xfrm>
          <a:prstGeom prst="rect">
            <a:avLst/>
          </a:prstGeom>
          <a:noFill/>
        </p:spPr>
      </p:pic>
      <p:pic>
        <p:nvPicPr>
          <p:cNvPr id="34" name="Picture 2" descr="http://cliparts.co/cliparts/6cr/4b4/6cr4b4LcK.png"/>
          <p:cNvPicPr>
            <a:picLocks noChangeAspect="1" noChangeArrowheads="1"/>
          </p:cNvPicPr>
          <p:nvPr/>
        </p:nvPicPr>
        <p:blipFill>
          <a:blip r:embed="rId4" cstate="print"/>
          <a:srcRect/>
          <a:stretch>
            <a:fillRect/>
          </a:stretch>
        </p:blipFill>
        <p:spPr bwMode="auto">
          <a:xfrm flipH="1">
            <a:off x="4953000" y="2590800"/>
            <a:ext cx="1667742" cy="2195934"/>
          </a:xfrm>
          <a:prstGeom prst="rect">
            <a:avLst/>
          </a:prstGeom>
          <a:noFill/>
        </p:spPr>
      </p:pic>
      <p:pic>
        <p:nvPicPr>
          <p:cNvPr id="35" name="Picture 4" descr="https://lessonpix.com/drawings/27620/100x100/Counting+Cube.png"/>
          <p:cNvPicPr>
            <a:picLocks noChangeAspect="1" noChangeArrowheads="1"/>
          </p:cNvPicPr>
          <p:nvPr/>
        </p:nvPicPr>
        <p:blipFill>
          <a:blip r:embed="rId5" cstate="print"/>
          <a:srcRect/>
          <a:stretch>
            <a:fillRect/>
          </a:stretch>
        </p:blipFill>
        <p:spPr bwMode="auto">
          <a:xfrm rot="21064717">
            <a:off x="867144" y="2467344"/>
            <a:ext cx="404860" cy="404860"/>
          </a:xfrm>
          <a:prstGeom prst="rect">
            <a:avLst/>
          </a:prstGeom>
          <a:noFill/>
        </p:spPr>
      </p:pic>
      <p:pic>
        <p:nvPicPr>
          <p:cNvPr id="36" name="Picture 4" descr="https://lessonpix.com/drawings/27620/100x100/Counting+Cube.png"/>
          <p:cNvPicPr>
            <a:picLocks noChangeAspect="1" noChangeArrowheads="1"/>
          </p:cNvPicPr>
          <p:nvPr/>
        </p:nvPicPr>
        <p:blipFill>
          <a:blip r:embed="rId5" cstate="print"/>
          <a:srcRect/>
          <a:stretch>
            <a:fillRect/>
          </a:stretch>
        </p:blipFill>
        <p:spPr bwMode="auto">
          <a:xfrm rot="212906">
            <a:off x="1307541" y="2374341"/>
            <a:ext cx="404860" cy="404860"/>
          </a:xfrm>
          <a:prstGeom prst="rect">
            <a:avLst/>
          </a:prstGeom>
          <a:noFill/>
        </p:spPr>
      </p:pic>
      <p:pic>
        <p:nvPicPr>
          <p:cNvPr id="37" name="Picture 4" descr="https://lessonpix.com/drawings/27620/100x100/Counting+Cube.png"/>
          <p:cNvPicPr>
            <a:picLocks noChangeAspect="1" noChangeArrowheads="1"/>
          </p:cNvPicPr>
          <p:nvPr/>
        </p:nvPicPr>
        <p:blipFill>
          <a:blip r:embed="rId5" cstate="print"/>
          <a:srcRect/>
          <a:stretch>
            <a:fillRect/>
          </a:stretch>
        </p:blipFill>
        <p:spPr bwMode="auto">
          <a:xfrm rot="419449">
            <a:off x="1676400" y="2438400"/>
            <a:ext cx="404860" cy="404860"/>
          </a:xfrm>
          <a:prstGeom prst="rect">
            <a:avLst/>
          </a:prstGeom>
          <a:noFill/>
        </p:spPr>
      </p:pic>
      <p:pic>
        <p:nvPicPr>
          <p:cNvPr id="38" name="Picture 4" descr="https://lessonpix.com/drawings/27620/100x100/Counting+Cube.png"/>
          <p:cNvPicPr>
            <a:picLocks noChangeAspect="1" noChangeArrowheads="1"/>
          </p:cNvPicPr>
          <p:nvPr/>
        </p:nvPicPr>
        <p:blipFill>
          <a:blip r:embed="rId5" cstate="print"/>
          <a:srcRect/>
          <a:stretch>
            <a:fillRect/>
          </a:stretch>
        </p:blipFill>
        <p:spPr bwMode="auto">
          <a:xfrm rot="1858046">
            <a:off x="2101227" y="3244227"/>
            <a:ext cx="404860" cy="404860"/>
          </a:xfrm>
          <a:prstGeom prst="rect">
            <a:avLst/>
          </a:prstGeom>
          <a:noFill/>
        </p:spPr>
      </p:pic>
      <p:pic>
        <p:nvPicPr>
          <p:cNvPr id="39" name="Picture 4" descr="https://lessonpix.com/drawings/27620/100x100/Counting+Cube.png"/>
          <p:cNvPicPr>
            <a:picLocks noChangeAspect="1" noChangeArrowheads="1"/>
          </p:cNvPicPr>
          <p:nvPr/>
        </p:nvPicPr>
        <p:blipFill>
          <a:blip r:embed="rId5" cstate="print"/>
          <a:srcRect/>
          <a:stretch>
            <a:fillRect/>
          </a:stretch>
        </p:blipFill>
        <p:spPr bwMode="auto">
          <a:xfrm rot="20533033">
            <a:off x="2482226" y="3320428"/>
            <a:ext cx="404860" cy="404860"/>
          </a:xfrm>
          <a:prstGeom prst="rect">
            <a:avLst/>
          </a:prstGeom>
          <a:noFill/>
        </p:spPr>
      </p:pic>
      <p:pic>
        <p:nvPicPr>
          <p:cNvPr id="40" name="Picture 4" descr="https://lessonpix.com/drawings/27620/100x100/Counting+Cube.png"/>
          <p:cNvPicPr>
            <a:picLocks noChangeAspect="1" noChangeArrowheads="1"/>
          </p:cNvPicPr>
          <p:nvPr/>
        </p:nvPicPr>
        <p:blipFill>
          <a:blip r:embed="rId5" cstate="print"/>
          <a:srcRect/>
          <a:stretch>
            <a:fillRect/>
          </a:stretch>
        </p:blipFill>
        <p:spPr bwMode="auto">
          <a:xfrm>
            <a:off x="2971800" y="2514600"/>
            <a:ext cx="404860" cy="404860"/>
          </a:xfrm>
          <a:prstGeom prst="rect">
            <a:avLst/>
          </a:prstGeom>
          <a:noFill/>
        </p:spPr>
      </p:pic>
      <p:pic>
        <p:nvPicPr>
          <p:cNvPr id="41" name="Picture 4" descr="https://lessonpix.com/drawings/27620/100x100/Counting+Cube.png"/>
          <p:cNvPicPr>
            <a:picLocks noChangeAspect="1" noChangeArrowheads="1"/>
          </p:cNvPicPr>
          <p:nvPr/>
        </p:nvPicPr>
        <p:blipFill>
          <a:blip r:embed="rId5" cstate="print"/>
          <a:srcRect/>
          <a:stretch>
            <a:fillRect/>
          </a:stretch>
        </p:blipFill>
        <p:spPr bwMode="auto">
          <a:xfrm rot="419449">
            <a:off x="3375933" y="2461532"/>
            <a:ext cx="404860" cy="404860"/>
          </a:xfrm>
          <a:prstGeom prst="rect">
            <a:avLst/>
          </a:prstGeom>
          <a:noFill/>
        </p:spPr>
      </p:pic>
      <p:pic>
        <p:nvPicPr>
          <p:cNvPr id="42" name="Picture 4" descr="https://lessonpix.com/drawings/27620/100x100/Counting+Cube.png"/>
          <p:cNvPicPr>
            <a:picLocks noChangeAspect="1" noChangeArrowheads="1"/>
          </p:cNvPicPr>
          <p:nvPr/>
        </p:nvPicPr>
        <p:blipFill>
          <a:blip r:embed="rId5" cstate="print"/>
          <a:srcRect/>
          <a:stretch>
            <a:fillRect/>
          </a:stretch>
        </p:blipFill>
        <p:spPr bwMode="auto">
          <a:xfrm rot="419449">
            <a:off x="3756933" y="2537732"/>
            <a:ext cx="404860" cy="404860"/>
          </a:xfrm>
          <a:prstGeom prst="rect">
            <a:avLst/>
          </a:prstGeom>
          <a:noFill/>
        </p:spPr>
      </p:pic>
      <p:pic>
        <p:nvPicPr>
          <p:cNvPr id="43" name="Picture 4" descr="https://lessonpix.com/drawings/27620/100x100/Counting+Cube.png"/>
          <p:cNvPicPr>
            <a:picLocks noChangeAspect="1" noChangeArrowheads="1"/>
          </p:cNvPicPr>
          <p:nvPr/>
        </p:nvPicPr>
        <p:blipFill>
          <a:blip r:embed="rId5" cstate="print"/>
          <a:srcRect/>
          <a:stretch>
            <a:fillRect/>
          </a:stretch>
        </p:blipFill>
        <p:spPr bwMode="auto">
          <a:xfrm rot="1268166">
            <a:off x="4021775" y="2802574"/>
            <a:ext cx="404860" cy="404860"/>
          </a:xfrm>
          <a:prstGeom prst="rect">
            <a:avLst/>
          </a:prstGeom>
          <a:noFill/>
        </p:spPr>
      </p:pic>
      <p:pic>
        <p:nvPicPr>
          <p:cNvPr id="44" name="Picture 4" descr="https://lessonpix.com/drawings/27620/100x100/Counting+Cube.png"/>
          <p:cNvPicPr>
            <a:picLocks noChangeAspect="1" noChangeArrowheads="1"/>
          </p:cNvPicPr>
          <p:nvPr/>
        </p:nvPicPr>
        <p:blipFill>
          <a:blip r:embed="rId5" cstate="print"/>
          <a:srcRect/>
          <a:stretch>
            <a:fillRect/>
          </a:stretch>
        </p:blipFill>
        <p:spPr bwMode="auto">
          <a:xfrm rot="20739658">
            <a:off x="4791360" y="2810159"/>
            <a:ext cx="404860" cy="404860"/>
          </a:xfrm>
          <a:prstGeom prst="rect">
            <a:avLst/>
          </a:prstGeom>
          <a:noFill/>
        </p:spPr>
      </p:pic>
      <p:pic>
        <p:nvPicPr>
          <p:cNvPr id="23" name="Picture 4" descr="https://lessonpix.com/drawings/27620/100x100/Counting+Cube.png"/>
          <p:cNvPicPr>
            <a:picLocks noChangeAspect="1" noChangeArrowheads="1"/>
          </p:cNvPicPr>
          <p:nvPr/>
        </p:nvPicPr>
        <p:blipFill>
          <a:blip r:embed="rId5" cstate="print"/>
          <a:srcRect/>
          <a:stretch>
            <a:fillRect/>
          </a:stretch>
        </p:blipFill>
        <p:spPr bwMode="auto">
          <a:xfrm rot="21139682">
            <a:off x="5073027" y="2558428"/>
            <a:ext cx="404860" cy="404860"/>
          </a:xfrm>
          <a:prstGeom prst="rect">
            <a:avLst/>
          </a:prstGeom>
          <a:noFill/>
        </p:spPr>
      </p:pic>
      <p:sp>
        <p:nvSpPr>
          <p:cNvPr id="26" name="Rectangle 2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5</a:t>
            </a:r>
          </a:p>
        </p:txBody>
      </p:sp>
      <p:sp>
        <p:nvSpPr>
          <p:cNvPr id="16" name="TextBox 15"/>
          <p:cNvSpPr txBox="1"/>
          <p:nvPr/>
        </p:nvSpPr>
        <p:spPr>
          <a:xfrm>
            <a:off x="990600" y="838200"/>
            <a:ext cx="7086600" cy="830997"/>
          </a:xfrm>
          <a:prstGeom prst="rect">
            <a:avLst/>
          </a:prstGeom>
          <a:noFill/>
        </p:spPr>
        <p:txBody>
          <a:bodyPr wrap="square" rtlCol="0">
            <a:spAutoFit/>
          </a:bodyPr>
          <a:lstStyle/>
          <a:p>
            <a:pPr algn="ctr"/>
            <a:r>
              <a:rPr lang="en-US" sz="2400" b="1">
                <a:solidFill>
                  <a:srgbClr val="0000FF"/>
                </a:solidFill>
              </a:rPr>
              <a:t>I’m going to show you some numbers.  Tell me</a:t>
            </a:r>
          </a:p>
          <a:p>
            <a:pPr algn="ctr"/>
            <a:r>
              <a:rPr lang="en-US" sz="2400" b="1">
                <a:solidFill>
                  <a:srgbClr val="0000FF"/>
                </a:solidFill>
              </a:rPr>
              <a:t>the number, then tell me the Say Ten way.</a:t>
            </a:r>
            <a:endParaRPr lang="en-US" sz="2400" b="1">
              <a:solidFill>
                <a:srgbClr val="FF0066"/>
              </a:solidFill>
            </a:endParaRP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666" name="Picture 2" descr="http://cliparts.co/cliparts/6cr/4b4/6cr4b4LcK.png"/>
          <p:cNvPicPr>
            <a:picLocks noChangeAspect="1" noChangeArrowheads="1"/>
          </p:cNvPicPr>
          <p:nvPr/>
        </p:nvPicPr>
        <p:blipFill>
          <a:blip r:embed="rId3" cstate="print"/>
          <a:srcRect/>
          <a:stretch>
            <a:fillRect/>
          </a:stretch>
        </p:blipFill>
        <p:spPr bwMode="auto">
          <a:xfrm>
            <a:off x="2590800" y="2590800"/>
            <a:ext cx="1676400" cy="2159613"/>
          </a:xfrm>
          <a:prstGeom prst="rect">
            <a:avLst/>
          </a:prstGeom>
          <a:noFill/>
        </p:spPr>
      </p:pic>
      <p:pic>
        <p:nvPicPr>
          <p:cNvPr id="14" name="Picture 2" descr="http://cliparts.co/cliparts/6cr/4b4/6cr4b4LcK.png"/>
          <p:cNvPicPr>
            <a:picLocks noChangeAspect="1" noChangeArrowheads="1"/>
          </p:cNvPicPr>
          <p:nvPr/>
        </p:nvPicPr>
        <p:blipFill>
          <a:blip r:embed="rId4" cstate="print"/>
          <a:srcRect/>
          <a:stretch>
            <a:fillRect/>
          </a:stretch>
        </p:blipFill>
        <p:spPr bwMode="auto">
          <a:xfrm flipH="1">
            <a:off x="762000" y="2514600"/>
            <a:ext cx="1667742" cy="2195934"/>
          </a:xfrm>
          <a:prstGeom prst="rect">
            <a:avLst/>
          </a:prstGeom>
          <a:noFill/>
        </p:spPr>
      </p:pic>
      <p:pic>
        <p:nvPicPr>
          <p:cNvPr id="21" name="Picture 4" descr="https://lessonpix.com/drawings/27620/100x100/Counting+Cube.png"/>
          <p:cNvPicPr>
            <a:picLocks noChangeAspect="1" noChangeArrowheads="1"/>
          </p:cNvPicPr>
          <p:nvPr/>
        </p:nvPicPr>
        <p:blipFill>
          <a:blip r:embed="rId5" cstate="print"/>
          <a:srcRect/>
          <a:stretch>
            <a:fillRect/>
          </a:stretch>
        </p:blipFill>
        <p:spPr bwMode="auto">
          <a:xfrm rot="20739658">
            <a:off x="577227" y="2710827"/>
            <a:ext cx="404860" cy="404860"/>
          </a:xfrm>
          <a:prstGeom prst="rect">
            <a:avLst/>
          </a:prstGeom>
          <a:noFill/>
        </p:spPr>
      </p:pic>
      <p:pic>
        <p:nvPicPr>
          <p:cNvPr id="33" name="Picture 2" descr="http://cliparts.co/cliparts/6cr/4b4/6cr4b4LcK.png"/>
          <p:cNvPicPr>
            <a:picLocks noChangeAspect="1" noChangeArrowheads="1"/>
          </p:cNvPicPr>
          <p:nvPr/>
        </p:nvPicPr>
        <p:blipFill>
          <a:blip r:embed="rId3" cstate="print"/>
          <a:srcRect/>
          <a:stretch>
            <a:fillRect/>
          </a:stretch>
        </p:blipFill>
        <p:spPr bwMode="auto">
          <a:xfrm>
            <a:off x="6781800" y="2590800"/>
            <a:ext cx="1676400" cy="2159613"/>
          </a:xfrm>
          <a:prstGeom prst="rect">
            <a:avLst/>
          </a:prstGeom>
          <a:noFill/>
        </p:spPr>
      </p:pic>
      <p:pic>
        <p:nvPicPr>
          <p:cNvPr id="34" name="Picture 2" descr="http://cliparts.co/cliparts/6cr/4b4/6cr4b4LcK.png"/>
          <p:cNvPicPr>
            <a:picLocks noChangeAspect="1" noChangeArrowheads="1"/>
          </p:cNvPicPr>
          <p:nvPr/>
        </p:nvPicPr>
        <p:blipFill>
          <a:blip r:embed="rId4" cstate="print"/>
          <a:srcRect/>
          <a:stretch>
            <a:fillRect/>
          </a:stretch>
        </p:blipFill>
        <p:spPr bwMode="auto">
          <a:xfrm flipH="1">
            <a:off x="4953000" y="2590800"/>
            <a:ext cx="1667742" cy="2195934"/>
          </a:xfrm>
          <a:prstGeom prst="rect">
            <a:avLst/>
          </a:prstGeom>
          <a:noFill/>
        </p:spPr>
      </p:pic>
      <p:pic>
        <p:nvPicPr>
          <p:cNvPr id="35" name="Picture 4" descr="https://lessonpix.com/drawings/27620/100x100/Counting+Cube.png"/>
          <p:cNvPicPr>
            <a:picLocks noChangeAspect="1" noChangeArrowheads="1"/>
          </p:cNvPicPr>
          <p:nvPr/>
        </p:nvPicPr>
        <p:blipFill>
          <a:blip r:embed="rId5" cstate="print"/>
          <a:srcRect/>
          <a:stretch>
            <a:fillRect/>
          </a:stretch>
        </p:blipFill>
        <p:spPr bwMode="auto">
          <a:xfrm rot="21064717">
            <a:off x="867144" y="2467344"/>
            <a:ext cx="404860" cy="404860"/>
          </a:xfrm>
          <a:prstGeom prst="rect">
            <a:avLst/>
          </a:prstGeom>
          <a:noFill/>
        </p:spPr>
      </p:pic>
      <p:pic>
        <p:nvPicPr>
          <p:cNvPr id="36" name="Picture 4" descr="https://lessonpix.com/drawings/27620/100x100/Counting+Cube.png"/>
          <p:cNvPicPr>
            <a:picLocks noChangeAspect="1" noChangeArrowheads="1"/>
          </p:cNvPicPr>
          <p:nvPr/>
        </p:nvPicPr>
        <p:blipFill>
          <a:blip r:embed="rId5" cstate="print"/>
          <a:srcRect/>
          <a:stretch>
            <a:fillRect/>
          </a:stretch>
        </p:blipFill>
        <p:spPr bwMode="auto">
          <a:xfrm rot="212906">
            <a:off x="1307541" y="2374341"/>
            <a:ext cx="404860" cy="404860"/>
          </a:xfrm>
          <a:prstGeom prst="rect">
            <a:avLst/>
          </a:prstGeom>
          <a:noFill/>
        </p:spPr>
      </p:pic>
      <p:pic>
        <p:nvPicPr>
          <p:cNvPr id="37" name="Picture 4" descr="https://lessonpix.com/drawings/27620/100x100/Counting+Cube.png"/>
          <p:cNvPicPr>
            <a:picLocks noChangeAspect="1" noChangeArrowheads="1"/>
          </p:cNvPicPr>
          <p:nvPr/>
        </p:nvPicPr>
        <p:blipFill>
          <a:blip r:embed="rId5" cstate="print"/>
          <a:srcRect/>
          <a:stretch>
            <a:fillRect/>
          </a:stretch>
        </p:blipFill>
        <p:spPr bwMode="auto">
          <a:xfrm rot="419449">
            <a:off x="1676400" y="2438400"/>
            <a:ext cx="404860" cy="404860"/>
          </a:xfrm>
          <a:prstGeom prst="rect">
            <a:avLst/>
          </a:prstGeom>
          <a:noFill/>
        </p:spPr>
      </p:pic>
      <p:pic>
        <p:nvPicPr>
          <p:cNvPr id="38" name="Picture 4" descr="https://lessonpix.com/drawings/27620/100x100/Counting+Cube.png"/>
          <p:cNvPicPr>
            <a:picLocks noChangeAspect="1" noChangeArrowheads="1"/>
          </p:cNvPicPr>
          <p:nvPr/>
        </p:nvPicPr>
        <p:blipFill>
          <a:blip r:embed="rId5" cstate="print"/>
          <a:srcRect/>
          <a:stretch>
            <a:fillRect/>
          </a:stretch>
        </p:blipFill>
        <p:spPr bwMode="auto">
          <a:xfrm rot="1858046">
            <a:off x="2101227" y="3244227"/>
            <a:ext cx="404860" cy="404860"/>
          </a:xfrm>
          <a:prstGeom prst="rect">
            <a:avLst/>
          </a:prstGeom>
          <a:noFill/>
        </p:spPr>
      </p:pic>
      <p:pic>
        <p:nvPicPr>
          <p:cNvPr id="39" name="Picture 4" descr="https://lessonpix.com/drawings/27620/100x100/Counting+Cube.png"/>
          <p:cNvPicPr>
            <a:picLocks noChangeAspect="1" noChangeArrowheads="1"/>
          </p:cNvPicPr>
          <p:nvPr/>
        </p:nvPicPr>
        <p:blipFill>
          <a:blip r:embed="rId5" cstate="print"/>
          <a:srcRect/>
          <a:stretch>
            <a:fillRect/>
          </a:stretch>
        </p:blipFill>
        <p:spPr bwMode="auto">
          <a:xfrm rot="20533033">
            <a:off x="2482226" y="3320428"/>
            <a:ext cx="404860" cy="404860"/>
          </a:xfrm>
          <a:prstGeom prst="rect">
            <a:avLst/>
          </a:prstGeom>
          <a:noFill/>
        </p:spPr>
      </p:pic>
      <p:pic>
        <p:nvPicPr>
          <p:cNvPr id="40" name="Picture 4" descr="https://lessonpix.com/drawings/27620/100x100/Counting+Cube.png"/>
          <p:cNvPicPr>
            <a:picLocks noChangeAspect="1" noChangeArrowheads="1"/>
          </p:cNvPicPr>
          <p:nvPr/>
        </p:nvPicPr>
        <p:blipFill>
          <a:blip r:embed="rId5" cstate="print"/>
          <a:srcRect/>
          <a:stretch>
            <a:fillRect/>
          </a:stretch>
        </p:blipFill>
        <p:spPr bwMode="auto">
          <a:xfrm>
            <a:off x="2971800" y="2514600"/>
            <a:ext cx="404860" cy="404860"/>
          </a:xfrm>
          <a:prstGeom prst="rect">
            <a:avLst/>
          </a:prstGeom>
          <a:noFill/>
        </p:spPr>
      </p:pic>
      <p:pic>
        <p:nvPicPr>
          <p:cNvPr id="41" name="Picture 4" descr="https://lessonpix.com/drawings/27620/100x100/Counting+Cube.png"/>
          <p:cNvPicPr>
            <a:picLocks noChangeAspect="1" noChangeArrowheads="1"/>
          </p:cNvPicPr>
          <p:nvPr/>
        </p:nvPicPr>
        <p:blipFill>
          <a:blip r:embed="rId5" cstate="print"/>
          <a:srcRect/>
          <a:stretch>
            <a:fillRect/>
          </a:stretch>
        </p:blipFill>
        <p:spPr bwMode="auto">
          <a:xfrm rot="419449">
            <a:off x="3375933" y="2461532"/>
            <a:ext cx="404860" cy="404860"/>
          </a:xfrm>
          <a:prstGeom prst="rect">
            <a:avLst/>
          </a:prstGeom>
          <a:noFill/>
        </p:spPr>
      </p:pic>
      <p:pic>
        <p:nvPicPr>
          <p:cNvPr id="42" name="Picture 4" descr="https://lessonpix.com/drawings/27620/100x100/Counting+Cube.png"/>
          <p:cNvPicPr>
            <a:picLocks noChangeAspect="1" noChangeArrowheads="1"/>
          </p:cNvPicPr>
          <p:nvPr/>
        </p:nvPicPr>
        <p:blipFill>
          <a:blip r:embed="rId5" cstate="print"/>
          <a:srcRect/>
          <a:stretch>
            <a:fillRect/>
          </a:stretch>
        </p:blipFill>
        <p:spPr bwMode="auto">
          <a:xfrm rot="419449">
            <a:off x="3756933" y="2537732"/>
            <a:ext cx="404860" cy="404860"/>
          </a:xfrm>
          <a:prstGeom prst="rect">
            <a:avLst/>
          </a:prstGeom>
          <a:noFill/>
        </p:spPr>
      </p:pic>
      <p:pic>
        <p:nvPicPr>
          <p:cNvPr id="43" name="Picture 4" descr="https://lessonpix.com/drawings/27620/100x100/Counting+Cube.png"/>
          <p:cNvPicPr>
            <a:picLocks noChangeAspect="1" noChangeArrowheads="1"/>
          </p:cNvPicPr>
          <p:nvPr/>
        </p:nvPicPr>
        <p:blipFill>
          <a:blip r:embed="rId5" cstate="print"/>
          <a:srcRect/>
          <a:stretch>
            <a:fillRect/>
          </a:stretch>
        </p:blipFill>
        <p:spPr bwMode="auto">
          <a:xfrm rot="1268166">
            <a:off x="4021775" y="2802574"/>
            <a:ext cx="404860" cy="404860"/>
          </a:xfrm>
          <a:prstGeom prst="rect">
            <a:avLst/>
          </a:prstGeom>
          <a:noFill/>
        </p:spPr>
      </p:pic>
      <p:pic>
        <p:nvPicPr>
          <p:cNvPr id="44" name="Picture 4" descr="https://lessonpix.com/drawings/27620/100x100/Counting+Cube.png"/>
          <p:cNvPicPr>
            <a:picLocks noChangeAspect="1" noChangeArrowheads="1"/>
          </p:cNvPicPr>
          <p:nvPr/>
        </p:nvPicPr>
        <p:blipFill>
          <a:blip r:embed="rId5" cstate="print"/>
          <a:srcRect/>
          <a:stretch>
            <a:fillRect/>
          </a:stretch>
        </p:blipFill>
        <p:spPr bwMode="auto">
          <a:xfrm rot="20739658">
            <a:off x="4791360" y="2810159"/>
            <a:ext cx="404860" cy="404860"/>
          </a:xfrm>
          <a:prstGeom prst="rect">
            <a:avLst/>
          </a:prstGeom>
          <a:noFill/>
        </p:spPr>
      </p:pic>
      <p:pic>
        <p:nvPicPr>
          <p:cNvPr id="23" name="Picture 4" descr="https://lessonpix.com/drawings/27620/100x100/Counting+Cube.png"/>
          <p:cNvPicPr>
            <a:picLocks noChangeAspect="1" noChangeArrowheads="1"/>
          </p:cNvPicPr>
          <p:nvPr/>
        </p:nvPicPr>
        <p:blipFill>
          <a:blip r:embed="rId5" cstate="print"/>
          <a:srcRect/>
          <a:stretch>
            <a:fillRect/>
          </a:stretch>
        </p:blipFill>
        <p:spPr bwMode="auto">
          <a:xfrm rot="21139682">
            <a:off x="5073027" y="2558428"/>
            <a:ext cx="404860" cy="404860"/>
          </a:xfrm>
          <a:prstGeom prst="rect">
            <a:avLst/>
          </a:prstGeom>
          <a:noFill/>
        </p:spPr>
      </p:pic>
      <p:pic>
        <p:nvPicPr>
          <p:cNvPr id="25" name="Picture 4" descr="https://lessonpix.com/drawings/27620/100x100/Counting+Cube.png"/>
          <p:cNvPicPr>
            <a:picLocks noChangeAspect="1" noChangeArrowheads="1"/>
          </p:cNvPicPr>
          <p:nvPr/>
        </p:nvPicPr>
        <p:blipFill>
          <a:blip r:embed="rId5" cstate="print"/>
          <a:srcRect/>
          <a:stretch>
            <a:fillRect/>
          </a:stretch>
        </p:blipFill>
        <p:spPr bwMode="auto">
          <a:xfrm>
            <a:off x="5486400" y="2438400"/>
            <a:ext cx="404860" cy="404860"/>
          </a:xfrm>
          <a:prstGeom prst="rect">
            <a:avLst/>
          </a:prstGeom>
          <a:noFill/>
        </p:spPr>
      </p:pic>
      <p:sp>
        <p:nvSpPr>
          <p:cNvPr id="27" name="Rectangle 2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5</a:t>
            </a:r>
          </a:p>
        </p:txBody>
      </p:sp>
      <p:sp>
        <p:nvSpPr>
          <p:cNvPr id="16" name="TextBox 15"/>
          <p:cNvSpPr txBox="1"/>
          <p:nvPr/>
        </p:nvSpPr>
        <p:spPr>
          <a:xfrm>
            <a:off x="990600" y="838200"/>
            <a:ext cx="7086600" cy="830997"/>
          </a:xfrm>
          <a:prstGeom prst="rect">
            <a:avLst/>
          </a:prstGeom>
          <a:noFill/>
        </p:spPr>
        <p:txBody>
          <a:bodyPr wrap="square" rtlCol="0">
            <a:spAutoFit/>
          </a:bodyPr>
          <a:lstStyle/>
          <a:p>
            <a:pPr algn="ctr"/>
            <a:r>
              <a:rPr lang="en-US" sz="2400" b="1">
                <a:solidFill>
                  <a:srgbClr val="0000FF"/>
                </a:solidFill>
              </a:rPr>
              <a:t>I’m going to show you some numbers.  Tell me</a:t>
            </a:r>
          </a:p>
          <a:p>
            <a:pPr algn="ctr"/>
            <a:r>
              <a:rPr lang="en-US" sz="2400" b="1">
                <a:solidFill>
                  <a:srgbClr val="0000FF"/>
                </a:solidFill>
              </a:rPr>
              <a:t>the number, then tell me the Say Ten way.</a:t>
            </a:r>
            <a:endParaRPr lang="en-US" sz="2400" b="1">
              <a:solidFill>
                <a:srgbClr val="FF0066"/>
              </a:solidFill>
            </a:endParaRP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666" name="Picture 2" descr="http://cliparts.co/cliparts/6cr/4b4/6cr4b4LcK.png"/>
          <p:cNvPicPr>
            <a:picLocks noChangeAspect="1" noChangeArrowheads="1"/>
          </p:cNvPicPr>
          <p:nvPr/>
        </p:nvPicPr>
        <p:blipFill>
          <a:blip r:embed="rId3" cstate="print"/>
          <a:srcRect/>
          <a:stretch>
            <a:fillRect/>
          </a:stretch>
        </p:blipFill>
        <p:spPr bwMode="auto">
          <a:xfrm>
            <a:off x="2590800" y="2590800"/>
            <a:ext cx="1676400" cy="2159613"/>
          </a:xfrm>
          <a:prstGeom prst="rect">
            <a:avLst/>
          </a:prstGeom>
          <a:noFill/>
        </p:spPr>
      </p:pic>
      <p:pic>
        <p:nvPicPr>
          <p:cNvPr id="14" name="Picture 2" descr="http://cliparts.co/cliparts/6cr/4b4/6cr4b4LcK.png"/>
          <p:cNvPicPr>
            <a:picLocks noChangeAspect="1" noChangeArrowheads="1"/>
          </p:cNvPicPr>
          <p:nvPr/>
        </p:nvPicPr>
        <p:blipFill>
          <a:blip r:embed="rId4" cstate="print"/>
          <a:srcRect/>
          <a:stretch>
            <a:fillRect/>
          </a:stretch>
        </p:blipFill>
        <p:spPr bwMode="auto">
          <a:xfrm flipH="1">
            <a:off x="762000" y="2514600"/>
            <a:ext cx="1667742" cy="2195934"/>
          </a:xfrm>
          <a:prstGeom prst="rect">
            <a:avLst/>
          </a:prstGeom>
          <a:noFill/>
        </p:spPr>
      </p:pic>
      <p:pic>
        <p:nvPicPr>
          <p:cNvPr id="21" name="Picture 4" descr="https://lessonpix.com/drawings/27620/100x100/Counting+Cube.png"/>
          <p:cNvPicPr>
            <a:picLocks noChangeAspect="1" noChangeArrowheads="1"/>
          </p:cNvPicPr>
          <p:nvPr/>
        </p:nvPicPr>
        <p:blipFill>
          <a:blip r:embed="rId5" cstate="print"/>
          <a:srcRect/>
          <a:stretch>
            <a:fillRect/>
          </a:stretch>
        </p:blipFill>
        <p:spPr bwMode="auto">
          <a:xfrm rot="20739658">
            <a:off x="577227" y="2710827"/>
            <a:ext cx="404860" cy="404860"/>
          </a:xfrm>
          <a:prstGeom prst="rect">
            <a:avLst/>
          </a:prstGeom>
          <a:noFill/>
        </p:spPr>
      </p:pic>
      <p:pic>
        <p:nvPicPr>
          <p:cNvPr id="33" name="Picture 2" descr="http://cliparts.co/cliparts/6cr/4b4/6cr4b4LcK.png"/>
          <p:cNvPicPr>
            <a:picLocks noChangeAspect="1" noChangeArrowheads="1"/>
          </p:cNvPicPr>
          <p:nvPr/>
        </p:nvPicPr>
        <p:blipFill>
          <a:blip r:embed="rId3" cstate="print"/>
          <a:srcRect/>
          <a:stretch>
            <a:fillRect/>
          </a:stretch>
        </p:blipFill>
        <p:spPr bwMode="auto">
          <a:xfrm>
            <a:off x="6781800" y="2590800"/>
            <a:ext cx="1676400" cy="2159613"/>
          </a:xfrm>
          <a:prstGeom prst="rect">
            <a:avLst/>
          </a:prstGeom>
          <a:noFill/>
        </p:spPr>
      </p:pic>
      <p:pic>
        <p:nvPicPr>
          <p:cNvPr id="34" name="Picture 2" descr="http://cliparts.co/cliparts/6cr/4b4/6cr4b4LcK.png"/>
          <p:cNvPicPr>
            <a:picLocks noChangeAspect="1" noChangeArrowheads="1"/>
          </p:cNvPicPr>
          <p:nvPr/>
        </p:nvPicPr>
        <p:blipFill>
          <a:blip r:embed="rId4" cstate="print"/>
          <a:srcRect/>
          <a:stretch>
            <a:fillRect/>
          </a:stretch>
        </p:blipFill>
        <p:spPr bwMode="auto">
          <a:xfrm flipH="1">
            <a:off x="4953000" y="2590800"/>
            <a:ext cx="1667742" cy="2195934"/>
          </a:xfrm>
          <a:prstGeom prst="rect">
            <a:avLst/>
          </a:prstGeom>
          <a:noFill/>
        </p:spPr>
      </p:pic>
      <p:pic>
        <p:nvPicPr>
          <p:cNvPr id="35" name="Picture 4" descr="https://lessonpix.com/drawings/27620/100x100/Counting+Cube.png"/>
          <p:cNvPicPr>
            <a:picLocks noChangeAspect="1" noChangeArrowheads="1"/>
          </p:cNvPicPr>
          <p:nvPr/>
        </p:nvPicPr>
        <p:blipFill>
          <a:blip r:embed="rId5" cstate="print"/>
          <a:srcRect/>
          <a:stretch>
            <a:fillRect/>
          </a:stretch>
        </p:blipFill>
        <p:spPr bwMode="auto">
          <a:xfrm rot="21064717">
            <a:off x="867144" y="2467344"/>
            <a:ext cx="404860" cy="404860"/>
          </a:xfrm>
          <a:prstGeom prst="rect">
            <a:avLst/>
          </a:prstGeom>
          <a:noFill/>
        </p:spPr>
      </p:pic>
      <p:pic>
        <p:nvPicPr>
          <p:cNvPr id="36" name="Picture 4" descr="https://lessonpix.com/drawings/27620/100x100/Counting+Cube.png"/>
          <p:cNvPicPr>
            <a:picLocks noChangeAspect="1" noChangeArrowheads="1"/>
          </p:cNvPicPr>
          <p:nvPr/>
        </p:nvPicPr>
        <p:blipFill>
          <a:blip r:embed="rId5" cstate="print"/>
          <a:srcRect/>
          <a:stretch>
            <a:fillRect/>
          </a:stretch>
        </p:blipFill>
        <p:spPr bwMode="auto">
          <a:xfrm rot="212906">
            <a:off x="1307541" y="2374341"/>
            <a:ext cx="404860" cy="404860"/>
          </a:xfrm>
          <a:prstGeom prst="rect">
            <a:avLst/>
          </a:prstGeom>
          <a:noFill/>
        </p:spPr>
      </p:pic>
      <p:pic>
        <p:nvPicPr>
          <p:cNvPr id="37" name="Picture 4" descr="https://lessonpix.com/drawings/27620/100x100/Counting+Cube.png"/>
          <p:cNvPicPr>
            <a:picLocks noChangeAspect="1" noChangeArrowheads="1"/>
          </p:cNvPicPr>
          <p:nvPr/>
        </p:nvPicPr>
        <p:blipFill>
          <a:blip r:embed="rId5" cstate="print"/>
          <a:srcRect/>
          <a:stretch>
            <a:fillRect/>
          </a:stretch>
        </p:blipFill>
        <p:spPr bwMode="auto">
          <a:xfrm rot="419449">
            <a:off x="1676400" y="2438400"/>
            <a:ext cx="404860" cy="404860"/>
          </a:xfrm>
          <a:prstGeom prst="rect">
            <a:avLst/>
          </a:prstGeom>
          <a:noFill/>
        </p:spPr>
      </p:pic>
      <p:pic>
        <p:nvPicPr>
          <p:cNvPr id="38" name="Picture 4" descr="https://lessonpix.com/drawings/27620/100x100/Counting+Cube.png"/>
          <p:cNvPicPr>
            <a:picLocks noChangeAspect="1" noChangeArrowheads="1"/>
          </p:cNvPicPr>
          <p:nvPr/>
        </p:nvPicPr>
        <p:blipFill>
          <a:blip r:embed="rId5" cstate="print"/>
          <a:srcRect/>
          <a:stretch>
            <a:fillRect/>
          </a:stretch>
        </p:blipFill>
        <p:spPr bwMode="auto">
          <a:xfrm rot="1858046">
            <a:off x="2101227" y="3244227"/>
            <a:ext cx="404860" cy="404860"/>
          </a:xfrm>
          <a:prstGeom prst="rect">
            <a:avLst/>
          </a:prstGeom>
          <a:noFill/>
        </p:spPr>
      </p:pic>
      <p:pic>
        <p:nvPicPr>
          <p:cNvPr id="39" name="Picture 4" descr="https://lessonpix.com/drawings/27620/100x100/Counting+Cube.png"/>
          <p:cNvPicPr>
            <a:picLocks noChangeAspect="1" noChangeArrowheads="1"/>
          </p:cNvPicPr>
          <p:nvPr/>
        </p:nvPicPr>
        <p:blipFill>
          <a:blip r:embed="rId5" cstate="print"/>
          <a:srcRect/>
          <a:stretch>
            <a:fillRect/>
          </a:stretch>
        </p:blipFill>
        <p:spPr bwMode="auto">
          <a:xfrm rot="20533033">
            <a:off x="2482226" y="3320428"/>
            <a:ext cx="404860" cy="404860"/>
          </a:xfrm>
          <a:prstGeom prst="rect">
            <a:avLst/>
          </a:prstGeom>
          <a:noFill/>
        </p:spPr>
      </p:pic>
      <p:pic>
        <p:nvPicPr>
          <p:cNvPr id="40" name="Picture 4" descr="https://lessonpix.com/drawings/27620/100x100/Counting+Cube.png"/>
          <p:cNvPicPr>
            <a:picLocks noChangeAspect="1" noChangeArrowheads="1"/>
          </p:cNvPicPr>
          <p:nvPr/>
        </p:nvPicPr>
        <p:blipFill>
          <a:blip r:embed="rId5" cstate="print"/>
          <a:srcRect/>
          <a:stretch>
            <a:fillRect/>
          </a:stretch>
        </p:blipFill>
        <p:spPr bwMode="auto">
          <a:xfrm>
            <a:off x="2971800" y="2514600"/>
            <a:ext cx="404860" cy="404860"/>
          </a:xfrm>
          <a:prstGeom prst="rect">
            <a:avLst/>
          </a:prstGeom>
          <a:noFill/>
        </p:spPr>
      </p:pic>
      <p:pic>
        <p:nvPicPr>
          <p:cNvPr id="41" name="Picture 4" descr="https://lessonpix.com/drawings/27620/100x100/Counting+Cube.png"/>
          <p:cNvPicPr>
            <a:picLocks noChangeAspect="1" noChangeArrowheads="1"/>
          </p:cNvPicPr>
          <p:nvPr/>
        </p:nvPicPr>
        <p:blipFill>
          <a:blip r:embed="rId5" cstate="print"/>
          <a:srcRect/>
          <a:stretch>
            <a:fillRect/>
          </a:stretch>
        </p:blipFill>
        <p:spPr bwMode="auto">
          <a:xfrm rot="419449">
            <a:off x="3375933" y="2461532"/>
            <a:ext cx="404860" cy="404860"/>
          </a:xfrm>
          <a:prstGeom prst="rect">
            <a:avLst/>
          </a:prstGeom>
          <a:noFill/>
        </p:spPr>
      </p:pic>
      <p:pic>
        <p:nvPicPr>
          <p:cNvPr id="42" name="Picture 4" descr="https://lessonpix.com/drawings/27620/100x100/Counting+Cube.png"/>
          <p:cNvPicPr>
            <a:picLocks noChangeAspect="1" noChangeArrowheads="1"/>
          </p:cNvPicPr>
          <p:nvPr/>
        </p:nvPicPr>
        <p:blipFill>
          <a:blip r:embed="rId5" cstate="print"/>
          <a:srcRect/>
          <a:stretch>
            <a:fillRect/>
          </a:stretch>
        </p:blipFill>
        <p:spPr bwMode="auto">
          <a:xfrm rot="419449">
            <a:off x="3756933" y="2537732"/>
            <a:ext cx="404860" cy="404860"/>
          </a:xfrm>
          <a:prstGeom prst="rect">
            <a:avLst/>
          </a:prstGeom>
          <a:noFill/>
        </p:spPr>
      </p:pic>
      <p:pic>
        <p:nvPicPr>
          <p:cNvPr id="43" name="Picture 4" descr="https://lessonpix.com/drawings/27620/100x100/Counting+Cube.png"/>
          <p:cNvPicPr>
            <a:picLocks noChangeAspect="1" noChangeArrowheads="1"/>
          </p:cNvPicPr>
          <p:nvPr/>
        </p:nvPicPr>
        <p:blipFill>
          <a:blip r:embed="rId5" cstate="print"/>
          <a:srcRect/>
          <a:stretch>
            <a:fillRect/>
          </a:stretch>
        </p:blipFill>
        <p:spPr bwMode="auto">
          <a:xfrm rot="1268166">
            <a:off x="4021775" y="2802574"/>
            <a:ext cx="404860" cy="404860"/>
          </a:xfrm>
          <a:prstGeom prst="rect">
            <a:avLst/>
          </a:prstGeom>
          <a:noFill/>
        </p:spPr>
      </p:pic>
      <p:pic>
        <p:nvPicPr>
          <p:cNvPr id="44" name="Picture 4" descr="https://lessonpix.com/drawings/27620/100x100/Counting+Cube.png"/>
          <p:cNvPicPr>
            <a:picLocks noChangeAspect="1" noChangeArrowheads="1"/>
          </p:cNvPicPr>
          <p:nvPr/>
        </p:nvPicPr>
        <p:blipFill>
          <a:blip r:embed="rId5" cstate="print"/>
          <a:srcRect/>
          <a:stretch>
            <a:fillRect/>
          </a:stretch>
        </p:blipFill>
        <p:spPr bwMode="auto">
          <a:xfrm rot="20739658">
            <a:off x="4791360" y="2810159"/>
            <a:ext cx="404860" cy="404860"/>
          </a:xfrm>
          <a:prstGeom prst="rect">
            <a:avLst/>
          </a:prstGeom>
          <a:noFill/>
        </p:spPr>
      </p:pic>
      <p:pic>
        <p:nvPicPr>
          <p:cNvPr id="23" name="Picture 4" descr="https://lessonpix.com/drawings/27620/100x100/Counting+Cube.png"/>
          <p:cNvPicPr>
            <a:picLocks noChangeAspect="1" noChangeArrowheads="1"/>
          </p:cNvPicPr>
          <p:nvPr/>
        </p:nvPicPr>
        <p:blipFill>
          <a:blip r:embed="rId5" cstate="print"/>
          <a:srcRect/>
          <a:stretch>
            <a:fillRect/>
          </a:stretch>
        </p:blipFill>
        <p:spPr bwMode="auto">
          <a:xfrm rot="21139682">
            <a:off x="5073027" y="2558428"/>
            <a:ext cx="404860" cy="404860"/>
          </a:xfrm>
          <a:prstGeom prst="rect">
            <a:avLst/>
          </a:prstGeom>
          <a:noFill/>
        </p:spPr>
      </p:pic>
      <p:pic>
        <p:nvPicPr>
          <p:cNvPr id="25" name="Picture 4" descr="https://lessonpix.com/drawings/27620/100x100/Counting+Cube.png"/>
          <p:cNvPicPr>
            <a:picLocks noChangeAspect="1" noChangeArrowheads="1"/>
          </p:cNvPicPr>
          <p:nvPr/>
        </p:nvPicPr>
        <p:blipFill>
          <a:blip r:embed="rId5" cstate="print"/>
          <a:srcRect/>
          <a:stretch>
            <a:fillRect/>
          </a:stretch>
        </p:blipFill>
        <p:spPr bwMode="auto">
          <a:xfrm>
            <a:off x="5486400" y="2438400"/>
            <a:ext cx="404860" cy="404860"/>
          </a:xfrm>
          <a:prstGeom prst="rect">
            <a:avLst/>
          </a:prstGeom>
          <a:noFill/>
        </p:spPr>
      </p:pic>
      <p:pic>
        <p:nvPicPr>
          <p:cNvPr id="26" name="Picture 4" descr="https://lessonpix.com/drawings/27620/100x100/Counting+Cube.png"/>
          <p:cNvPicPr>
            <a:picLocks noChangeAspect="1" noChangeArrowheads="1"/>
          </p:cNvPicPr>
          <p:nvPr/>
        </p:nvPicPr>
        <p:blipFill>
          <a:blip r:embed="rId5" cstate="print"/>
          <a:srcRect/>
          <a:stretch>
            <a:fillRect/>
          </a:stretch>
        </p:blipFill>
        <p:spPr bwMode="auto">
          <a:xfrm rot="250915">
            <a:off x="5867400" y="2590800"/>
            <a:ext cx="404860" cy="404860"/>
          </a:xfrm>
          <a:prstGeom prst="rect">
            <a:avLst/>
          </a:prstGeom>
          <a:noFill/>
        </p:spPr>
      </p:pic>
      <p:sp>
        <p:nvSpPr>
          <p:cNvPr id="28" name="Rectangle 2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5</a:t>
            </a:r>
          </a:p>
        </p:txBody>
      </p:sp>
      <p:sp>
        <p:nvSpPr>
          <p:cNvPr id="16" name="TextBox 15"/>
          <p:cNvSpPr txBox="1"/>
          <p:nvPr/>
        </p:nvSpPr>
        <p:spPr>
          <a:xfrm>
            <a:off x="990600" y="838200"/>
            <a:ext cx="7086600" cy="830997"/>
          </a:xfrm>
          <a:prstGeom prst="rect">
            <a:avLst/>
          </a:prstGeom>
          <a:noFill/>
        </p:spPr>
        <p:txBody>
          <a:bodyPr wrap="square" rtlCol="0">
            <a:spAutoFit/>
          </a:bodyPr>
          <a:lstStyle/>
          <a:p>
            <a:pPr algn="ctr"/>
            <a:r>
              <a:rPr lang="en-US" sz="2400" b="1">
                <a:solidFill>
                  <a:srgbClr val="0000FF"/>
                </a:solidFill>
              </a:rPr>
              <a:t>I’m going to show you some numbers.  Tell me</a:t>
            </a:r>
          </a:p>
          <a:p>
            <a:pPr algn="ctr"/>
            <a:r>
              <a:rPr lang="en-US" sz="2400" b="1">
                <a:solidFill>
                  <a:srgbClr val="0000FF"/>
                </a:solidFill>
              </a:rPr>
              <a:t>the number, then tell me the Say Ten way.</a:t>
            </a:r>
            <a:endParaRPr lang="en-US" sz="2400" b="1">
              <a:solidFill>
                <a:srgbClr val="FF0066"/>
              </a:solidFill>
            </a:endParaRP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666" name="Picture 2" descr="http://cliparts.co/cliparts/6cr/4b4/6cr4b4LcK.png"/>
          <p:cNvPicPr>
            <a:picLocks noChangeAspect="1" noChangeArrowheads="1"/>
          </p:cNvPicPr>
          <p:nvPr/>
        </p:nvPicPr>
        <p:blipFill>
          <a:blip r:embed="rId3" cstate="print"/>
          <a:srcRect/>
          <a:stretch>
            <a:fillRect/>
          </a:stretch>
        </p:blipFill>
        <p:spPr bwMode="auto">
          <a:xfrm>
            <a:off x="2590800" y="2590800"/>
            <a:ext cx="1676400" cy="2159613"/>
          </a:xfrm>
          <a:prstGeom prst="rect">
            <a:avLst/>
          </a:prstGeom>
          <a:noFill/>
        </p:spPr>
      </p:pic>
      <p:pic>
        <p:nvPicPr>
          <p:cNvPr id="14" name="Picture 2" descr="http://cliparts.co/cliparts/6cr/4b4/6cr4b4LcK.png"/>
          <p:cNvPicPr>
            <a:picLocks noChangeAspect="1" noChangeArrowheads="1"/>
          </p:cNvPicPr>
          <p:nvPr/>
        </p:nvPicPr>
        <p:blipFill>
          <a:blip r:embed="rId4" cstate="print"/>
          <a:srcRect/>
          <a:stretch>
            <a:fillRect/>
          </a:stretch>
        </p:blipFill>
        <p:spPr bwMode="auto">
          <a:xfrm flipH="1">
            <a:off x="762000" y="2514600"/>
            <a:ext cx="1667742" cy="2195934"/>
          </a:xfrm>
          <a:prstGeom prst="rect">
            <a:avLst/>
          </a:prstGeom>
          <a:noFill/>
        </p:spPr>
      </p:pic>
      <p:pic>
        <p:nvPicPr>
          <p:cNvPr id="21" name="Picture 4" descr="https://lessonpix.com/drawings/27620/100x100/Counting+Cube.png"/>
          <p:cNvPicPr>
            <a:picLocks noChangeAspect="1" noChangeArrowheads="1"/>
          </p:cNvPicPr>
          <p:nvPr/>
        </p:nvPicPr>
        <p:blipFill>
          <a:blip r:embed="rId5" cstate="print"/>
          <a:srcRect/>
          <a:stretch>
            <a:fillRect/>
          </a:stretch>
        </p:blipFill>
        <p:spPr bwMode="auto">
          <a:xfrm rot="20739658">
            <a:off x="577227" y="2710827"/>
            <a:ext cx="404860" cy="404860"/>
          </a:xfrm>
          <a:prstGeom prst="rect">
            <a:avLst/>
          </a:prstGeom>
          <a:noFill/>
        </p:spPr>
      </p:pic>
      <p:pic>
        <p:nvPicPr>
          <p:cNvPr id="33" name="Picture 2" descr="http://cliparts.co/cliparts/6cr/4b4/6cr4b4LcK.png"/>
          <p:cNvPicPr>
            <a:picLocks noChangeAspect="1" noChangeArrowheads="1"/>
          </p:cNvPicPr>
          <p:nvPr/>
        </p:nvPicPr>
        <p:blipFill>
          <a:blip r:embed="rId3" cstate="print"/>
          <a:srcRect/>
          <a:stretch>
            <a:fillRect/>
          </a:stretch>
        </p:blipFill>
        <p:spPr bwMode="auto">
          <a:xfrm>
            <a:off x="6781800" y="2590800"/>
            <a:ext cx="1676400" cy="2159613"/>
          </a:xfrm>
          <a:prstGeom prst="rect">
            <a:avLst/>
          </a:prstGeom>
          <a:noFill/>
        </p:spPr>
      </p:pic>
      <p:pic>
        <p:nvPicPr>
          <p:cNvPr id="34" name="Picture 2" descr="http://cliparts.co/cliparts/6cr/4b4/6cr4b4LcK.png"/>
          <p:cNvPicPr>
            <a:picLocks noChangeAspect="1" noChangeArrowheads="1"/>
          </p:cNvPicPr>
          <p:nvPr/>
        </p:nvPicPr>
        <p:blipFill>
          <a:blip r:embed="rId4" cstate="print"/>
          <a:srcRect/>
          <a:stretch>
            <a:fillRect/>
          </a:stretch>
        </p:blipFill>
        <p:spPr bwMode="auto">
          <a:xfrm flipH="1">
            <a:off x="4953000" y="2590800"/>
            <a:ext cx="1667742" cy="2195934"/>
          </a:xfrm>
          <a:prstGeom prst="rect">
            <a:avLst/>
          </a:prstGeom>
          <a:noFill/>
        </p:spPr>
      </p:pic>
      <p:pic>
        <p:nvPicPr>
          <p:cNvPr id="35" name="Picture 4" descr="https://lessonpix.com/drawings/27620/100x100/Counting+Cube.png"/>
          <p:cNvPicPr>
            <a:picLocks noChangeAspect="1" noChangeArrowheads="1"/>
          </p:cNvPicPr>
          <p:nvPr/>
        </p:nvPicPr>
        <p:blipFill>
          <a:blip r:embed="rId5" cstate="print"/>
          <a:srcRect/>
          <a:stretch>
            <a:fillRect/>
          </a:stretch>
        </p:blipFill>
        <p:spPr bwMode="auto">
          <a:xfrm rot="21064717">
            <a:off x="867144" y="2467344"/>
            <a:ext cx="404860" cy="404860"/>
          </a:xfrm>
          <a:prstGeom prst="rect">
            <a:avLst/>
          </a:prstGeom>
          <a:noFill/>
        </p:spPr>
      </p:pic>
      <p:pic>
        <p:nvPicPr>
          <p:cNvPr id="36" name="Picture 4" descr="https://lessonpix.com/drawings/27620/100x100/Counting+Cube.png"/>
          <p:cNvPicPr>
            <a:picLocks noChangeAspect="1" noChangeArrowheads="1"/>
          </p:cNvPicPr>
          <p:nvPr/>
        </p:nvPicPr>
        <p:blipFill>
          <a:blip r:embed="rId5" cstate="print"/>
          <a:srcRect/>
          <a:stretch>
            <a:fillRect/>
          </a:stretch>
        </p:blipFill>
        <p:spPr bwMode="auto">
          <a:xfrm rot="212906">
            <a:off x="1307541" y="2374341"/>
            <a:ext cx="404860" cy="404860"/>
          </a:xfrm>
          <a:prstGeom prst="rect">
            <a:avLst/>
          </a:prstGeom>
          <a:noFill/>
        </p:spPr>
      </p:pic>
      <p:pic>
        <p:nvPicPr>
          <p:cNvPr id="37" name="Picture 4" descr="https://lessonpix.com/drawings/27620/100x100/Counting+Cube.png"/>
          <p:cNvPicPr>
            <a:picLocks noChangeAspect="1" noChangeArrowheads="1"/>
          </p:cNvPicPr>
          <p:nvPr/>
        </p:nvPicPr>
        <p:blipFill>
          <a:blip r:embed="rId5" cstate="print"/>
          <a:srcRect/>
          <a:stretch>
            <a:fillRect/>
          </a:stretch>
        </p:blipFill>
        <p:spPr bwMode="auto">
          <a:xfrm rot="419449">
            <a:off x="1676400" y="2438400"/>
            <a:ext cx="404860" cy="404860"/>
          </a:xfrm>
          <a:prstGeom prst="rect">
            <a:avLst/>
          </a:prstGeom>
          <a:noFill/>
        </p:spPr>
      </p:pic>
      <p:pic>
        <p:nvPicPr>
          <p:cNvPr id="38" name="Picture 4" descr="https://lessonpix.com/drawings/27620/100x100/Counting+Cube.png"/>
          <p:cNvPicPr>
            <a:picLocks noChangeAspect="1" noChangeArrowheads="1"/>
          </p:cNvPicPr>
          <p:nvPr/>
        </p:nvPicPr>
        <p:blipFill>
          <a:blip r:embed="rId5" cstate="print"/>
          <a:srcRect/>
          <a:stretch>
            <a:fillRect/>
          </a:stretch>
        </p:blipFill>
        <p:spPr bwMode="auto">
          <a:xfrm rot="1858046">
            <a:off x="2101227" y="3244227"/>
            <a:ext cx="404860" cy="404860"/>
          </a:xfrm>
          <a:prstGeom prst="rect">
            <a:avLst/>
          </a:prstGeom>
          <a:noFill/>
        </p:spPr>
      </p:pic>
      <p:pic>
        <p:nvPicPr>
          <p:cNvPr id="39" name="Picture 4" descr="https://lessonpix.com/drawings/27620/100x100/Counting+Cube.png"/>
          <p:cNvPicPr>
            <a:picLocks noChangeAspect="1" noChangeArrowheads="1"/>
          </p:cNvPicPr>
          <p:nvPr/>
        </p:nvPicPr>
        <p:blipFill>
          <a:blip r:embed="rId5" cstate="print"/>
          <a:srcRect/>
          <a:stretch>
            <a:fillRect/>
          </a:stretch>
        </p:blipFill>
        <p:spPr bwMode="auto">
          <a:xfrm rot="20533033">
            <a:off x="2482226" y="3320428"/>
            <a:ext cx="404860" cy="404860"/>
          </a:xfrm>
          <a:prstGeom prst="rect">
            <a:avLst/>
          </a:prstGeom>
          <a:noFill/>
        </p:spPr>
      </p:pic>
      <p:pic>
        <p:nvPicPr>
          <p:cNvPr id="40" name="Picture 4" descr="https://lessonpix.com/drawings/27620/100x100/Counting+Cube.png"/>
          <p:cNvPicPr>
            <a:picLocks noChangeAspect="1" noChangeArrowheads="1"/>
          </p:cNvPicPr>
          <p:nvPr/>
        </p:nvPicPr>
        <p:blipFill>
          <a:blip r:embed="rId5" cstate="print"/>
          <a:srcRect/>
          <a:stretch>
            <a:fillRect/>
          </a:stretch>
        </p:blipFill>
        <p:spPr bwMode="auto">
          <a:xfrm>
            <a:off x="2971800" y="2514600"/>
            <a:ext cx="404860" cy="404860"/>
          </a:xfrm>
          <a:prstGeom prst="rect">
            <a:avLst/>
          </a:prstGeom>
          <a:noFill/>
        </p:spPr>
      </p:pic>
      <p:pic>
        <p:nvPicPr>
          <p:cNvPr id="41" name="Picture 4" descr="https://lessonpix.com/drawings/27620/100x100/Counting+Cube.png"/>
          <p:cNvPicPr>
            <a:picLocks noChangeAspect="1" noChangeArrowheads="1"/>
          </p:cNvPicPr>
          <p:nvPr/>
        </p:nvPicPr>
        <p:blipFill>
          <a:blip r:embed="rId5" cstate="print"/>
          <a:srcRect/>
          <a:stretch>
            <a:fillRect/>
          </a:stretch>
        </p:blipFill>
        <p:spPr bwMode="auto">
          <a:xfrm rot="419449">
            <a:off x="3375933" y="2461532"/>
            <a:ext cx="404860" cy="404860"/>
          </a:xfrm>
          <a:prstGeom prst="rect">
            <a:avLst/>
          </a:prstGeom>
          <a:noFill/>
        </p:spPr>
      </p:pic>
      <p:pic>
        <p:nvPicPr>
          <p:cNvPr id="42" name="Picture 4" descr="https://lessonpix.com/drawings/27620/100x100/Counting+Cube.png"/>
          <p:cNvPicPr>
            <a:picLocks noChangeAspect="1" noChangeArrowheads="1"/>
          </p:cNvPicPr>
          <p:nvPr/>
        </p:nvPicPr>
        <p:blipFill>
          <a:blip r:embed="rId5" cstate="print"/>
          <a:srcRect/>
          <a:stretch>
            <a:fillRect/>
          </a:stretch>
        </p:blipFill>
        <p:spPr bwMode="auto">
          <a:xfrm rot="419449">
            <a:off x="3756933" y="2537732"/>
            <a:ext cx="404860" cy="404860"/>
          </a:xfrm>
          <a:prstGeom prst="rect">
            <a:avLst/>
          </a:prstGeom>
          <a:noFill/>
        </p:spPr>
      </p:pic>
      <p:pic>
        <p:nvPicPr>
          <p:cNvPr id="43" name="Picture 4" descr="https://lessonpix.com/drawings/27620/100x100/Counting+Cube.png"/>
          <p:cNvPicPr>
            <a:picLocks noChangeAspect="1" noChangeArrowheads="1"/>
          </p:cNvPicPr>
          <p:nvPr/>
        </p:nvPicPr>
        <p:blipFill>
          <a:blip r:embed="rId5" cstate="print"/>
          <a:srcRect/>
          <a:stretch>
            <a:fillRect/>
          </a:stretch>
        </p:blipFill>
        <p:spPr bwMode="auto">
          <a:xfrm rot="1268166">
            <a:off x="4021775" y="2802574"/>
            <a:ext cx="404860" cy="404860"/>
          </a:xfrm>
          <a:prstGeom prst="rect">
            <a:avLst/>
          </a:prstGeom>
          <a:noFill/>
        </p:spPr>
      </p:pic>
      <p:pic>
        <p:nvPicPr>
          <p:cNvPr id="44" name="Picture 4" descr="https://lessonpix.com/drawings/27620/100x100/Counting+Cube.png"/>
          <p:cNvPicPr>
            <a:picLocks noChangeAspect="1" noChangeArrowheads="1"/>
          </p:cNvPicPr>
          <p:nvPr/>
        </p:nvPicPr>
        <p:blipFill>
          <a:blip r:embed="rId5" cstate="print"/>
          <a:srcRect/>
          <a:stretch>
            <a:fillRect/>
          </a:stretch>
        </p:blipFill>
        <p:spPr bwMode="auto">
          <a:xfrm rot="20739658">
            <a:off x="4791360" y="2810159"/>
            <a:ext cx="404860" cy="404860"/>
          </a:xfrm>
          <a:prstGeom prst="rect">
            <a:avLst/>
          </a:prstGeom>
          <a:noFill/>
        </p:spPr>
      </p:pic>
      <p:pic>
        <p:nvPicPr>
          <p:cNvPr id="23" name="Picture 4" descr="https://lessonpix.com/drawings/27620/100x100/Counting+Cube.png"/>
          <p:cNvPicPr>
            <a:picLocks noChangeAspect="1" noChangeArrowheads="1"/>
          </p:cNvPicPr>
          <p:nvPr/>
        </p:nvPicPr>
        <p:blipFill>
          <a:blip r:embed="rId5" cstate="print"/>
          <a:srcRect/>
          <a:stretch>
            <a:fillRect/>
          </a:stretch>
        </p:blipFill>
        <p:spPr bwMode="auto">
          <a:xfrm rot="21139682">
            <a:off x="5073027" y="2558428"/>
            <a:ext cx="404860" cy="404860"/>
          </a:xfrm>
          <a:prstGeom prst="rect">
            <a:avLst/>
          </a:prstGeom>
          <a:noFill/>
        </p:spPr>
      </p:pic>
      <p:pic>
        <p:nvPicPr>
          <p:cNvPr id="25" name="Picture 4" descr="https://lessonpix.com/drawings/27620/100x100/Counting+Cube.png"/>
          <p:cNvPicPr>
            <a:picLocks noChangeAspect="1" noChangeArrowheads="1"/>
          </p:cNvPicPr>
          <p:nvPr/>
        </p:nvPicPr>
        <p:blipFill>
          <a:blip r:embed="rId5" cstate="print"/>
          <a:srcRect/>
          <a:stretch>
            <a:fillRect/>
          </a:stretch>
        </p:blipFill>
        <p:spPr bwMode="auto">
          <a:xfrm>
            <a:off x="5486400" y="2438400"/>
            <a:ext cx="404860" cy="404860"/>
          </a:xfrm>
          <a:prstGeom prst="rect">
            <a:avLst/>
          </a:prstGeom>
          <a:noFill/>
        </p:spPr>
      </p:pic>
      <p:pic>
        <p:nvPicPr>
          <p:cNvPr id="26" name="Picture 4" descr="https://lessonpix.com/drawings/27620/100x100/Counting+Cube.png"/>
          <p:cNvPicPr>
            <a:picLocks noChangeAspect="1" noChangeArrowheads="1"/>
          </p:cNvPicPr>
          <p:nvPr/>
        </p:nvPicPr>
        <p:blipFill>
          <a:blip r:embed="rId5" cstate="print"/>
          <a:srcRect/>
          <a:stretch>
            <a:fillRect/>
          </a:stretch>
        </p:blipFill>
        <p:spPr bwMode="auto">
          <a:xfrm rot="250915">
            <a:off x="5867400" y="2590800"/>
            <a:ext cx="404860" cy="404860"/>
          </a:xfrm>
          <a:prstGeom prst="rect">
            <a:avLst/>
          </a:prstGeom>
          <a:noFill/>
        </p:spPr>
      </p:pic>
      <p:pic>
        <p:nvPicPr>
          <p:cNvPr id="27" name="Picture 4" descr="https://lessonpix.com/drawings/27620/100x100/Counting+Cube.png"/>
          <p:cNvPicPr>
            <a:picLocks noChangeAspect="1" noChangeArrowheads="1"/>
          </p:cNvPicPr>
          <p:nvPr/>
        </p:nvPicPr>
        <p:blipFill>
          <a:blip r:embed="rId5" cstate="print"/>
          <a:srcRect/>
          <a:stretch>
            <a:fillRect/>
          </a:stretch>
        </p:blipFill>
        <p:spPr bwMode="auto">
          <a:xfrm rot="1858046">
            <a:off x="6323706" y="3351906"/>
            <a:ext cx="404860" cy="404860"/>
          </a:xfrm>
          <a:prstGeom prst="rect">
            <a:avLst/>
          </a:prstGeom>
          <a:noFill/>
        </p:spPr>
      </p:pic>
      <p:sp>
        <p:nvSpPr>
          <p:cNvPr id="29" name="Rectangle 2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5</a:t>
            </a:r>
          </a:p>
        </p:txBody>
      </p:sp>
      <p:sp>
        <p:nvSpPr>
          <p:cNvPr id="16" name="TextBox 15"/>
          <p:cNvSpPr txBox="1"/>
          <p:nvPr/>
        </p:nvSpPr>
        <p:spPr>
          <a:xfrm>
            <a:off x="990600" y="838200"/>
            <a:ext cx="7086600" cy="830997"/>
          </a:xfrm>
          <a:prstGeom prst="rect">
            <a:avLst/>
          </a:prstGeom>
          <a:noFill/>
        </p:spPr>
        <p:txBody>
          <a:bodyPr wrap="square" rtlCol="0">
            <a:spAutoFit/>
          </a:bodyPr>
          <a:lstStyle/>
          <a:p>
            <a:pPr algn="ctr"/>
            <a:r>
              <a:rPr lang="en-US" sz="2400" b="1">
                <a:solidFill>
                  <a:srgbClr val="0000FF"/>
                </a:solidFill>
              </a:rPr>
              <a:t>I’m going to show you some numbers.  Tell me</a:t>
            </a:r>
          </a:p>
          <a:p>
            <a:pPr algn="ctr"/>
            <a:r>
              <a:rPr lang="en-US" sz="2400" b="1">
                <a:solidFill>
                  <a:srgbClr val="0000FF"/>
                </a:solidFill>
              </a:rPr>
              <a:t>the number, then tell me the Say Ten way.</a:t>
            </a:r>
            <a:endParaRPr lang="en-US" sz="2400" b="1">
              <a:solidFill>
                <a:srgbClr val="FF0066"/>
              </a:solidFill>
            </a:endParaRP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666" name="Picture 2" descr="http://cliparts.co/cliparts/6cr/4b4/6cr4b4LcK.png"/>
          <p:cNvPicPr>
            <a:picLocks noChangeAspect="1" noChangeArrowheads="1"/>
          </p:cNvPicPr>
          <p:nvPr/>
        </p:nvPicPr>
        <p:blipFill>
          <a:blip r:embed="rId3" cstate="print"/>
          <a:srcRect/>
          <a:stretch>
            <a:fillRect/>
          </a:stretch>
        </p:blipFill>
        <p:spPr bwMode="auto">
          <a:xfrm>
            <a:off x="2590800" y="2590800"/>
            <a:ext cx="1676400" cy="2159613"/>
          </a:xfrm>
          <a:prstGeom prst="rect">
            <a:avLst/>
          </a:prstGeom>
          <a:noFill/>
        </p:spPr>
      </p:pic>
      <p:pic>
        <p:nvPicPr>
          <p:cNvPr id="14" name="Picture 2" descr="http://cliparts.co/cliparts/6cr/4b4/6cr4b4LcK.png"/>
          <p:cNvPicPr>
            <a:picLocks noChangeAspect="1" noChangeArrowheads="1"/>
          </p:cNvPicPr>
          <p:nvPr/>
        </p:nvPicPr>
        <p:blipFill>
          <a:blip r:embed="rId4" cstate="print"/>
          <a:srcRect/>
          <a:stretch>
            <a:fillRect/>
          </a:stretch>
        </p:blipFill>
        <p:spPr bwMode="auto">
          <a:xfrm flipH="1">
            <a:off x="762000" y="2514600"/>
            <a:ext cx="1667742" cy="2195934"/>
          </a:xfrm>
          <a:prstGeom prst="rect">
            <a:avLst/>
          </a:prstGeom>
          <a:noFill/>
        </p:spPr>
      </p:pic>
      <p:pic>
        <p:nvPicPr>
          <p:cNvPr id="21" name="Picture 4" descr="https://lessonpix.com/drawings/27620/100x100/Counting+Cube.png"/>
          <p:cNvPicPr>
            <a:picLocks noChangeAspect="1" noChangeArrowheads="1"/>
          </p:cNvPicPr>
          <p:nvPr/>
        </p:nvPicPr>
        <p:blipFill>
          <a:blip r:embed="rId5" cstate="print"/>
          <a:srcRect/>
          <a:stretch>
            <a:fillRect/>
          </a:stretch>
        </p:blipFill>
        <p:spPr bwMode="auto">
          <a:xfrm rot="20739658">
            <a:off x="577227" y="2710827"/>
            <a:ext cx="404860" cy="404860"/>
          </a:xfrm>
          <a:prstGeom prst="rect">
            <a:avLst/>
          </a:prstGeom>
          <a:noFill/>
        </p:spPr>
      </p:pic>
      <p:pic>
        <p:nvPicPr>
          <p:cNvPr id="33" name="Picture 2" descr="http://cliparts.co/cliparts/6cr/4b4/6cr4b4LcK.png"/>
          <p:cNvPicPr>
            <a:picLocks noChangeAspect="1" noChangeArrowheads="1"/>
          </p:cNvPicPr>
          <p:nvPr/>
        </p:nvPicPr>
        <p:blipFill>
          <a:blip r:embed="rId3" cstate="print"/>
          <a:srcRect/>
          <a:stretch>
            <a:fillRect/>
          </a:stretch>
        </p:blipFill>
        <p:spPr bwMode="auto">
          <a:xfrm>
            <a:off x="6781800" y="2590800"/>
            <a:ext cx="1676400" cy="2159613"/>
          </a:xfrm>
          <a:prstGeom prst="rect">
            <a:avLst/>
          </a:prstGeom>
          <a:noFill/>
        </p:spPr>
      </p:pic>
      <p:pic>
        <p:nvPicPr>
          <p:cNvPr id="34" name="Picture 2" descr="http://cliparts.co/cliparts/6cr/4b4/6cr4b4LcK.png"/>
          <p:cNvPicPr>
            <a:picLocks noChangeAspect="1" noChangeArrowheads="1"/>
          </p:cNvPicPr>
          <p:nvPr/>
        </p:nvPicPr>
        <p:blipFill>
          <a:blip r:embed="rId4" cstate="print"/>
          <a:srcRect/>
          <a:stretch>
            <a:fillRect/>
          </a:stretch>
        </p:blipFill>
        <p:spPr bwMode="auto">
          <a:xfrm flipH="1">
            <a:off x="4953000" y="2590800"/>
            <a:ext cx="1667742" cy="2195934"/>
          </a:xfrm>
          <a:prstGeom prst="rect">
            <a:avLst/>
          </a:prstGeom>
          <a:noFill/>
        </p:spPr>
      </p:pic>
      <p:pic>
        <p:nvPicPr>
          <p:cNvPr id="35" name="Picture 4" descr="https://lessonpix.com/drawings/27620/100x100/Counting+Cube.png"/>
          <p:cNvPicPr>
            <a:picLocks noChangeAspect="1" noChangeArrowheads="1"/>
          </p:cNvPicPr>
          <p:nvPr/>
        </p:nvPicPr>
        <p:blipFill>
          <a:blip r:embed="rId5" cstate="print"/>
          <a:srcRect/>
          <a:stretch>
            <a:fillRect/>
          </a:stretch>
        </p:blipFill>
        <p:spPr bwMode="auto">
          <a:xfrm rot="21064717">
            <a:off x="867144" y="2467344"/>
            <a:ext cx="404860" cy="404860"/>
          </a:xfrm>
          <a:prstGeom prst="rect">
            <a:avLst/>
          </a:prstGeom>
          <a:noFill/>
        </p:spPr>
      </p:pic>
      <p:pic>
        <p:nvPicPr>
          <p:cNvPr id="36" name="Picture 4" descr="https://lessonpix.com/drawings/27620/100x100/Counting+Cube.png"/>
          <p:cNvPicPr>
            <a:picLocks noChangeAspect="1" noChangeArrowheads="1"/>
          </p:cNvPicPr>
          <p:nvPr/>
        </p:nvPicPr>
        <p:blipFill>
          <a:blip r:embed="rId5" cstate="print"/>
          <a:srcRect/>
          <a:stretch>
            <a:fillRect/>
          </a:stretch>
        </p:blipFill>
        <p:spPr bwMode="auto">
          <a:xfrm rot="212906">
            <a:off x="1307541" y="2374341"/>
            <a:ext cx="404860" cy="404860"/>
          </a:xfrm>
          <a:prstGeom prst="rect">
            <a:avLst/>
          </a:prstGeom>
          <a:noFill/>
        </p:spPr>
      </p:pic>
      <p:pic>
        <p:nvPicPr>
          <p:cNvPr id="37" name="Picture 4" descr="https://lessonpix.com/drawings/27620/100x100/Counting+Cube.png"/>
          <p:cNvPicPr>
            <a:picLocks noChangeAspect="1" noChangeArrowheads="1"/>
          </p:cNvPicPr>
          <p:nvPr/>
        </p:nvPicPr>
        <p:blipFill>
          <a:blip r:embed="rId5" cstate="print"/>
          <a:srcRect/>
          <a:stretch>
            <a:fillRect/>
          </a:stretch>
        </p:blipFill>
        <p:spPr bwMode="auto">
          <a:xfrm rot="419449">
            <a:off x="1676400" y="2438400"/>
            <a:ext cx="404860" cy="404860"/>
          </a:xfrm>
          <a:prstGeom prst="rect">
            <a:avLst/>
          </a:prstGeom>
          <a:noFill/>
        </p:spPr>
      </p:pic>
      <p:pic>
        <p:nvPicPr>
          <p:cNvPr id="38" name="Picture 4" descr="https://lessonpix.com/drawings/27620/100x100/Counting+Cube.png"/>
          <p:cNvPicPr>
            <a:picLocks noChangeAspect="1" noChangeArrowheads="1"/>
          </p:cNvPicPr>
          <p:nvPr/>
        </p:nvPicPr>
        <p:blipFill>
          <a:blip r:embed="rId5" cstate="print"/>
          <a:srcRect/>
          <a:stretch>
            <a:fillRect/>
          </a:stretch>
        </p:blipFill>
        <p:spPr bwMode="auto">
          <a:xfrm rot="1858046">
            <a:off x="2101227" y="3244227"/>
            <a:ext cx="404860" cy="404860"/>
          </a:xfrm>
          <a:prstGeom prst="rect">
            <a:avLst/>
          </a:prstGeom>
          <a:noFill/>
        </p:spPr>
      </p:pic>
      <p:pic>
        <p:nvPicPr>
          <p:cNvPr id="39" name="Picture 4" descr="https://lessonpix.com/drawings/27620/100x100/Counting+Cube.png"/>
          <p:cNvPicPr>
            <a:picLocks noChangeAspect="1" noChangeArrowheads="1"/>
          </p:cNvPicPr>
          <p:nvPr/>
        </p:nvPicPr>
        <p:blipFill>
          <a:blip r:embed="rId5" cstate="print"/>
          <a:srcRect/>
          <a:stretch>
            <a:fillRect/>
          </a:stretch>
        </p:blipFill>
        <p:spPr bwMode="auto">
          <a:xfrm rot="20533033">
            <a:off x="2482226" y="3320428"/>
            <a:ext cx="404860" cy="404860"/>
          </a:xfrm>
          <a:prstGeom prst="rect">
            <a:avLst/>
          </a:prstGeom>
          <a:noFill/>
        </p:spPr>
      </p:pic>
      <p:pic>
        <p:nvPicPr>
          <p:cNvPr id="40" name="Picture 4" descr="https://lessonpix.com/drawings/27620/100x100/Counting+Cube.png"/>
          <p:cNvPicPr>
            <a:picLocks noChangeAspect="1" noChangeArrowheads="1"/>
          </p:cNvPicPr>
          <p:nvPr/>
        </p:nvPicPr>
        <p:blipFill>
          <a:blip r:embed="rId5" cstate="print"/>
          <a:srcRect/>
          <a:stretch>
            <a:fillRect/>
          </a:stretch>
        </p:blipFill>
        <p:spPr bwMode="auto">
          <a:xfrm>
            <a:off x="2971800" y="2514600"/>
            <a:ext cx="404860" cy="404860"/>
          </a:xfrm>
          <a:prstGeom prst="rect">
            <a:avLst/>
          </a:prstGeom>
          <a:noFill/>
        </p:spPr>
      </p:pic>
      <p:pic>
        <p:nvPicPr>
          <p:cNvPr id="41" name="Picture 4" descr="https://lessonpix.com/drawings/27620/100x100/Counting+Cube.png"/>
          <p:cNvPicPr>
            <a:picLocks noChangeAspect="1" noChangeArrowheads="1"/>
          </p:cNvPicPr>
          <p:nvPr/>
        </p:nvPicPr>
        <p:blipFill>
          <a:blip r:embed="rId5" cstate="print"/>
          <a:srcRect/>
          <a:stretch>
            <a:fillRect/>
          </a:stretch>
        </p:blipFill>
        <p:spPr bwMode="auto">
          <a:xfrm rot="419449">
            <a:off x="3375933" y="2461532"/>
            <a:ext cx="404860" cy="404860"/>
          </a:xfrm>
          <a:prstGeom prst="rect">
            <a:avLst/>
          </a:prstGeom>
          <a:noFill/>
        </p:spPr>
      </p:pic>
      <p:pic>
        <p:nvPicPr>
          <p:cNvPr id="42" name="Picture 4" descr="https://lessonpix.com/drawings/27620/100x100/Counting+Cube.png"/>
          <p:cNvPicPr>
            <a:picLocks noChangeAspect="1" noChangeArrowheads="1"/>
          </p:cNvPicPr>
          <p:nvPr/>
        </p:nvPicPr>
        <p:blipFill>
          <a:blip r:embed="rId5" cstate="print"/>
          <a:srcRect/>
          <a:stretch>
            <a:fillRect/>
          </a:stretch>
        </p:blipFill>
        <p:spPr bwMode="auto">
          <a:xfrm rot="419449">
            <a:off x="3756933" y="2537732"/>
            <a:ext cx="404860" cy="404860"/>
          </a:xfrm>
          <a:prstGeom prst="rect">
            <a:avLst/>
          </a:prstGeom>
          <a:noFill/>
        </p:spPr>
      </p:pic>
      <p:pic>
        <p:nvPicPr>
          <p:cNvPr id="43" name="Picture 4" descr="https://lessonpix.com/drawings/27620/100x100/Counting+Cube.png"/>
          <p:cNvPicPr>
            <a:picLocks noChangeAspect="1" noChangeArrowheads="1"/>
          </p:cNvPicPr>
          <p:nvPr/>
        </p:nvPicPr>
        <p:blipFill>
          <a:blip r:embed="rId5" cstate="print"/>
          <a:srcRect/>
          <a:stretch>
            <a:fillRect/>
          </a:stretch>
        </p:blipFill>
        <p:spPr bwMode="auto">
          <a:xfrm rot="1268166">
            <a:off x="4021775" y="2802574"/>
            <a:ext cx="404860" cy="404860"/>
          </a:xfrm>
          <a:prstGeom prst="rect">
            <a:avLst/>
          </a:prstGeom>
          <a:noFill/>
        </p:spPr>
      </p:pic>
      <p:pic>
        <p:nvPicPr>
          <p:cNvPr id="44" name="Picture 4" descr="https://lessonpix.com/drawings/27620/100x100/Counting+Cube.png"/>
          <p:cNvPicPr>
            <a:picLocks noChangeAspect="1" noChangeArrowheads="1"/>
          </p:cNvPicPr>
          <p:nvPr/>
        </p:nvPicPr>
        <p:blipFill>
          <a:blip r:embed="rId5" cstate="print"/>
          <a:srcRect/>
          <a:stretch>
            <a:fillRect/>
          </a:stretch>
        </p:blipFill>
        <p:spPr bwMode="auto">
          <a:xfrm rot="20739658">
            <a:off x="4791360" y="2810159"/>
            <a:ext cx="404860" cy="404860"/>
          </a:xfrm>
          <a:prstGeom prst="rect">
            <a:avLst/>
          </a:prstGeom>
          <a:noFill/>
        </p:spPr>
      </p:pic>
      <p:pic>
        <p:nvPicPr>
          <p:cNvPr id="23" name="Picture 4" descr="https://lessonpix.com/drawings/27620/100x100/Counting+Cube.png"/>
          <p:cNvPicPr>
            <a:picLocks noChangeAspect="1" noChangeArrowheads="1"/>
          </p:cNvPicPr>
          <p:nvPr/>
        </p:nvPicPr>
        <p:blipFill>
          <a:blip r:embed="rId5" cstate="print"/>
          <a:srcRect/>
          <a:stretch>
            <a:fillRect/>
          </a:stretch>
        </p:blipFill>
        <p:spPr bwMode="auto">
          <a:xfrm rot="21139682">
            <a:off x="5073027" y="2558428"/>
            <a:ext cx="404860" cy="404860"/>
          </a:xfrm>
          <a:prstGeom prst="rect">
            <a:avLst/>
          </a:prstGeom>
          <a:noFill/>
        </p:spPr>
      </p:pic>
      <p:pic>
        <p:nvPicPr>
          <p:cNvPr id="25" name="Picture 4" descr="https://lessonpix.com/drawings/27620/100x100/Counting+Cube.png"/>
          <p:cNvPicPr>
            <a:picLocks noChangeAspect="1" noChangeArrowheads="1"/>
          </p:cNvPicPr>
          <p:nvPr/>
        </p:nvPicPr>
        <p:blipFill>
          <a:blip r:embed="rId5" cstate="print"/>
          <a:srcRect/>
          <a:stretch>
            <a:fillRect/>
          </a:stretch>
        </p:blipFill>
        <p:spPr bwMode="auto">
          <a:xfrm>
            <a:off x="5486400" y="2438400"/>
            <a:ext cx="404860" cy="404860"/>
          </a:xfrm>
          <a:prstGeom prst="rect">
            <a:avLst/>
          </a:prstGeom>
          <a:noFill/>
        </p:spPr>
      </p:pic>
      <p:pic>
        <p:nvPicPr>
          <p:cNvPr id="26" name="Picture 4" descr="https://lessonpix.com/drawings/27620/100x100/Counting+Cube.png"/>
          <p:cNvPicPr>
            <a:picLocks noChangeAspect="1" noChangeArrowheads="1"/>
          </p:cNvPicPr>
          <p:nvPr/>
        </p:nvPicPr>
        <p:blipFill>
          <a:blip r:embed="rId5" cstate="print"/>
          <a:srcRect/>
          <a:stretch>
            <a:fillRect/>
          </a:stretch>
        </p:blipFill>
        <p:spPr bwMode="auto">
          <a:xfrm rot="250915">
            <a:off x="5867400" y="2590800"/>
            <a:ext cx="404860" cy="404860"/>
          </a:xfrm>
          <a:prstGeom prst="rect">
            <a:avLst/>
          </a:prstGeom>
          <a:noFill/>
        </p:spPr>
      </p:pic>
      <p:pic>
        <p:nvPicPr>
          <p:cNvPr id="27" name="Picture 4" descr="https://lessonpix.com/drawings/27620/100x100/Counting+Cube.png"/>
          <p:cNvPicPr>
            <a:picLocks noChangeAspect="1" noChangeArrowheads="1"/>
          </p:cNvPicPr>
          <p:nvPr/>
        </p:nvPicPr>
        <p:blipFill>
          <a:blip r:embed="rId5" cstate="print"/>
          <a:srcRect/>
          <a:stretch>
            <a:fillRect/>
          </a:stretch>
        </p:blipFill>
        <p:spPr bwMode="auto">
          <a:xfrm rot="1858046">
            <a:off x="6323706" y="3351906"/>
            <a:ext cx="404860" cy="404860"/>
          </a:xfrm>
          <a:prstGeom prst="rect">
            <a:avLst/>
          </a:prstGeom>
          <a:noFill/>
        </p:spPr>
      </p:pic>
      <p:pic>
        <p:nvPicPr>
          <p:cNvPr id="28" name="Picture 4" descr="https://lessonpix.com/drawings/27620/100x100/Counting+Cube.png"/>
          <p:cNvPicPr>
            <a:picLocks noChangeAspect="1" noChangeArrowheads="1"/>
          </p:cNvPicPr>
          <p:nvPr/>
        </p:nvPicPr>
        <p:blipFill>
          <a:blip r:embed="rId5" cstate="print"/>
          <a:srcRect/>
          <a:stretch>
            <a:fillRect/>
          </a:stretch>
        </p:blipFill>
        <p:spPr bwMode="auto">
          <a:xfrm rot="20533033">
            <a:off x="6681552" y="3328751"/>
            <a:ext cx="404860" cy="404860"/>
          </a:xfrm>
          <a:prstGeom prst="rect">
            <a:avLst/>
          </a:prstGeom>
          <a:noFill/>
        </p:spPr>
      </p:pic>
      <p:sp>
        <p:nvSpPr>
          <p:cNvPr id="29" name="Rectangle 2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5</a:t>
            </a:r>
          </a:p>
        </p:txBody>
      </p:sp>
      <p:sp>
        <p:nvSpPr>
          <p:cNvPr id="16" name="TextBox 15"/>
          <p:cNvSpPr txBox="1"/>
          <p:nvPr/>
        </p:nvSpPr>
        <p:spPr>
          <a:xfrm>
            <a:off x="990600" y="838200"/>
            <a:ext cx="7086600" cy="830997"/>
          </a:xfrm>
          <a:prstGeom prst="rect">
            <a:avLst/>
          </a:prstGeom>
          <a:noFill/>
        </p:spPr>
        <p:txBody>
          <a:bodyPr wrap="square" rtlCol="0">
            <a:spAutoFit/>
          </a:bodyPr>
          <a:lstStyle/>
          <a:p>
            <a:pPr algn="ctr"/>
            <a:r>
              <a:rPr lang="en-US" sz="2400" b="1">
                <a:solidFill>
                  <a:srgbClr val="0000FF"/>
                </a:solidFill>
              </a:rPr>
              <a:t>I’m going to show you some numbers.  Tell me</a:t>
            </a:r>
          </a:p>
          <a:p>
            <a:pPr algn="ctr"/>
            <a:r>
              <a:rPr lang="en-US" sz="2400" b="1">
                <a:solidFill>
                  <a:srgbClr val="0000FF"/>
                </a:solidFill>
              </a:rPr>
              <a:t>the number, then tell me the Say Ten way.</a:t>
            </a:r>
            <a:endParaRPr lang="en-US" sz="2400" b="1">
              <a:solidFill>
                <a:srgbClr val="FF0066"/>
              </a:solidFill>
            </a:endParaRP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666" name="Picture 2" descr="http://cliparts.co/cliparts/6cr/4b4/6cr4b4LcK.png"/>
          <p:cNvPicPr>
            <a:picLocks noChangeAspect="1" noChangeArrowheads="1"/>
          </p:cNvPicPr>
          <p:nvPr/>
        </p:nvPicPr>
        <p:blipFill>
          <a:blip r:embed="rId3" cstate="print"/>
          <a:srcRect/>
          <a:stretch>
            <a:fillRect/>
          </a:stretch>
        </p:blipFill>
        <p:spPr bwMode="auto">
          <a:xfrm>
            <a:off x="2590800" y="2590800"/>
            <a:ext cx="1676400" cy="2159613"/>
          </a:xfrm>
          <a:prstGeom prst="rect">
            <a:avLst/>
          </a:prstGeom>
          <a:noFill/>
        </p:spPr>
      </p:pic>
      <p:pic>
        <p:nvPicPr>
          <p:cNvPr id="14" name="Picture 2" descr="http://cliparts.co/cliparts/6cr/4b4/6cr4b4LcK.png"/>
          <p:cNvPicPr>
            <a:picLocks noChangeAspect="1" noChangeArrowheads="1"/>
          </p:cNvPicPr>
          <p:nvPr/>
        </p:nvPicPr>
        <p:blipFill>
          <a:blip r:embed="rId4" cstate="print"/>
          <a:srcRect/>
          <a:stretch>
            <a:fillRect/>
          </a:stretch>
        </p:blipFill>
        <p:spPr bwMode="auto">
          <a:xfrm flipH="1">
            <a:off x="762000" y="2514600"/>
            <a:ext cx="1667742" cy="2195934"/>
          </a:xfrm>
          <a:prstGeom prst="rect">
            <a:avLst/>
          </a:prstGeom>
          <a:noFill/>
        </p:spPr>
      </p:pic>
      <p:pic>
        <p:nvPicPr>
          <p:cNvPr id="21" name="Picture 4" descr="https://lessonpix.com/drawings/27620/100x100/Counting+Cube.png"/>
          <p:cNvPicPr>
            <a:picLocks noChangeAspect="1" noChangeArrowheads="1"/>
          </p:cNvPicPr>
          <p:nvPr/>
        </p:nvPicPr>
        <p:blipFill>
          <a:blip r:embed="rId5" cstate="print"/>
          <a:srcRect/>
          <a:stretch>
            <a:fillRect/>
          </a:stretch>
        </p:blipFill>
        <p:spPr bwMode="auto">
          <a:xfrm rot="20739658">
            <a:off x="577227" y="2710827"/>
            <a:ext cx="404860" cy="404860"/>
          </a:xfrm>
          <a:prstGeom prst="rect">
            <a:avLst/>
          </a:prstGeom>
          <a:noFill/>
        </p:spPr>
      </p:pic>
      <p:pic>
        <p:nvPicPr>
          <p:cNvPr id="33" name="Picture 2" descr="http://cliparts.co/cliparts/6cr/4b4/6cr4b4LcK.png"/>
          <p:cNvPicPr>
            <a:picLocks noChangeAspect="1" noChangeArrowheads="1"/>
          </p:cNvPicPr>
          <p:nvPr/>
        </p:nvPicPr>
        <p:blipFill>
          <a:blip r:embed="rId3" cstate="print"/>
          <a:srcRect/>
          <a:stretch>
            <a:fillRect/>
          </a:stretch>
        </p:blipFill>
        <p:spPr bwMode="auto">
          <a:xfrm>
            <a:off x="6781800" y="2590800"/>
            <a:ext cx="1676400" cy="2159613"/>
          </a:xfrm>
          <a:prstGeom prst="rect">
            <a:avLst/>
          </a:prstGeom>
          <a:noFill/>
        </p:spPr>
      </p:pic>
      <p:pic>
        <p:nvPicPr>
          <p:cNvPr id="34" name="Picture 2" descr="http://cliparts.co/cliparts/6cr/4b4/6cr4b4LcK.png"/>
          <p:cNvPicPr>
            <a:picLocks noChangeAspect="1" noChangeArrowheads="1"/>
          </p:cNvPicPr>
          <p:nvPr/>
        </p:nvPicPr>
        <p:blipFill>
          <a:blip r:embed="rId4" cstate="print"/>
          <a:srcRect/>
          <a:stretch>
            <a:fillRect/>
          </a:stretch>
        </p:blipFill>
        <p:spPr bwMode="auto">
          <a:xfrm flipH="1">
            <a:off x="4953000" y="2590800"/>
            <a:ext cx="1667742" cy="2195934"/>
          </a:xfrm>
          <a:prstGeom prst="rect">
            <a:avLst/>
          </a:prstGeom>
          <a:noFill/>
        </p:spPr>
      </p:pic>
      <p:pic>
        <p:nvPicPr>
          <p:cNvPr id="35" name="Picture 4" descr="https://lessonpix.com/drawings/27620/100x100/Counting+Cube.png"/>
          <p:cNvPicPr>
            <a:picLocks noChangeAspect="1" noChangeArrowheads="1"/>
          </p:cNvPicPr>
          <p:nvPr/>
        </p:nvPicPr>
        <p:blipFill>
          <a:blip r:embed="rId5" cstate="print"/>
          <a:srcRect/>
          <a:stretch>
            <a:fillRect/>
          </a:stretch>
        </p:blipFill>
        <p:spPr bwMode="auto">
          <a:xfrm rot="21064717">
            <a:off x="867144" y="2467344"/>
            <a:ext cx="404860" cy="404860"/>
          </a:xfrm>
          <a:prstGeom prst="rect">
            <a:avLst/>
          </a:prstGeom>
          <a:noFill/>
        </p:spPr>
      </p:pic>
      <p:pic>
        <p:nvPicPr>
          <p:cNvPr id="36" name="Picture 4" descr="https://lessonpix.com/drawings/27620/100x100/Counting+Cube.png"/>
          <p:cNvPicPr>
            <a:picLocks noChangeAspect="1" noChangeArrowheads="1"/>
          </p:cNvPicPr>
          <p:nvPr/>
        </p:nvPicPr>
        <p:blipFill>
          <a:blip r:embed="rId5" cstate="print"/>
          <a:srcRect/>
          <a:stretch>
            <a:fillRect/>
          </a:stretch>
        </p:blipFill>
        <p:spPr bwMode="auto">
          <a:xfrm rot="212906">
            <a:off x="1307541" y="2374341"/>
            <a:ext cx="404860" cy="404860"/>
          </a:xfrm>
          <a:prstGeom prst="rect">
            <a:avLst/>
          </a:prstGeom>
          <a:noFill/>
        </p:spPr>
      </p:pic>
      <p:pic>
        <p:nvPicPr>
          <p:cNvPr id="37" name="Picture 4" descr="https://lessonpix.com/drawings/27620/100x100/Counting+Cube.png"/>
          <p:cNvPicPr>
            <a:picLocks noChangeAspect="1" noChangeArrowheads="1"/>
          </p:cNvPicPr>
          <p:nvPr/>
        </p:nvPicPr>
        <p:blipFill>
          <a:blip r:embed="rId5" cstate="print"/>
          <a:srcRect/>
          <a:stretch>
            <a:fillRect/>
          </a:stretch>
        </p:blipFill>
        <p:spPr bwMode="auto">
          <a:xfrm rot="419449">
            <a:off x="1676400" y="2438400"/>
            <a:ext cx="404860" cy="404860"/>
          </a:xfrm>
          <a:prstGeom prst="rect">
            <a:avLst/>
          </a:prstGeom>
          <a:noFill/>
        </p:spPr>
      </p:pic>
      <p:pic>
        <p:nvPicPr>
          <p:cNvPr id="38" name="Picture 4" descr="https://lessonpix.com/drawings/27620/100x100/Counting+Cube.png"/>
          <p:cNvPicPr>
            <a:picLocks noChangeAspect="1" noChangeArrowheads="1"/>
          </p:cNvPicPr>
          <p:nvPr/>
        </p:nvPicPr>
        <p:blipFill>
          <a:blip r:embed="rId5" cstate="print"/>
          <a:srcRect/>
          <a:stretch>
            <a:fillRect/>
          </a:stretch>
        </p:blipFill>
        <p:spPr bwMode="auto">
          <a:xfrm rot="1858046">
            <a:off x="2101227" y="3244227"/>
            <a:ext cx="404860" cy="404860"/>
          </a:xfrm>
          <a:prstGeom prst="rect">
            <a:avLst/>
          </a:prstGeom>
          <a:noFill/>
        </p:spPr>
      </p:pic>
      <p:pic>
        <p:nvPicPr>
          <p:cNvPr id="39" name="Picture 4" descr="https://lessonpix.com/drawings/27620/100x100/Counting+Cube.png"/>
          <p:cNvPicPr>
            <a:picLocks noChangeAspect="1" noChangeArrowheads="1"/>
          </p:cNvPicPr>
          <p:nvPr/>
        </p:nvPicPr>
        <p:blipFill>
          <a:blip r:embed="rId5" cstate="print"/>
          <a:srcRect/>
          <a:stretch>
            <a:fillRect/>
          </a:stretch>
        </p:blipFill>
        <p:spPr bwMode="auto">
          <a:xfrm rot="20533033">
            <a:off x="2482226" y="3320428"/>
            <a:ext cx="404860" cy="404860"/>
          </a:xfrm>
          <a:prstGeom prst="rect">
            <a:avLst/>
          </a:prstGeom>
          <a:noFill/>
        </p:spPr>
      </p:pic>
      <p:pic>
        <p:nvPicPr>
          <p:cNvPr id="40" name="Picture 4" descr="https://lessonpix.com/drawings/27620/100x100/Counting+Cube.png"/>
          <p:cNvPicPr>
            <a:picLocks noChangeAspect="1" noChangeArrowheads="1"/>
          </p:cNvPicPr>
          <p:nvPr/>
        </p:nvPicPr>
        <p:blipFill>
          <a:blip r:embed="rId5" cstate="print"/>
          <a:srcRect/>
          <a:stretch>
            <a:fillRect/>
          </a:stretch>
        </p:blipFill>
        <p:spPr bwMode="auto">
          <a:xfrm>
            <a:off x="2971800" y="2514600"/>
            <a:ext cx="404860" cy="404860"/>
          </a:xfrm>
          <a:prstGeom prst="rect">
            <a:avLst/>
          </a:prstGeom>
          <a:noFill/>
        </p:spPr>
      </p:pic>
      <p:pic>
        <p:nvPicPr>
          <p:cNvPr id="41" name="Picture 4" descr="https://lessonpix.com/drawings/27620/100x100/Counting+Cube.png"/>
          <p:cNvPicPr>
            <a:picLocks noChangeAspect="1" noChangeArrowheads="1"/>
          </p:cNvPicPr>
          <p:nvPr/>
        </p:nvPicPr>
        <p:blipFill>
          <a:blip r:embed="rId5" cstate="print"/>
          <a:srcRect/>
          <a:stretch>
            <a:fillRect/>
          </a:stretch>
        </p:blipFill>
        <p:spPr bwMode="auto">
          <a:xfrm rot="419449">
            <a:off x="3375933" y="2461532"/>
            <a:ext cx="404860" cy="404860"/>
          </a:xfrm>
          <a:prstGeom prst="rect">
            <a:avLst/>
          </a:prstGeom>
          <a:noFill/>
        </p:spPr>
      </p:pic>
      <p:pic>
        <p:nvPicPr>
          <p:cNvPr id="42" name="Picture 4" descr="https://lessonpix.com/drawings/27620/100x100/Counting+Cube.png"/>
          <p:cNvPicPr>
            <a:picLocks noChangeAspect="1" noChangeArrowheads="1"/>
          </p:cNvPicPr>
          <p:nvPr/>
        </p:nvPicPr>
        <p:blipFill>
          <a:blip r:embed="rId5" cstate="print"/>
          <a:srcRect/>
          <a:stretch>
            <a:fillRect/>
          </a:stretch>
        </p:blipFill>
        <p:spPr bwMode="auto">
          <a:xfrm rot="419449">
            <a:off x="3756933" y="2537732"/>
            <a:ext cx="404860" cy="404860"/>
          </a:xfrm>
          <a:prstGeom prst="rect">
            <a:avLst/>
          </a:prstGeom>
          <a:noFill/>
        </p:spPr>
      </p:pic>
      <p:pic>
        <p:nvPicPr>
          <p:cNvPr id="43" name="Picture 4" descr="https://lessonpix.com/drawings/27620/100x100/Counting+Cube.png"/>
          <p:cNvPicPr>
            <a:picLocks noChangeAspect="1" noChangeArrowheads="1"/>
          </p:cNvPicPr>
          <p:nvPr/>
        </p:nvPicPr>
        <p:blipFill>
          <a:blip r:embed="rId5" cstate="print"/>
          <a:srcRect/>
          <a:stretch>
            <a:fillRect/>
          </a:stretch>
        </p:blipFill>
        <p:spPr bwMode="auto">
          <a:xfrm rot="1268166">
            <a:off x="4021775" y="2802574"/>
            <a:ext cx="404860" cy="404860"/>
          </a:xfrm>
          <a:prstGeom prst="rect">
            <a:avLst/>
          </a:prstGeom>
          <a:noFill/>
        </p:spPr>
      </p:pic>
      <p:pic>
        <p:nvPicPr>
          <p:cNvPr id="44" name="Picture 4" descr="https://lessonpix.com/drawings/27620/100x100/Counting+Cube.png"/>
          <p:cNvPicPr>
            <a:picLocks noChangeAspect="1" noChangeArrowheads="1"/>
          </p:cNvPicPr>
          <p:nvPr/>
        </p:nvPicPr>
        <p:blipFill>
          <a:blip r:embed="rId5" cstate="print"/>
          <a:srcRect/>
          <a:stretch>
            <a:fillRect/>
          </a:stretch>
        </p:blipFill>
        <p:spPr bwMode="auto">
          <a:xfrm rot="20739658">
            <a:off x="4791360" y="2810159"/>
            <a:ext cx="404860" cy="404860"/>
          </a:xfrm>
          <a:prstGeom prst="rect">
            <a:avLst/>
          </a:prstGeom>
          <a:noFill/>
        </p:spPr>
      </p:pic>
      <p:pic>
        <p:nvPicPr>
          <p:cNvPr id="23" name="Picture 4" descr="https://lessonpix.com/drawings/27620/100x100/Counting+Cube.png"/>
          <p:cNvPicPr>
            <a:picLocks noChangeAspect="1" noChangeArrowheads="1"/>
          </p:cNvPicPr>
          <p:nvPr/>
        </p:nvPicPr>
        <p:blipFill>
          <a:blip r:embed="rId5" cstate="print"/>
          <a:srcRect/>
          <a:stretch>
            <a:fillRect/>
          </a:stretch>
        </p:blipFill>
        <p:spPr bwMode="auto">
          <a:xfrm rot="21139682">
            <a:off x="5073027" y="2558428"/>
            <a:ext cx="404860" cy="404860"/>
          </a:xfrm>
          <a:prstGeom prst="rect">
            <a:avLst/>
          </a:prstGeom>
          <a:noFill/>
        </p:spPr>
      </p:pic>
      <p:pic>
        <p:nvPicPr>
          <p:cNvPr id="25" name="Picture 4" descr="https://lessonpix.com/drawings/27620/100x100/Counting+Cube.png"/>
          <p:cNvPicPr>
            <a:picLocks noChangeAspect="1" noChangeArrowheads="1"/>
          </p:cNvPicPr>
          <p:nvPr/>
        </p:nvPicPr>
        <p:blipFill>
          <a:blip r:embed="rId5" cstate="print"/>
          <a:srcRect/>
          <a:stretch>
            <a:fillRect/>
          </a:stretch>
        </p:blipFill>
        <p:spPr bwMode="auto">
          <a:xfrm>
            <a:off x="5486400" y="2438400"/>
            <a:ext cx="404860" cy="404860"/>
          </a:xfrm>
          <a:prstGeom prst="rect">
            <a:avLst/>
          </a:prstGeom>
          <a:noFill/>
        </p:spPr>
      </p:pic>
      <p:pic>
        <p:nvPicPr>
          <p:cNvPr id="26" name="Picture 4" descr="https://lessonpix.com/drawings/27620/100x100/Counting+Cube.png"/>
          <p:cNvPicPr>
            <a:picLocks noChangeAspect="1" noChangeArrowheads="1"/>
          </p:cNvPicPr>
          <p:nvPr/>
        </p:nvPicPr>
        <p:blipFill>
          <a:blip r:embed="rId5" cstate="print"/>
          <a:srcRect/>
          <a:stretch>
            <a:fillRect/>
          </a:stretch>
        </p:blipFill>
        <p:spPr bwMode="auto">
          <a:xfrm rot="250915">
            <a:off x="5867400" y="2590800"/>
            <a:ext cx="404860" cy="404860"/>
          </a:xfrm>
          <a:prstGeom prst="rect">
            <a:avLst/>
          </a:prstGeom>
          <a:noFill/>
        </p:spPr>
      </p:pic>
      <p:pic>
        <p:nvPicPr>
          <p:cNvPr id="27" name="Picture 4" descr="https://lessonpix.com/drawings/27620/100x100/Counting+Cube.png"/>
          <p:cNvPicPr>
            <a:picLocks noChangeAspect="1" noChangeArrowheads="1"/>
          </p:cNvPicPr>
          <p:nvPr/>
        </p:nvPicPr>
        <p:blipFill>
          <a:blip r:embed="rId5" cstate="print"/>
          <a:srcRect/>
          <a:stretch>
            <a:fillRect/>
          </a:stretch>
        </p:blipFill>
        <p:spPr bwMode="auto">
          <a:xfrm rot="1858046">
            <a:off x="6323706" y="3351906"/>
            <a:ext cx="404860" cy="404860"/>
          </a:xfrm>
          <a:prstGeom prst="rect">
            <a:avLst/>
          </a:prstGeom>
          <a:noFill/>
        </p:spPr>
      </p:pic>
      <p:pic>
        <p:nvPicPr>
          <p:cNvPr id="28" name="Picture 4" descr="https://lessonpix.com/drawings/27620/100x100/Counting+Cube.png"/>
          <p:cNvPicPr>
            <a:picLocks noChangeAspect="1" noChangeArrowheads="1"/>
          </p:cNvPicPr>
          <p:nvPr/>
        </p:nvPicPr>
        <p:blipFill>
          <a:blip r:embed="rId5" cstate="print"/>
          <a:srcRect/>
          <a:stretch>
            <a:fillRect/>
          </a:stretch>
        </p:blipFill>
        <p:spPr bwMode="auto">
          <a:xfrm rot="20533033">
            <a:off x="6681552" y="3328751"/>
            <a:ext cx="404860" cy="404860"/>
          </a:xfrm>
          <a:prstGeom prst="rect">
            <a:avLst/>
          </a:prstGeom>
          <a:noFill/>
        </p:spPr>
      </p:pic>
      <p:pic>
        <p:nvPicPr>
          <p:cNvPr id="29" name="Picture 4" descr="https://lessonpix.com/drawings/27620/100x100/Counting+Cube.png"/>
          <p:cNvPicPr>
            <a:picLocks noChangeAspect="1" noChangeArrowheads="1"/>
          </p:cNvPicPr>
          <p:nvPr/>
        </p:nvPicPr>
        <p:blipFill>
          <a:blip r:embed="rId5" cstate="print"/>
          <a:srcRect/>
          <a:stretch>
            <a:fillRect/>
          </a:stretch>
        </p:blipFill>
        <p:spPr bwMode="auto">
          <a:xfrm>
            <a:off x="7162800" y="2514600"/>
            <a:ext cx="404860" cy="404860"/>
          </a:xfrm>
          <a:prstGeom prst="rect">
            <a:avLst/>
          </a:prstGeom>
          <a:noFill/>
        </p:spPr>
      </p:pic>
      <p:sp>
        <p:nvSpPr>
          <p:cNvPr id="30" name="Rectangle 2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5</a:t>
            </a:r>
          </a:p>
        </p:txBody>
      </p:sp>
      <p:sp>
        <p:nvSpPr>
          <p:cNvPr id="16" name="TextBox 15"/>
          <p:cNvSpPr txBox="1"/>
          <p:nvPr/>
        </p:nvSpPr>
        <p:spPr>
          <a:xfrm>
            <a:off x="990600" y="838200"/>
            <a:ext cx="7086600" cy="830997"/>
          </a:xfrm>
          <a:prstGeom prst="rect">
            <a:avLst/>
          </a:prstGeom>
          <a:noFill/>
        </p:spPr>
        <p:txBody>
          <a:bodyPr wrap="square" rtlCol="0">
            <a:spAutoFit/>
          </a:bodyPr>
          <a:lstStyle/>
          <a:p>
            <a:pPr algn="ctr"/>
            <a:r>
              <a:rPr lang="en-US" sz="2400" b="1">
                <a:solidFill>
                  <a:srgbClr val="0000FF"/>
                </a:solidFill>
              </a:rPr>
              <a:t>I’m going to show you some numbers.  Tell me</a:t>
            </a:r>
          </a:p>
          <a:p>
            <a:pPr algn="ctr"/>
            <a:r>
              <a:rPr lang="en-US" sz="2400" b="1">
                <a:solidFill>
                  <a:srgbClr val="0000FF"/>
                </a:solidFill>
              </a:rPr>
              <a:t>the number, then tell me the Say Ten way.</a:t>
            </a:r>
            <a:endParaRPr lang="en-US" sz="2400" b="1">
              <a:solidFill>
                <a:srgbClr val="FF0066"/>
              </a:solidFill>
            </a:endParaRP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666" name="Picture 2" descr="http://cliparts.co/cliparts/6cr/4b4/6cr4b4LcK.png"/>
          <p:cNvPicPr>
            <a:picLocks noChangeAspect="1" noChangeArrowheads="1"/>
          </p:cNvPicPr>
          <p:nvPr/>
        </p:nvPicPr>
        <p:blipFill>
          <a:blip r:embed="rId3" cstate="print"/>
          <a:srcRect/>
          <a:stretch>
            <a:fillRect/>
          </a:stretch>
        </p:blipFill>
        <p:spPr bwMode="auto">
          <a:xfrm>
            <a:off x="2590800" y="2590800"/>
            <a:ext cx="1676400" cy="2159613"/>
          </a:xfrm>
          <a:prstGeom prst="rect">
            <a:avLst/>
          </a:prstGeom>
          <a:noFill/>
        </p:spPr>
      </p:pic>
      <p:pic>
        <p:nvPicPr>
          <p:cNvPr id="14" name="Picture 2" descr="http://cliparts.co/cliparts/6cr/4b4/6cr4b4LcK.png"/>
          <p:cNvPicPr>
            <a:picLocks noChangeAspect="1" noChangeArrowheads="1"/>
          </p:cNvPicPr>
          <p:nvPr/>
        </p:nvPicPr>
        <p:blipFill>
          <a:blip r:embed="rId4" cstate="print"/>
          <a:srcRect/>
          <a:stretch>
            <a:fillRect/>
          </a:stretch>
        </p:blipFill>
        <p:spPr bwMode="auto">
          <a:xfrm flipH="1">
            <a:off x="762000" y="2514600"/>
            <a:ext cx="1667742" cy="2195934"/>
          </a:xfrm>
          <a:prstGeom prst="rect">
            <a:avLst/>
          </a:prstGeom>
          <a:noFill/>
        </p:spPr>
      </p:pic>
      <p:pic>
        <p:nvPicPr>
          <p:cNvPr id="21" name="Picture 4" descr="https://lessonpix.com/drawings/27620/100x100/Counting+Cube.png"/>
          <p:cNvPicPr>
            <a:picLocks noChangeAspect="1" noChangeArrowheads="1"/>
          </p:cNvPicPr>
          <p:nvPr/>
        </p:nvPicPr>
        <p:blipFill>
          <a:blip r:embed="rId5" cstate="print"/>
          <a:srcRect/>
          <a:stretch>
            <a:fillRect/>
          </a:stretch>
        </p:blipFill>
        <p:spPr bwMode="auto">
          <a:xfrm rot="20739658">
            <a:off x="577227" y="2710827"/>
            <a:ext cx="404860" cy="404860"/>
          </a:xfrm>
          <a:prstGeom prst="rect">
            <a:avLst/>
          </a:prstGeom>
          <a:noFill/>
        </p:spPr>
      </p:pic>
      <p:pic>
        <p:nvPicPr>
          <p:cNvPr id="33" name="Picture 2" descr="http://cliparts.co/cliparts/6cr/4b4/6cr4b4LcK.png"/>
          <p:cNvPicPr>
            <a:picLocks noChangeAspect="1" noChangeArrowheads="1"/>
          </p:cNvPicPr>
          <p:nvPr/>
        </p:nvPicPr>
        <p:blipFill>
          <a:blip r:embed="rId3" cstate="print"/>
          <a:srcRect/>
          <a:stretch>
            <a:fillRect/>
          </a:stretch>
        </p:blipFill>
        <p:spPr bwMode="auto">
          <a:xfrm>
            <a:off x="6781800" y="2590800"/>
            <a:ext cx="1676400" cy="2159613"/>
          </a:xfrm>
          <a:prstGeom prst="rect">
            <a:avLst/>
          </a:prstGeom>
          <a:noFill/>
        </p:spPr>
      </p:pic>
      <p:pic>
        <p:nvPicPr>
          <p:cNvPr id="34" name="Picture 2" descr="http://cliparts.co/cliparts/6cr/4b4/6cr4b4LcK.png"/>
          <p:cNvPicPr>
            <a:picLocks noChangeAspect="1" noChangeArrowheads="1"/>
          </p:cNvPicPr>
          <p:nvPr/>
        </p:nvPicPr>
        <p:blipFill>
          <a:blip r:embed="rId4" cstate="print"/>
          <a:srcRect/>
          <a:stretch>
            <a:fillRect/>
          </a:stretch>
        </p:blipFill>
        <p:spPr bwMode="auto">
          <a:xfrm flipH="1">
            <a:off x="4953000" y="2590800"/>
            <a:ext cx="1667742" cy="2195934"/>
          </a:xfrm>
          <a:prstGeom prst="rect">
            <a:avLst/>
          </a:prstGeom>
          <a:noFill/>
        </p:spPr>
      </p:pic>
      <p:pic>
        <p:nvPicPr>
          <p:cNvPr id="35" name="Picture 4" descr="https://lessonpix.com/drawings/27620/100x100/Counting+Cube.png"/>
          <p:cNvPicPr>
            <a:picLocks noChangeAspect="1" noChangeArrowheads="1"/>
          </p:cNvPicPr>
          <p:nvPr/>
        </p:nvPicPr>
        <p:blipFill>
          <a:blip r:embed="rId5" cstate="print"/>
          <a:srcRect/>
          <a:stretch>
            <a:fillRect/>
          </a:stretch>
        </p:blipFill>
        <p:spPr bwMode="auto">
          <a:xfrm rot="21064717">
            <a:off x="867144" y="2467344"/>
            <a:ext cx="404860" cy="404860"/>
          </a:xfrm>
          <a:prstGeom prst="rect">
            <a:avLst/>
          </a:prstGeom>
          <a:noFill/>
        </p:spPr>
      </p:pic>
      <p:pic>
        <p:nvPicPr>
          <p:cNvPr id="36" name="Picture 4" descr="https://lessonpix.com/drawings/27620/100x100/Counting+Cube.png"/>
          <p:cNvPicPr>
            <a:picLocks noChangeAspect="1" noChangeArrowheads="1"/>
          </p:cNvPicPr>
          <p:nvPr/>
        </p:nvPicPr>
        <p:blipFill>
          <a:blip r:embed="rId5" cstate="print"/>
          <a:srcRect/>
          <a:stretch>
            <a:fillRect/>
          </a:stretch>
        </p:blipFill>
        <p:spPr bwMode="auto">
          <a:xfrm rot="212906">
            <a:off x="1307541" y="2374341"/>
            <a:ext cx="404860" cy="404860"/>
          </a:xfrm>
          <a:prstGeom prst="rect">
            <a:avLst/>
          </a:prstGeom>
          <a:noFill/>
        </p:spPr>
      </p:pic>
      <p:pic>
        <p:nvPicPr>
          <p:cNvPr id="37" name="Picture 4" descr="https://lessonpix.com/drawings/27620/100x100/Counting+Cube.png"/>
          <p:cNvPicPr>
            <a:picLocks noChangeAspect="1" noChangeArrowheads="1"/>
          </p:cNvPicPr>
          <p:nvPr/>
        </p:nvPicPr>
        <p:blipFill>
          <a:blip r:embed="rId5" cstate="print"/>
          <a:srcRect/>
          <a:stretch>
            <a:fillRect/>
          </a:stretch>
        </p:blipFill>
        <p:spPr bwMode="auto">
          <a:xfrm rot="419449">
            <a:off x="1676400" y="2438400"/>
            <a:ext cx="404860" cy="404860"/>
          </a:xfrm>
          <a:prstGeom prst="rect">
            <a:avLst/>
          </a:prstGeom>
          <a:noFill/>
        </p:spPr>
      </p:pic>
      <p:pic>
        <p:nvPicPr>
          <p:cNvPr id="38" name="Picture 4" descr="https://lessonpix.com/drawings/27620/100x100/Counting+Cube.png"/>
          <p:cNvPicPr>
            <a:picLocks noChangeAspect="1" noChangeArrowheads="1"/>
          </p:cNvPicPr>
          <p:nvPr/>
        </p:nvPicPr>
        <p:blipFill>
          <a:blip r:embed="rId5" cstate="print"/>
          <a:srcRect/>
          <a:stretch>
            <a:fillRect/>
          </a:stretch>
        </p:blipFill>
        <p:spPr bwMode="auto">
          <a:xfrm rot="1858046">
            <a:off x="2101227" y="3244227"/>
            <a:ext cx="404860" cy="404860"/>
          </a:xfrm>
          <a:prstGeom prst="rect">
            <a:avLst/>
          </a:prstGeom>
          <a:noFill/>
        </p:spPr>
      </p:pic>
      <p:pic>
        <p:nvPicPr>
          <p:cNvPr id="39" name="Picture 4" descr="https://lessonpix.com/drawings/27620/100x100/Counting+Cube.png"/>
          <p:cNvPicPr>
            <a:picLocks noChangeAspect="1" noChangeArrowheads="1"/>
          </p:cNvPicPr>
          <p:nvPr/>
        </p:nvPicPr>
        <p:blipFill>
          <a:blip r:embed="rId5" cstate="print"/>
          <a:srcRect/>
          <a:stretch>
            <a:fillRect/>
          </a:stretch>
        </p:blipFill>
        <p:spPr bwMode="auto">
          <a:xfrm rot="20533033">
            <a:off x="2482226" y="3320428"/>
            <a:ext cx="404860" cy="404860"/>
          </a:xfrm>
          <a:prstGeom prst="rect">
            <a:avLst/>
          </a:prstGeom>
          <a:noFill/>
        </p:spPr>
      </p:pic>
      <p:pic>
        <p:nvPicPr>
          <p:cNvPr id="40" name="Picture 4" descr="https://lessonpix.com/drawings/27620/100x100/Counting+Cube.png"/>
          <p:cNvPicPr>
            <a:picLocks noChangeAspect="1" noChangeArrowheads="1"/>
          </p:cNvPicPr>
          <p:nvPr/>
        </p:nvPicPr>
        <p:blipFill>
          <a:blip r:embed="rId5" cstate="print"/>
          <a:srcRect/>
          <a:stretch>
            <a:fillRect/>
          </a:stretch>
        </p:blipFill>
        <p:spPr bwMode="auto">
          <a:xfrm>
            <a:off x="2971800" y="2514600"/>
            <a:ext cx="404860" cy="404860"/>
          </a:xfrm>
          <a:prstGeom prst="rect">
            <a:avLst/>
          </a:prstGeom>
          <a:noFill/>
        </p:spPr>
      </p:pic>
      <p:pic>
        <p:nvPicPr>
          <p:cNvPr id="41" name="Picture 4" descr="https://lessonpix.com/drawings/27620/100x100/Counting+Cube.png"/>
          <p:cNvPicPr>
            <a:picLocks noChangeAspect="1" noChangeArrowheads="1"/>
          </p:cNvPicPr>
          <p:nvPr/>
        </p:nvPicPr>
        <p:blipFill>
          <a:blip r:embed="rId5" cstate="print"/>
          <a:srcRect/>
          <a:stretch>
            <a:fillRect/>
          </a:stretch>
        </p:blipFill>
        <p:spPr bwMode="auto">
          <a:xfrm rot="419449">
            <a:off x="3375933" y="2461532"/>
            <a:ext cx="404860" cy="404860"/>
          </a:xfrm>
          <a:prstGeom prst="rect">
            <a:avLst/>
          </a:prstGeom>
          <a:noFill/>
        </p:spPr>
      </p:pic>
      <p:pic>
        <p:nvPicPr>
          <p:cNvPr id="42" name="Picture 4" descr="https://lessonpix.com/drawings/27620/100x100/Counting+Cube.png"/>
          <p:cNvPicPr>
            <a:picLocks noChangeAspect="1" noChangeArrowheads="1"/>
          </p:cNvPicPr>
          <p:nvPr/>
        </p:nvPicPr>
        <p:blipFill>
          <a:blip r:embed="rId5" cstate="print"/>
          <a:srcRect/>
          <a:stretch>
            <a:fillRect/>
          </a:stretch>
        </p:blipFill>
        <p:spPr bwMode="auto">
          <a:xfrm rot="419449">
            <a:off x="3756933" y="2537732"/>
            <a:ext cx="404860" cy="404860"/>
          </a:xfrm>
          <a:prstGeom prst="rect">
            <a:avLst/>
          </a:prstGeom>
          <a:noFill/>
        </p:spPr>
      </p:pic>
      <p:pic>
        <p:nvPicPr>
          <p:cNvPr id="43" name="Picture 4" descr="https://lessonpix.com/drawings/27620/100x100/Counting+Cube.png"/>
          <p:cNvPicPr>
            <a:picLocks noChangeAspect="1" noChangeArrowheads="1"/>
          </p:cNvPicPr>
          <p:nvPr/>
        </p:nvPicPr>
        <p:blipFill>
          <a:blip r:embed="rId5" cstate="print"/>
          <a:srcRect/>
          <a:stretch>
            <a:fillRect/>
          </a:stretch>
        </p:blipFill>
        <p:spPr bwMode="auto">
          <a:xfrm rot="1268166">
            <a:off x="4021775" y="2802574"/>
            <a:ext cx="404860" cy="404860"/>
          </a:xfrm>
          <a:prstGeom prst="rect">
            <a:avLst/>
          </a:prstGeom>
          <a:noFill/>
        </p:spPr>
      </p:pic>
      <p:pic>
        <p:nvPicPr>
          <p:cNvPr id="44" name="Picture 4" descr="https://lessonpix.com/drawings/27620/100x100/Counting+Cube.png"/>
          <p:cNvPicPr>
            <a:picLocks noChangeAspect="1" noChangeArrowheads="1"/>
          </p:cNvPicPr>
          <p:nvPr/>
        </p:nvPicPr>
        <p:blipFill>
          <a:blip r:embed="rId5" cstate="print"/>
          <a:srcRect/>
          <a:stretch>
            <a:fillRect/>
          </a:stretch>
        </p:blipFill>
        <p:spPr bwMode="auto">
          <a:xfrm rot="20739658">
            <a:off x="4791360" y="2810159"/>
            <a:ext cx="404860" cy="404860"/>
          </a:xfrm>
          <a:prstGeom prst="rect">
            <a:avLst/>
          </a:prstGeom>
          <a:noFill/>
        </p:spPr>
      </p:pic>
      <p:pic>
        <p:nvPicPr>
          <p:cNvPr id="23" name="Picture 4" descr="https://lessonpix.com/drawings/27620/100x100/Counting+Cube.png"/>
          <p:cNvPicPr>
            <a:picLocks noChangeAspect="1" noChangeArrowheads="1"/>
          </p:cNvPicPr>
          <p:nvPr/>
        </p:nvPicPr>
        <p:blipFill>
          <a:blip r:embed="rId5" cstate="print"/>
          <a:srcRect/>
          <a:stretch>
            <a:fillRect/>
          </a:stretch>
        </p:blipFill>
        <p:spPr bwMode="auto">
          <a:xfrm rot="21139682">
            <a:off x="5073027" y="2558428"/>
            <a:ext cx="404860" cy="404860"/>
          </a:xfrm>
          <a:prstGeom prst="rect">
            <a:avLst/>
          </a:prstGeom>
          <a:noFill/>
        </p:spPr>
      </p:pic>
      <p:pic>
        <p:nvPicPr>
          <p:cNvPr id="25" name="Picture 4" descr="https://lessonpix.com/drawings/27620/100x100/Counting+Cube.png"/>
          <p:cNvPicPr>
            <a:picLocks noChangeAspect="1" noChangeArrowheads="1"/>
          </p:cNvPicPr>
          <p:nvPr/>
        </p:nvPicPr>
        <p:blipFill>
          <a:blip r:embed="rId5" cstate="print"/>
          <a:srcRect/>
          <a:stretch>
            <a:fillRect/>
          </a:stretch>
        </p:blipFill>
        <p:spPr bwMode="auto">
          <a:xfrm>
            <a:off x="5486400" y="2438400"/>
            <a:ext cx="404860" cy="404860"/>
          </a:xfrm>
          <a:prstGeom prst="rect">
            <a:avLst/>
          </a:prstGeom>
          <a:noFill/>
        </p:spPr>
      </p:pic>
      <p:pic>
        <p:nvPicPr>
          <p:cNvPr id="26" name="Picture 4" descr="https://lessonpix.com/drawings/27620/100x100/Counting+Cube.png"/>
          <p:cNvPicPr>
            <a:picLocks noChangeAspect="1" noChangeArrowheads="1"/>
          </p:cNvPicPr>
          <p:nvPr/>
        </p:nvPicPr>
        <p:blipFill>
          <a:blip r:embed="rId5" cstate="print"/>
          <a:srcRect/>
          <a:stretch>
            <a:fillRect/>
          </a:stretch>
        </p:blipFill>
        <p:spPr bwMode="auto">
          <a:xfrm rot="250915">
            <a:off x="5867400" y="2590800"/>
            <a:ext cx="404860" cy="404860"/>
          </a:xfrm>
          <a:prstGeom prst="rect">
            <a:avLst/>
          </a:prstGeom>
          <a:noFill/>
        </p:spPr>
      </p:pic>
      <p:pic>
        <p:nvPicPr>
          <p:cNvPr id="27" name="Picture 4" descr="https://lessonpix.com/drawings/27620/100x100/Counting+Cube.png"/>
          <p:cNvPicPr>
            <a:picLocks noChangeAspect="1" noChangeArrowheads="1"/>
          </p:cNvPicPr>
          <p:nvPr/>
        </p:nvPicPr>
        <p:blipFill>
          <a:blip r:embed="rId5" cstate="print"/>
          <a:srcRect/>
          <a:stretch>
            <a:fillRect/>
          </a:stretch>
        </p:blipFill>
        <p:spPr bwMode="auto">
          <a:xfrm rot="1858046">
            <a:off x="6323706" y="3351906"/>
            <a:ext cx="404860" cy="404860"/>
          </a:xfrm>
          <a:prstGeom prst="rect">
            <a:avLst/>
          </a:prstGeom>
          <a:noFill/>
        </p:spPr>
      </p:pic>
      <p:pic>
        <p:nvPicPr>
          <p:cNvPr id="28" name="Picture 4" descr="https://lessonpix.com/drawings/27620/100x100/Counting+Cube.png"/>
          <p:cNvPicPr>
            <a:picLocks noChangeAspect="1" noChangeArrowheads="1"/>
          </p:cNvPicPr>
          <p:nvPr/>
        </p:nvPicPr>
        <p:blipFill>
          <a:blip r:embed="rId5" cstate="print"/>
          <a:srcRect/>
          <a:stretch>
            <a:fillRect/>
          </a:stretch>
        </p:blipFill>
        <p:spPr bwMode="auto">
          <a:xfrm rot="20533033">
            <a:off x="6681552" y="3328751"/>
            <a:ext cx="404860" cy="404860"/>
          </a:xfrm>
          <a:prstGeom prst="rect">
            <a:avLst/>
          </a:prstGeom>
          <a:noFill/>
        </p:spPr>
      </p:pic>
      <p:pic>
        <p:nvPicPr>
          <p:cNvPr id="29" name="Picture 4" descr="https://lessonpix.com/drawings/27620/100x100/Counting+Cube.png"/>
          <p:cNvPicPr>
            <a:picLocks noChangeAspect="1" noChangeArrowheads="1"/>
          </p:cNvPicPr>
          <p:nvPr/>
        </p:nvPicPr>
        <p:blipFill>
          <a:blip r:embed="rId5" cstate="print"/>
          <a:srcRect/>
          <a:stretch>
            <a:fillRect/>
          </a:stretch>
        </p:blipFill>
        <p:spPr bwMode="auto">
          <a:xfrm>
            <a:off x="7162800" y="2514600"/>
            <a:ext cx="404860" cy="404860"/>
          </a:xfrm>
          <a:prstGeom prst="rect">
            <a:avLst/>
          </a:prstGeom>
          <a:noFill/>
        </p:spPr>
      </p:pic>
      <p:pic>
        <p:nvPicPr>
          <p:cNvPr id="31" name="Picture 4" descr="https://lessonpix.com/drawings/27620/100x100/Counting+Cube.png"/>
          <p:cNvPicPr>
            <a:picLocks noChangeAspect="1" noChangeArrowheads="1"/>
          </p:cNvPicPr>
          <p:nvPr/>
        </p:nvPicPr>
        <p:blipFill>
          <a:blip r:embed="rId5" cstate="print"/>
          <a:srcRect/>
          <a:stretch>
            <a:fillRect/>
          </a:stretch>
        </p:blipFill>
        <p:spPr bwMode="auto">
          <a:xfrm rot="419449">
            <a:off x="7490733" y="2461533"/>
            <a:ext cx="404860" cy="404860"/>
          </a:xfrm>
          <a:prstGeom prst="rect">
            <a:avLst/>
          </a:prstGeom>
          <a:noFill/>
        </p:spPr>
      </p:pic>
      <p:sp>
        <p:nvSpPr>
          <p:cNvPr id="30" name="Rectangle 2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5</a:t>
            </a:r>
          </a:p>
        </p:txBody>
      </p:sp>
      <p:sp>
        <p:nvSpPr>
          <p:cNvPr id="16" name="TextBox 15"/>
          <p:cNvSpPr txBox="1"/>
          <p:nvPr/>
        </p:nvSpPr>
        <p:spPr>
          <a:xfrm>
            <a:off x="990600" y="838200"/>
            <a:ext cx="7086600" cy="830997"/>
          </a:xfrm>
          <a:prstGeom prst="rect">
            <a:avLst/>
          </a:prstGeom>
          <a:noFill/>
        </p:spPr>
        <p:txBody>
          <a:bodyPr wrap="square" rtlCol="0">
            <a:spAutoFit/>
          </a:bodyPr>
          <a:lstStyle/>
          <a:p>
            <a:pPr algn="ctr"/>
            <a:r>
              <a:rPr lang="en-US" sz="2400" b="1">
                <a:solidFill>
                  <a:srgbClr val="0000FF"/>
                </a:solidFill>
              </a:rPr>
              <a:t>I’m going to show you some numbers.  Tell me</a:t>
            </a:r>
          </a:p>
          <a:p>
            <a:pPr algn="ctr"/>
            <a:r>
              <a:rPr lang="en-US" sz="2400" b="1">
                <a:solidFill>
                  <a:srgbClr val="0000FF"/>
                </a:solidFill>
              </a:rPr>
              <a:t>the number, then tell me the Say Ten way.</a:t>
            </a:r>
            <a:endParaRPr lang="en-US" sz="2400" b="1">
              <a:solidFill>
                <a:srgbClr val="FF0066"/>
              </a:solidFill>
            </a:endParaRP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666" name="Picture 2" descr="http://cliparts.co/cliparts/6cr/4b4/6cr4b4LcK.png"/>
          <p:cNvPicPr>
            <a:picLocks noChangeAspect="1" noChangeArrowheads="1"/>
          </p:cNvPicPr>
          <p:nvPr/>
        </p:nvPicPr>
        <p:blipFill>
          <a:blip r:embed="rId3" cstate="print"/>
          <a:srcRect/>
          <a:stretch>
            <a:fillRect/>
          </a:stretch>
        </p:blipFill>
        <p:spPr bwMode="auto">
          <a:xfrm>
            <a:off x="2590800" y="2590800"/>
            <a:ext cx="1676400" cy="2159613"/>
          </a:xfrm>
          <a:prstGeom prst="rect">
            <a:avLst/>
          </a:prstGeom>
          <a:noFill/>
        </p:spPr>
      </p:pic>
      <p:pic>
        <p:nvPicPr>
          <p:cNvPr id="14" name="Picture 2" descr="http://cliparts.co/cliparts/6cr/4b4/6cr4b4LcK.png"/>
          <p:cNvPicPr>
            <a:picLocks noChangeAspect="1" noChangeArrowheads="1"/>
          </p:cNvPicPr>
          <p:nvPr/>
        </p:nvPicPr>
        <p:blipFill>
          <a:blip r:embed="rId4" cstate="print"/>
          <a:srcRect/>
          <a:stretch>
            <a:fillRect/>
          </a:stretch>
        </p:blipFill>
        <p:spPr bwMode="auto">
          <a:xfrm flipH="1">
            <a:off x="762000" y="2514600"/>
            <a:ext cx="1667742" cy="2195934"/>
          </a:xfrm>
          <a:prstGeom prst="rect">
            <a:avLst/>
          </a:prstGeom>
          <a:noFill/>
        </p:spPr>
      </p:pic>
      <p:pic>
        <p:nvPicPr>
          <p:cNvPr id="21" name="Picture 4" descr="https://lessonpix.com/drawings/27620/100x100/Counting+Cube.png"/>
          <p:cNvPicPr>
            <a:picLocks noChangeAspect="1" noChangeArrowheads="1"/>
          </p:cNvPicPr>
          <p:nvPr/>
        </p:nvPicPr>
        <p:blipFill>
          <a:blip r:embed="rId5" cstate="print"/>
          <a:srcRect/>
          <a:stretch>
            <a:fillRect/>
          </a:stretch>
        </p:blipFill>
        <p:spPr bwMode="auto">
          <a:xfrm rot="20739658">
            <a:off x="577227" y="2710827"/>
            <a:ext cx="404860" cy="404860"/>
          </a:xfrm>
          <a:prstGeom prst="rect">
            <a:avLst/>
          </a:prstGeom>
          <a:noFill/>
        </p:spPr>
      </p:pic>
      <p:pic>
        <p:nvPicPr>
          <p:cNvPr id="33" name="Picture 2" descr="http://cliparts.co/cliparts/6cr/4b4/6cr4b4LcK.png"/>
          <p:cNvPicPr>
            <a:picLocks noChangeAspect="1" noChangeArrowheads="1"/>
          </p:cNvPicPr>
          <p:nvPr/>
        </p:nvPicPr>
        <p:blipFill>
          <a:blip r:embed="rId3" cstate="print"/>
          <a:srcRect/>
          <a:stretch>
            <a:fillRect/>
          </a:stretch>
        </p:blipFill>
        <p:spPr bwMode="auto">
          <a:xfrm>
            <a:off x="6781800" y="2590800"/>
            <a:ext cx="1676400" cy="2159613"/>
          </a:xfrm>
          <a:prstGeom prst="rect">
            <a:avLst/>
          </a:prstGeom>
          <a:noFill/>
        </p:spPr>
      </p:pic>
      <p:pic>
        <p:nvPicPr>
          <p:cNvPr id="34" name="Picture 2" descr="http://cliparts.co/cliparts/6cr/4b4/6cr4b4LcK.png"/>
          <p:cNvPicPr>
            <a:picLocks noChangeAspect="1" noChangeArrowheads="1"/>
          </p:cNvPicPr>
          <p:nvPr/>
        </p:nvPicPr>
        <p:blipFill>
          <a:blip r:embed="rId4" cstate="print"/>
          <a:srcRect/>
          <a:stretch>
            <a:fillRect/>
          </a:stretch>
        </p:blipFill>
        <p:spPr bwMode="auto">
          <a:xfrm flipH="1">
            <a:off x="4953000" y="2590800"/>
            <a:ext cx="1667742" cy="2195934"/>
          </a:xfrm>
          <a:prstGeom prst="rect">
            <a:avLst/>
          </a:prstGeom>
          <a:noFill/>
        </p:spPr>
      </p:pic>
      <p:pic>
        <p:nvPicPr>
          <p:cNvPr id="35" name="Picture 4" descr="https://lessonpix.com/drawings/27620/100x100/Counting+Cube.png"/>
          <p:cNvPicPr>
            <a:picLocks noChangeAspect="1" noChangeArrowheads="1"/>
          </p:cNvPicPr>
          <p:nvPr/>
        </p:nvPicPr>
        <p:blipFill>
          <a:blip r:embed="rId5" cstate="print"/>
          <a:srcRect/>
          <a:stretch>
            <a:fillRect/>
          </a:stretch>
        </p:blipFill>
        <p:spPr bwMode="auto">
          <a:xfrm rot="21064717">
            <a:off x="867144" y="2467344"/>
            <a:ext cx="404860" cy="404860"/>
          </a:xfrm>
          <a:prstGeom prst="rect">
            <a:avLst/>
          </a:prstGeom>
          <a:noFill/>
        </p:spPr>
      </p:pic>
      <p:pic>
        <p:nvPicPr>
          <p:cNvPr id="36" name="Picture 4" descr="https://lessonpix.com/drawings/27620/100x100/Counting+Cube.png"/>
          <p:cNvPicPr>
            <a:picLocks noChangeAspect="1" noChangeArrowheads="1"/>
          </p:cNvPicPr>
          <p:nvPr/>
        </p:nvPicPr>
        <p:blipFill>
          <a:blip r:embed="rId5" cstate="print"/>
          <a:srcRect/>
          <a:stretch>
            <a:fillRect/>
          </a:stretch>
        </p:blipFill>
        <p:spPr bwMode="auto">
          <a:xfrm rot="212906">
            <a:off x="1307541" y="2374341"/>
            <a:ext cx="404860" cy="404860"/>
          </a:xfrm>
          <a:prstGeom prst="rect">
            <a:avLst/>
          </a:prstGeom>
          <a:noFill/>
        </p:spPr>
      </p:pic>
      <p:pic>
        <p:nvPicPr>
          <p:cNvPr id="37" name="Picture 4" descr="https://lessonpix.com/drawings/27620/100x100/Counting+Cube.png"/>
          <p:cNvPicPr>
            <a:picLocks noChangeAspect="1" noChangeArrowheads="1"/>
          </p:cNvPicPr>
          <p:nvPr/>
        </p:nvPicPr>
        <p:blipFill>
          <a:blip r:embed="rId5" cstate="print"/>
          <a:srcRect/>
          <a:stretch>
            <a:fillRect/>
          </a:stretch>
        </p:blipFill>
        <p:spPr bwMode="auto">
          <a:xfrm rot="419449">
            <a:off x="1676400" y="2438400"/>
            <a:ext cx="404860" cy="404860"/>
          </a:xfrm>
          <a:prstGeom prst="rect">
            <a:avLst/>
          </a:prstGeom>
          <a:noFill/>
        </p:spPr>
      </p:pic>
      <p:pic>
        <p:nvPicPr>
          <p:cNvPr id="38" name="Picture 4" descr="https://lessonpix.com/drawings/27620/100x100/Counting+Cube.png"/>
          <p:cNvPicPr>
            <a:picLocks noChangeAspect="1" noChangeArrowheads="1"/>
          </p:cNvPicPr>
          <p:nvPr/>
        </p:nvPicPr>
        <p:blipFill>
          <a:blip r:embed="rId5" cstate="print"/>
          <a:srcRect/>
          <a:stretch>
            <a:fillRect/>
          </a:stretch>
        </p:blipFill>
        <p:spPr bwMode="auto">
          <a:xfrm rot="1858046">
            <a:off x="2101227" y="3244227"/>
            <a:ext cx="404860" cy="404860"/>
          </a:xfrm>
          <a:prstGeom prst="rect">
            <a:avLst/>
          </a:prstGeom>
          <a:noFill/>
        </p:spPr>
      </p:pic>
      <p:pic>
        <p:nvPicPr>
          <p:cNvPr id="39" name="Picture 4" descr="https://lessonpix.com/drawings/27620/100x100/Counting+Cube.png"/>
          <p:cNvPicPr>
            <a:picLocks noChangeAspect="1" noChangeArrowheads="1"/>
          </p:cNvPicPr>
          <p:nvPr/>
        </p:nvPicPr>
        <p:blipFill>
          <a:blip r:embed="rId5" cstate="print"/>
          <a:srcRect/>
          <a:stretch>
            <a:fillRect/>
          </a:stretch>
        </p:blipFill>
        <p:spPr bwMode="auto">
          <a:xfrm rot="20533033">
            <a:off x="2482226" y="3320428"/>
            <a:ext cx="404860" cy="404860"/>
          </a:xfrm>
          <a:prstGeom prst="rect">
            <a:avLst/>
          </a:prstGeom>
          <a:noFill/>
        </p:spPr>
      </p:pic>
      <p:pic>
        <p:nvPicPr>
          <p:cNvPr id="40" name="Picture 4" descr="https://lessonpix.com/drawings/27620/100x100/Counting+Cube.png"/>
          <p:cNvPicPr>
            <a:picLocks noChangeAspect="1" noChangeArrowheads="1"/>
          </p:cNvPicPr>
          <p:nvPr/>
        </p:nvPicPr>
        <p:blipFill>
          <a:blip r:embed="rId5" cstate="print"/>
          <a:srcRect/>
          <a:stretch>
            <a:fillRect/>
          </a:stretch>
        </p:blipFill>
        <p:spPr bwMode="auto">
          <a:xfrm>
            <a:off x="2971800" y="2514600"/>
            <a:ext cx="404860" cy="404860"/>
          </a:xfrm>
          <a:prstGeom prst="rect">
            <a:avLst/>
          </a:prstGeom>
          <a:noFill/>
        </p:spPr>
      </p:pic>
      <p:pic>
        <p:nvPicPr>
          <p:cNvPr id="41" name="Picture 4" descr="https://lessonpix.com/drawings/27620/100x100/Counting+Cube.png"/>
          <p:cNvPicPr>
            <a:picLocks noChangeAspect="1" noChangeArrowheads="1"/>
          </p:cNvPicPr>
          <p:nvPr/>
        </p:nvPicPr>
        <p:blipFill>
          <a:blip r:embed="rId5" cstate="print"/>
          <a:srcRect/>
          <a:stretch>
            <a:fillRect/>
          </a:stretch>
        </p:blipFill>
        <p:spPr bwMode="auto">
          <a:xfrm rot="419449">
            <a:off x="3375933" y="2461532"/>
            <a:ext cx="404860" cy="404860"/>
          </a:xfrm>
          <a:prstGeom prst="rect">
            <a:avLst/>
          </a:prstGeom>
          <a:noFill/>
        </p:spPr>
      </p:pic>
      <p:pic>
        <p:nvPicPr>
          <p:cNvPr id="42" name="Picture 4" descr="https://lessonpix.com/drawings/27620/100x100/Counting+Cube.png"/>
          <p:cNvPicPr>
            <a:picLocks noChangeAspect="1" noChangeArrowheads="1"/>
          </p:cNvPicPr>
          <p:nvPr/>
        </p:nvPicPr>
        <p:blipFill>
          <a:blip r:embed="rId5" cstate="print"/>
          <a:srcRect/>
          <a:stretch>
            <a:fillRect/>
          </a:stretch>
        </p:blipFill>
        <p:spPr bwMode="auto">
          <a:xfrm rot="419449">
            <a:off x="3756933" y="2537732"/>
            <a:ext cx="404860" cy="404860"/>
          </a:xfrm>
          <a:prstGeom prst="rect">
            <a:avLst/>
          </a:prstGeom>
          <a:noFill/>
        </p:spPr>
      </p:pic>
      <p:pic>
        <p:nvPicPr>
          <p:cNvPr id="43" name="Picture 4" descr="https://lessonpix.com/drawings/27620/100x100/Counting+Cube.png"/>
          <p:cNvPicPr>
            <a:picLocks noChangeAspect="1" noChangeArrowheads="1"/>
          </p:cNvPicPr>
          <p:nvPr/>
        </p:nvPicPr>
        <p:blipFill>
          <a:blip r:embed="rId5" cstate="print"/>
          <a:srcRect/>
          <a:stretch>
            <a:fillRect/>
          </a:stretch>
        </p:blipFill>
        <p:spPr bwMode="auto">
          <a:xfrm rot="1268166">
            <a:off x="4021775" y="2802574"/>
            <a:ext cx="404860" cy="404860"/>
          </a:xfrm>
          <a:prstGeom prst="rect">
            <a:avLst/>
          </a:prstGeom>
          <a:noFill/>
        </p:spPr>
      </p:pic>
      <p:pic>
        <p:nvPicPr>
          <p:cNvPr id="44" name="Picture 4" descr="https://lessonpix.com/drawings/27620/100x100/Counting+Cube.png"/>
          <p:cNvPicPr>
            <a:picLocks noChangeAspect="1" noChangeArrowheads="1"/>
          </p:cNvPicPr>
          <p:nvPr/>
        </p:nvPicPr>
        <p:blipFill>
          <a:blip r:embed="rId5" cstate="print"/>
          <a:srcRect/>
          <a:stretch>
            <a:fillRect/>
          </a:stretch>
        </p:blipFill>
        <p:spPr bwMode="auto">
          <a:xfrm rot="20739658">
            <a:off x="4791360" y="2810159"/>
            <a:ext cx="404860" cy="404860"/>
          </a:xfrm>
          <a:prstGeom prst="rect">
            <a:avLst/>
          </a:prstGeom>
          <a:noFill/>
        </p:spPr>
      </p:pic>
      <p:pic>
        <p:nvPicPr>
          <p:cNvPr id="23" name="Picture 4" descr="https://lessonpix.com/drawings/27620/100x100/Counting+Cube.png"/>
          <p:cNvPicPr>
            <a:picLocks noChangeAspect="1" noChangeArrowheads="1"/>
          </p:cNvPicPr>
          <p:nvPr/>
        </p:nvPicPr>
        <p:blipFill>
          <a:blip r:embed="rId5" cstate="print"/>
          <a:srcRect/>
          <a:stretch>
            <a:fillRect/>
          </a:stretch>
        </p:blipFill>
        <p:spPr bwMode="auto">
          <a:xfrm rot="21139682">
            <a:off x="5073027" y="2558428"/>
            <a:ext cx="404860" cy="404860"/>
          </a:xfrm>
          <a:prstGeom prst="rect">
            <a:avLst/>
          </a:prstGeom>
          <a:noFill/>
        </p:spPr>
      </p:pic>
      <p:pic>
        <p:nvPicPr>
          <p:cNvPr id="25" name="Picture 4" descr="https://lessonpix.com/drawings/27620/100x100/Counting+Cube.png"/>
          <p:cNvPicPr>
            <a:picLocks noChangeAspect="1" noChangeArrowheads="1"/>
          </p:cNvPicPr>
          <p:nvPr/>
        </p:nvPicPr>
        <p:blipFill>
          <a:blip r:embed="rId5" cstate="print"/>
          <a:srcRect/>
          <a:stretch>
            <a:fillRect/>
          </a:stretch>
        </p:blipFill>
        <p:spPr bwMode="auto">
          <a:xfrm>
            <a:off x="5486400" y="2438400"/>
            <a:ext cx="404860" cy="404860"/>
          </a:xfrm>
          <a:prstGeom prst="rect">
            <a:avLst/>
          </a:prstGeom>
          <a:noFill/>
        </p:spPr>
      </p:pic>
      <p:pic>
        <p:nvPicPr>
          <p:cNvPr id="26" name="Picture 4" descr="https://lessonpix.com/drawings/27620/100x100/Counting+Cube.png"/>
          <p:cNvPicPr>
            <a:picLocks noChangeAspect="1" noChangeArrowheads="1"/>
          </p:cNvPicPr>
          <p:nvPr/>
        </p:nvPicPr>
        <p:blipFill>
          <a:blip r:embed="rId5" cstate="print"/>
          <a:srcRect/>
          <a:stretch>
            <a:fillRect/>
          </a:stretch>
        </p:blipFill>
        <p:spPr bwMode="auto">
          <a:xfrm rot="250915">
            <a:off x="5867400" y="2590800"/>
            <a:ext cx="404860" cy="404860"/>
          </a:xfrm>
          <a:prstGeom prst="rect">
            <a:avLst/>
          </a:prstGeom>
          <a:noFill/>
        </p:spPr>
      </p:pic>
      <p:pic>
        <p:nvPicPr>
          <p:cNvPr id="27" name="Picture 4" descr="https://lessonpix.com/drawings/27620/100x100/Counting+Cube.png"/>
          <p:cNvPicPr>
            <a:picLocks noChangeAspect="1" noChangeArrowheads="1"/>
          </p:cNvPicPr>
          <p:nvPr/>
        </p:nvPicPr>
        <p:blipFill>
          <a:blip r:embed="rId5" cstate="print"/>
          <a:srcRect/>
          <a:stretch>
            <a:fillRect/>
          </a:stretch>
        </p:blipFill>
        <p:spPr bwMode="auto">
          <a:xfrm rot="1858046">
            <a:off x="6323706" y="3351906"/>
            <a:ext cx="404860" cy="404860"/>
          </a:xfrm>
          <a:prstGeom prst="rect">
            <a:avLst/>
          </a:prstGeom>
          <a:noFill/>
        </p:spPr>
      </p:pic>
      <p:pic>
        <p:nvPicPr>
          <p:cNvPr id="28" name="Picture 4" descr="https://lessonpix.com/drawings/27620/100x100/Counting+Cube.png"/>
          <p:cNvPicPr>
            <a:picLocks noChangeAspect="1" noChangeArrowheads="1"/>
          </p:cNvPicPr>
          <p:nvPr/>
        </p:nvPicPr>
        <p:blipFill>
          <a:blip r:embed="rId5" cstate="print"/>
          <a:srcRect/>
          <a:stretch>
            <a:fillRect/>
          </a:stretch>
        </p:blipFill>
        <p:spPr bwMode="auto">
          <a:xfrm rot="20533033">
            <a:off x="6681552" y="3328751"/>
            <a:ext cx="404860" cy="404860"/>
          </a:xfrm>
          <a:prstGeom prst="rect">
            <a:avLst/>
          </a:prstGeom>
          <a:noFill/>
        </p:spPr>
      </p:pic>
      <p:pic>
        <p:nvPicPr>
          <p:cNvPr id="29" name="Picture 4" descr="https://lessonpix.com/drawings/27620/100x100/Counting+Cube.png"/>
          <p:cNvPicPr>
            <a:picLocks noChangeAspect="1" noChangeArrowheads="1"/>
          </p:cNvPicPr>
          <p:nvPr/>
        </p:nvPicPr>
        <p:blipFill>
          <a:blip r:embed="rId5" cstate="print"/>
          <a:srcRect/>
          <a:stretch>
            <a:fillRect/>
          </a:stretch>
        </p:blipFill>
        <p:spPr bwMode="auto">
          <a:xfrm>
            <a:off x="7162800" y="2514600"/>
            <a:ext cx="404860" cy="404860"/>
          </a:xfrm>
          <a:prstGeom prst="rect">
            <a:avLst/>
          </a:prstGeom>
          <a:noFill/>
        </p:spPr>
      </p:pic>
      <p:pic>
        <p:nvPicPr>
          <p:cNvPr id="31" name="Picture 4" descr="https://lessonpix.com/drawings/27620/100x100/Counting+Cube.png"/>
          <p:cNvPicPr>
            <a:picLocks noChangeAspect="1" noChangeArrowheads="1"/>
          </p:cNvPicPr>
          <p:nvPr/>
        </p:nvPicPr>
        <p:blipFill>
          <a:blip r:embed="rId5" cstate="print"/>
          <a:srcRect/>
          <a:stretch>
            <a:fillRect/>
          </a:stretch>
        </p:blipFill>
        <p:spPr bwMode="auto">
          <a:xfrm rot="419449">
            <a:off x="7871732" y="2537734"/>
            <a:ext cx="404860" cy="404860"/>
          </a:xfrm>
          <a:prstGeom prst="rect">
            <a:avLst/>
          </a:prstGeom>
          <a:noFill/>
        </p:spPr>
      </p:pic>
      <p:pic>
        <p:nvPicPr>
          <p:cNvPr id="32" name="Picture 4" descr="https://lessonpix.com/drawings/27620/100x100/Counting+Cube.png"/>
          <p:cNvPicPr>
            <a:picLocks noChangeAspect="1" noChangeArrowheads="1"/>
          </p:cNvPicPr>
          <p:nvPr/>
        </p:nvPicPr>
        <p:blipFill>
          <a:blip r:embed="rId5" cstate="print"/>
          <a:srcRect/>
          <a:stretch>
            <a:fillRect/>
          </a:stretch>
        </p:blipFill>
        <p:spPr bwMode="auto">
          <a:xfrm rot="419449">
            <a:off x="7490733" y="2461533"/>
            <a:ext cx="404860" cy="404860"/>
          </a:xfrm>
          <a:prstGeom prst="rect">
            <a:avLst/>
          </a:prstGeom>
          <a:noFill/>
        </p:spPr>
      </p:pic>
      <p:sp>
        <p:nvSpPr>
          <p:cNvPr id="45" name="Rectangle 4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5</a:t>
            </a:r>
          </a:p>
        </p:txBody>
      </p:sp>
      <p:sp>
        <p:nvSpPr>
          <p:cNvPr id="16" name="TextBox 15"/>
          <p:cNvSpPr txBox="1"/>
          <p:nvPr/>
        </p:nvSpPr>
        <p:spPr>
          <a:xfrm>
            <a:off x="990600" y="838200"/>
            <a:ext cx="7086600" cy="461665"/>
          </a:xfrm>
          <a:prstGeom prst="rect">
            <a:avLst/>
          </a:prstGeom>
          <a:noFill/>
        </p:spPr>
        <p:txBody>
          <a:bodyPr wrap="square" rtlCol="0">
            <a:spAutoFit/>
          </a:bodyPr>
          <a:lstStyle/>
          <a:p>
            <a:pPr algn="ctr"/>
            <a:r>
              <a:rPr lang="en-US" sz="2400" b="1">
                <a:solidFill>
                  <a:srgbClr val="0000FF"/>
                </a:solidFill>
              </a:rPr>
              <a:t>What comes after 19?</a:t>
            </a:r>
            <a:endParaRPr lang="en-US" sz="2400" b="1">
              <a:solidFill>
                <a:srgbClr val="FF0066"/>
              </a:solidFill>
            </a:endParaRP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666" name="Picture 2" descr="http://cliparts.co/cliparts/6cr/4b4/6cr4b4LcK.png"/>
          <p:cNvPicPr>
            <a:picLocks noChangeAspect="1" noChangeArrowheads="1"/>
          </p:cNvPicPr>
          <p:nvPr/>
        </p:nvPicPr>
        <p:blipFill>
          <a:blip r:embed="rId3" cstate="print"/>
          <a:srcRect/>
          <a:stretch>
            <a:fillRect/>
          </a:stretch>
        </p:blipFill>
        <p:spPr bwMode="auto">
          <a:xfrm>
            <a:off x="2590800" y="2590800"/>
            <a:ext cx="1676400" cy="2159613"/>
          </a:xfrm>
          <a:prstGeom prst="rect">
            <a:avLst/>
          </a:prstGeom>
          <a:noFill/>
        </p:spPr>
      </p:pic>
      <p:pic>
        <p:nvPicPr>
          <p:cNvPr id="14" name="Picture 2" descr="http://cliparts.co/cliparts/6cr/4b4/6cr4b4LcK.png"/>
          <p:cNvPicPr>
            <a:picLocks noChangeAspect="1" noChangeArrowheads="1"/>
          </p:cNvPicPr>
          <p:nvPr/>
        </p:nvPicPr>
        <p:blipFill>
          <a:blip r:embed="rId4" cstate="print"/>
          <a:srcRect/>
          <a:stretch>
            <a:fillRect/>
          </a:stretch>
        </p:blipFill>
        <p:spPr bwMode="auto">
          <a:xfrm flipH="1">
            <a:off x="762000" y="2514600"/>
            <a:ext cx="1667742" cy="2195934"/>
          </a:xfrm>
          <a:prstGeom prst="rect">
            <a:avLst/>
          </a:prstGeom>
          <a:noFill/>
        </p:spPr>
      </p:pic>
      <p:pic>
        <p:nvPicPr>
          <p:cNvPr id="21" name="Picture 4" descr="https://lessonpix.com/drawings/27620/100x100/Counting+Cube.png"/>
          <p:cNvPicPr>
            <a:picLocks noChangeAspect="1" noChangeArrowheads="1"/>
          </p:cNvPicPr>
          <p:nvPr/>
        </p:nvPicPr>
        <p:blipFill>
          <a:blip r:embed="rId5" cstate="print"/>
          <a:srcRect/>
          <a:stretch>
            <a:fillRect/>
          </a:stretch>
        </p:blipFill>
        <p:spPr bwMode="auto">
          <a:xfrm rot="20739658">
            <a:off x="577227" y="2710827"/>
            <a:ext cx="404860" cy="404860"/>
          </a:xfrm>
          <a:prstGeom prst="rect">
            <a:avLst/>
          </a:prstGeom>
          <a:noFill/>
        </p:spPr>
      </p:pic>
      <p:pic>
        <p:nvPicPr>
          <p:cNvPr id="33" name="Picture 2" descr="http://cliparts.co/cliparts/6cr/4b4/6cr4b4LcK.png"/>
          <p:cNvPicPr>
            <a:picLocks noChangeAspect="1" noChangeArrowheads="1"/>
          </p:cNvPicPr>
          <p:nvPr/>
        </p:nvPicPr>
        <p:blipFill>
          <a:blip r:embed="rId3" cstate="print"/>
          <a:srcRect/>
          <a:stretch>
            <a:fillRect/>
          </a:stretch>
        </p:blipFill>
        <p:spPr bwMode="auto">
          <a:xfrm>
            <a:off x="6781800" y="2590800"/>
            <a:ext cx="1676400" cy="2159613"/>
          </a:xfrm>
          <a:prstGeom prst="rect">
            <a:avLst/>
          </a:prstGeom>
          <a:noFill/>
        </p:spPr>
      </p:pic>
      <p:pic>
        <p:nvPicPr>
          <p:cNvPr id="34" name="Picture 2" descr="http://cliparts.co/cliparts/6cr/4b4/6cr4b4LcK.png"/>
          <p:cNvPicPr>
            <a:picLocks noChangeAspect="1" noChangeArrowheads="1"/>
          </p:cNvPicPr>
          <p:nvPr/>
        </p:nvPicPr>
        <p:blipFill>
          <a:blip r:embed="rId4" cstate="print"/>
          <a:srcRect/>
          <a:stretch>
            <a:fillRect/>
          </a:stretch>
        </p:blipFill>
        <p:spPr bwMode="auto">
          <a:xfrm flipH="1">
            <a:off x="4953000" y="2590800"/>
            <a:ext cx="1667742" cy="2195934"/>
          </a:xfrm>
          <a:prstGeom prst="rect">
            <a:avLst/>
          </a:prstGeom>
          <a:noFill/>
        </p:spPr>
      </p:pic>
      <p:pic>
        <p:nvPicPr>
          <p:cNvPr id="35" name="Picture 4" descr="https://lessonpix.com/drawings/27620/100x100/Counting+Cube.png"/>
          <p:cNvPicPr>
            <a:picLocks noChangeAspect="1" noChangeArrowheads="1"/>
          </p:cNvPicPr>
          <p:nvPr/>
        </p:nvPicPr>
        <p:blipFill>
          <a:blip r:embed="rId5" cstate="print"/>
          <a:srcRect/>
          <a:stretch>
            <a:fillRect/>
          </a:stretch>
        </p:blipFill>
        <p:spPr bwMode="auto">
          <a:xfrm rot="21064717">
            <a:off x="867144" y="2467344"/>
            <a:ext cx="404860" cy="404860"/>
          </a:xfrm>
          <a:prstGeom prst="rect">
            <a:avLst/>
          </a:prstGeom>
          <a:noFill/>
        </p:spPr>
      </p:pic>
      <p:pic>
        <p:nvPicPr>
          <p:cNvPr id="36" name="Picture 4" descr="https://lessonpix.com/drawings/27620/100x100/Counting+Cube.png"/>
          <p:cNvPicPr>
            <a:picLocks noChangeAspect="1" noChangeArrowheads="1"/>
          </p:cNvPicPr>
          <p:nvPr/>
        </p:nvPicPr>
        <p:blipFill>
          <a:blip r:embed="rId5" cstate="print"/>
          <a:srcRect/>
          <a:stretch>
            <a:fillRect/>
          </a:stretch>
        </p:blipFill>
        <p:spPr bwMode="auto">
          <a:xfrm rot="212906">
            <a:off x="1307541" y="2374341"/>
            <a:ext cx="404860" cy="404860"/>
          </a:xfrm>
          <a:prstGeom prst="rect">
            <a:avLst/>
          </a:prstGeom>
          <a:noFill/>
        </p:spPr>
      </p:pic>
      <p:pic>
        <p:nvPicPr>
          <p:cNvPr id="37" name="Picture 4" descr="https://lessonpix.com/drawings/27620/100x100/Counting+Cube.png"/>
          <p:cNvPicPr>
            <a:picLocks noChangeAspect="1" noChangeArrowheads="1"/>
          </p:cNvPicPr>
          <p:nvPr/>
        </p:nvPicPr>
        <p:blipFill>
          <a:blip r:embed="rId5" cstate="print"/>
          <a:srcRect/>
          <a:stretch>
            <a:fillRect/>
          </a:stretch>
        </p:blipFill>
        <p:spPr bwMode="auto">
          <a:xfrm rot="419449">
            <a:off x="1676400" y="2438400"/>
            <a:ext cx="404860" cy="404860"/>
          </a:xfrm>
          <a:prstGeom prst="rect">
            <a:avLst/>
          </a:prstGeom>
          <a:noFill/>
        </p:spPr>
      </p:pic>
      <p:pic>
        <p:nvPicPr>
          <p:cNvPr id="38" name="Picture 4" descr="https://lessonpix.com/drawings/27620/100x100/Counting+Cube.png"/>
          <p:cNvPicPr>
            <a:picLocks noChangeAspect="1" noChangeArrowheads="1"/>
          </p:cNvPicPr>
          <p:nvPr/>
        </p:nvPicPr>
        <p:blipFill>
          <a:blip r:embed="rId5" cstate="print"/>
          <a:srcRect/>
          <a:stretch>
            <a:fillRect/>
          </a:stretch>
        </p:blipFill>
        <p:spPr bwMode="auto">
          <a:xfrm rot="1858046">
            <a:off x="2101227" y="3244227"/>
            <a:ext cx="404860" cy="404860"/>
          </a:xfrm>
          <a:prstGeom prst="rect">
            <a:avLst/>
          </a:prstGeom>
          <a:noFill/>
        </p:spPr>
      </p:pic>
      <p:pic>
        <p:nvPicPr>
          <p:cNvPr id="39" name="Picture 4" descr="https://lessonpix.com/drawings/27620/100x100/Counting+Cube.png"/>
          <p:cNvPicPr>
            <a:picLocks noChangeAspect="1" noChangeArrowheads="1"/>
          </p:cNvPicPr>
          <p:nvPr/>
        </p:nvPicPr>
        <p:blipFill>
          <a:blip r:embed="rId5" cstate="print"/>
          <a:srcRect/>
          <a:stretch>
            <a:fillRect/>
          </a:stretch>
        </p:blipFill>
        <p:spPr bwMode="auto">
          <a:xfrm rot="20533033">
            <a:off x="2482226" y="3320428"/>
            <a:ext cx="404860" cy="404860"/>
          </a:xfrm>
          <a:prstGeom prst="rect">
            <a:avLst/>
          </a:prstGeom>
          <a:noFill/>
        </p:spPr>
      </p:pic>
      <p:pic>
        <p:nvPicPr>
          <p:cNvPr id="40" name="Picture 4" descr="https://lessonpix.com/drawings/27620/100x100/Counting+Cube.png"/>
          <p:cNvPicPr>
            <a:picLocks noChangeAspect="1" noChangeArrowheads="1"/>
          </p:cNvPicPr>
          <p:nvPr/>
        </p:nvPicPr>
        <p:blipFill>
          <a:blip r:embed="rId5" cstate="print"/>
          <a:srcRect/>
          <a:stretch>
            <a:fillRect/>
          </a:stretch>
        </p:blipFill>
        <p:spPr bwMode="auto">
          <a:xfrm>
            <a:off x="2971800" y="2514600"/>
            <a:ext cx="404860" cy="404860"/>
          </a:xfrm>
          <a:prstGeom prst="rect">
            <a:avLst/>
          </a:prstGeom>
          <a:noFill/>
        </p:spPr>
      </p:pic>
      <p:pic>
        <p:nvPicPr>
          <p:cNvPr id="41" name="Picture 4" descr="https://lessonpix.com/drawings/27620/100x100/Counting+Cube.png"/>
          <p:cNvPicPr>
            <a:picLocks noChangeAspect="1" noChangeArrowheads="1"/>
          </p:cNvPicPr>
          <p:nvPr/>
        </p:nvPicPr>
        <p:blipFill>
          <a:blip r:embed="rId5" cstate="print"/>
          <a:srcRect/>
          <a:stretch>
            <a:fillRect/>
          </a:stretch>
        </p:blipFill>
        <p:spPr bwMode="auto">
          <a:xfrm rot="419449">
            <a:off x="3375933" y="2461532"/>
            <a:ext cx="404860" cy="404860"/>
          </a:xfrm>
          <a:prstGeom prst="rect">
            <a:avLst/>
          </a:prstGeom>
          <a:noFill/>
        </p:spPr>
      </p:pic>
      <p:pic>
        <p:nvPicPr>
          <p:cNvPr id="42" name="Picture 4" descr="https://lessonpix.com/drawings/27620/100x100/Counting+Cube.png"/>
          <p:cNvPicPr>
            <a:picLocks noChangeAspect="1" noChangeArrowheads="1"/>
          </p:cNvPicPr>
          <p:nvPr/>
        </p:nvPicPr>
        <p:blipFill>
          <a:blip r:embed="rId5" cstate="print"/>
          <a:srcRect/>
          <a:stretch>
            <a:fillRect/>
          </a:stretch>
        </p:blipFill>
        <p:spPr bwMode="auto">
          <a:xfrm rot="419449">
            <a:off x="3756933" y="2537732"/>
            <a:ext cx="404860" cy="404860"/>
          </a:xfrm>
          <a:prstGeom prst="rect">
            <a:avLst/>
          </a:prstGeom>
          <a:noFill/>
        </p:spPr>
      </p:pic>
      <p:pic>
        <p:nvPicPr>
          <p:cNvPr id="43" name="Picture 4" descr="https://lessonpix.com/drawings/27620/100x100/Counting+Cube.png"/>
          <p:cNvPicPr>
            <a:picLocks noChangeAspect="1" noChangeArrowheads="1"/>
          </p:cNvPicPr>
          <p:nvPr/>
        </p:nvPicPr>
        <p:blipFill>
          <a:blip r:embed="rId5" cstate="print"/>
          <a:srcRect/>
          <a:stretch>
            <a:fillRect/>
          </a:stretch>
        </p:blipFill>
        <p:spPr bwMode="auto">
          <a:xfrm rot="1268166">
            <a:off x="4021775" y="2802574"/>
            <a:ext cx="404860" cy="404860"/>
          </a:xfrm>
          <a:prstGeom prst="rect">
            <a:avLst/>
          </a:prstGeom>
          <a:noFill/>
        </p:spPr>
      </p:pic>
      <p:pic>
        <p:nvPicPr>
          <p:cNvPr id="44" name="Picture 4" descr="https://lessonpix.com/drawings/27620/100x100/Counting+Cube.png"/>
          <p:cNvPicPr>
            <a:picLocks noChangeAspect="1" noChangeArrowheads="1"/>
          </p:cNvPicPr>
          <p:nvPr/>
        </p:nvPicPr>
        <p:blipFill>
          <a:blip r:embed="rId5" cstate="print"/>
          <a:srcRect/>
          <a:stretch>
            <a:fillRect/>
          </a:stretch>
        </p:blipFill>
        <p:spPr bwMode="auto">
          <a:xfrm rot="20739658">
            <a:off x="4791360" y="2810159"/>
            <a:ext cx="404860" cy="404860"/>
          </a:xfrm>
          <a:prstGeom prst="rect">
            <a:avLst/>
          </a:prstGeom>
          <a:noFill/>
        </p:spPr>
      </p:pic>
      <p:pic>
        <p:nvPicPr>
          <p:cNvPr id="23" name="Picture 4" descr="https://lessonpix.com/drawings/27620/100x100/Counting+Cube.png"/>
          <p:cNvPicPr>
            <a:picLocks noChangeAspect="1" noChangeArrowheads="1"/>
          </p:cNvPicPr>
          <p:nvPr/>
        </p:nvPicPr>
        <p:blipFill>
          <a:blip r:embed="rId5" cstate="print"/>
          <a:srcRect/>
          <a:stretch>
            <a:fillRect/>
          </a:stretch>
        </p:blipFill>
        <p:spPr bwMode="auto">
          <a:xfrm rot="21139682">
            <a:off x="5073027" y="2558428"/>
            <a:ext cx="404860" cy="404860"/>
          </a:xfrm>
          <a:prstGeom prst="rect">
            <a:avLst/>
          </a:prstGeom>
          <a:noFill/>
        </p:spPr>
      </p:pic>
      <p:pic>
        <p:nvPicPr>
          <p:cNvPr id="25" name="Picture 4" descr="https://lessonpix.com/drawings/27620/100x100/Counting+Cube.png"/>
          <p:cNvPicPr>
            <a:picLocks noChangeAspect="1" noChangeArrowheads="1"/>
          </p:cNvPicPr>
          <p:nvPr/>
        </p:nvPicPr>
        <p:blipFill>
          <a:blip r:embed="rId5" cstate="print"/>
          <a:srcRect/>
          <a:stretch>
            <a:fillRect/>
          </a:stretch>
        </p:blipFill>
        <p:spPr bwMode="auto">
          <a:xfrm>
            <a:off x="5486400" y="2438400"/>
            <a:ext cx="404860" cy="404860"/>
          </a:xfrm>
          <a:prstGeom prst="rect">
            <a:avLst/>
          </a:prstGeom>
          <a:noFill/>
        </p:spPr>
      </p:pic>
      <p:pic>
        <p:nvPicPr>
          <p:cNvPr id="26" name="Picture 4" descr="https://lessonpix.com/drawings/27620/100x100/Counting+Cube.png"/>
          <p:cNvPicPr>
            <a:picLocks noChangeAspect="1" noChangeArrowheads="1"/>
          </p:cNvPicPr>
          <p:nvPr/>
        </p:nvPicPr>
        <p:blipFill>
          <a:blip r:embed="rId5" cstate="print"/>
          <a:srcRect/>
          <a:stretch>
            <a:fillRect/>
          </a:stretch>
        </p:blipFill>
        <p:spPr bwMode="auto">
          <a:xfrm rot="250915">
            <a:off x="5867400" y="2590800"/>
            <a:ext cx="404860" cy="404860"/>
          </a:xfrm>
          <a:prstGeom prst="rect">
            <a:avLst/>
          </a:prstGeom>
          <a:noFill/>
        </p:spPr>
      </p:pic>
      <p:pic>
        <p:nvPicPr>
          <p:cNvPr id="27" name="Picture 4" descr="https://lessonpix.com/drawings/27620/100x100/Counting+Cube.png"/>
          <p:cNvPicPr>
            <a:picLocks noChangeAspect="1" noChangeArrowheads="1"/>
          </p:cNvPicPr>
          <p:nvPr/>
        </p:nvPicPr>
        <p:blipFill>
          <a:blip r:embed="rId5" cstate="print"/>
          <a:srcRect/>
          <a:stretch>
            <a:fillRect/>
          </a:stretch>
        </p:blipFill>
        <p:spPr bwMode="auto">
          <a:xfrm rot="1858046">
            <a:off x="6323706" y="3351906"/>
            <a:ext cx="404860" cy="404860"/>
          </a:xfrm>
          <a:prstGeom prst="rect">
            <a:avLst/>
          </a:prstGeom>
          <a:noFill/>
        </p:spPr>
      </p:pic>
      <p:pic>
        <p:nvPicPr>
          <p:cNvPr id="28" name="Picture 4" descr="https://lessonpix.com/drawings/27620/100x100/Counting+Cube.png"/>
          <p:cNvPicPr>
            <a:picLocks noChangeAspect="1" noChangeArrowheads="1"/>
          </p:cNvPicPr>
          <p:nvPr/>
        </p:nvPicPr>
        <p:blipFill>
          <a:blip r:embed="rId5" cstate="print"/>
          <a:srcRect/>
          <a:stretch>
            <a:fillRect/>
          </a:stretch>
        </p:blipFill>
        <p:spPr bwMode="auto">
          <a:xfrm rot="20533033">
            <a:off x="6681552" y="3328751"/>
            <a:ext cx="404860" cy="404860"/>
          </a:xfrm>
          <a:prstGeom prst="rect">
            <a:avLst/>
          </a:prstGeom>
          <a:noFill/>
        </p:spPr>
      </p:pic>
      <p:pic>
        <p:nvPicPr>
          <p:cNvPr id="29" name="Picture 4" descr="https://lessonpix.com/drawings/27620/100x100/Counting+Cube.png"/>
          <p:cNvPicPr>
            <a:picLocks noChangeAspect="1" noChangeArrowheads="1"/>
          </p:cNvPicPr>
          <p:nvPr/>
        </p:nvPicPr>
        <p:blipFill>
          <a:blip r:embed="rId5" cstate="print"/>
          <a:srcRect/>
          <a:stretch>
            <a:fillRect/>
          </a:stretch>
        </p:blipFill>
        <p:spPr bwMode="auto">
          <a:xfrm>
            <a:off x="7162800" y="2514600"/>
            <a:ext cx="404860" cy="404860"/>
          </a:xfrm>
          <a:prstGeom prst="rect">
            <a:avLst/>
          </a:prstGeom>
          <a:noFill/>
        </p:spPr>
      </p:pic>
      <p:pic>
        <p:nvPicPr>
          <p:cNvPr id="31" name="Picture 4" descr="https://lessonpix.com/drawings/27620/100x100/Counting+Cube.png"/>
          <p:cNvPicPr>
            <a:picLocks noChangeAspect="1" noChangeArrowheads="1"/>
          </p:cNvPicPr>
          <p:nvPr/>
        </p:nvPicPr>
        <p:blipFill>
          <a:blip r:embed="rId5" cstate="print"/>
          <a:srcRect/>
          <a:stretch>
            <a:fillRect/>
          </a:stretch>
        </p:blipFill>
        <p:spPr bwMode="auto">
          <a:xfrm rot="419449">
            <a:off x="7871732" y="2537734"/>
            <a:ext cx="404860" cy="404860"/>
          </a:xfrm>
          <a:prstGeom prst="rect">
            <a:avLst/>
          </a:prstGeom>
          <a:noFill/>
        </p:spPr>
      </p:pic>
      <p:pic>
        <p:nvPicPr>
          <p:cNvPr id="32" name="Picture 4" descr="https://lessonpix.com/drawings/27620/100x100/Counting+Cube.png"/>
          <p:cNvPicPr>
            <a:picLocks noChangeAspect="1" noChangeArrowheads="1"/>
          </p:cNvPicPr>
          <p:nvPr/>
        </p:nvPicPr>
        <p:blipFill>
          <a:blip r:embed="rId5" cstate="print"/>
          <a:srcRect/>
          <a:stretch>
            <a:fillRect/>
          </a:stretch>
        </p:blipFill>
        <p:spPr bwMode="auto">
          <a:xfrm rot="419449">
            <a:off x="7490733" y="2461533"/>
            <a:ext cx="404860" cy="404860"/>
          </a:xfrm>
          <a:prstGeom prst="rect">
            <a:avLst/>
          </a:prstGeom>
          <a:noFill/>
        </p:spPr>
      </p:pic>
      <p:pic>
        <p:nvPicPr>
          <p:cNvPr id="45" name="Picture 4" descr="https://lessonpix.com/drawings/27620/100x100/Counting+Cube.png"/>
          <p:cNvPicPr>
            <a:picLocks noChangeAspect="1" noChangeArrowheads="1"/>
          </p:cNvPicPr>
          <p:nvPr/>
        </p:nvPicPr>
        <p:blipFill>
          <a:blip r:embed="rId5" cstate="print"/>
          <a:srcRect/>
          <a:stretch>
            <a:fillRect/>
          </a:stretch>
        </p:blipFill>
        <p:spPr bwMode="auto">
          <a:xfrm rot="1268166">
            <a:off x="8212774" y="2802575"/>
            <a:ext cx="404860" cy="404860"/>
          </a:xfrm>
          <a:prstGeom prst="rect">
            <a:avLst/>
          </a:prstGeom>
          <a:noFill/>
        </p:spPr>
      </p:pic>
      <p:sp>
        <p:nvSpPr>
          <p:cNvPr id="46" name="Rectangle 4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ppt_x"/>
                                          </p:val>
                                        </p:tav>
                                        <p:tav tm="100000">
                                          <p:val>
                                            <p:strVal val="#ppt_x"/>
                                          </p:val>
                                        </p:tav>
                                      </p:tavLst>
                                    </p:anim>
                                    <p:anim calcmode="lin" valueType="num">
                                      <p:cBhvr additive="base">
                                        <p:cTn id="8"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596912" cy="523220"/>
          </a:xfrm>
          <a:prstGeom prst="rect">
            <a:avLst/>
          </a:prstGeom>
          <a:noFill/>
        </p:spPr>
        <p:txBody>
          <a:bodyPr wrap="none" rtlCol="0">
            <a:spAutoFit/>
          </a:bodyPr>
          <a:lstStyle/>
          <a:p>
            <a:r>
              <a:rPr lang="en-US" sz="1400"/>
              <a:t>Module 5, Lesson 1</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  Partners to 5</a:t>
            </a:r>
            <a:endParaRPr lang="en-US" sz="8000" b="1"/>
          </a:p>
        </p:txBody>
      </p:sp>
      <p:sp>
        <p:nvSpPr>
          <p:cNvPr id="25" name="TextBox 2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do you see?  How many more to make 5?  Say the addition sentence. </a:t>
            </a: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4177514"/>
            <a:ext cx="1595335" cy="23605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rot="5400000">
            <a:off x="3864840" y="771112"/>
            <a:ext cx="1419225" cy="5295900"/>
          </a:xfrm>
          <a:prstGeom prst="rect">
            <a:avLst/>
          </a:prstGeom>
        </p:spPr>
      </p:pic>
      <p:pic>
        <p:nvPicPr>
          <p:cNvPr id="14" name="Picture 2" descr="http://www.clipartkid.com/images/21/family-and-i-silentmyth-UuLUmS-clipar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086600" y="4142947"/>
            <a:ext cx="1686222" cy="236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40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5</a:t>
            </a:r>
          </a:p>
        </p:txBody>
      </p:sp>
      <p:sp>
        <p:nvSpPr>
          <p:cNvPr id="16" name="TextBox 15"/>
          <p:cNvSpPr txBox="1"/>
          <p:nvPr/>
        </p:nvSpPr>
        <p:spPr>
          <a:xfrm>
            <a:off x="990600" y="685800"/>
            <a:ext cx="7086600" cy="1384995"/>
          </a:xfrm>
          <a:prstGeom prst="rect">
            <a:avLst/>
          </a:prstGeom>
          <a:noFill/>
        </p:spPr>
        <p:txBody>
          <a:bodyPr wrap="square" rtlCol="0">
            <a:spAutoFit/>
          </a:bodyPr>
          <a:lstStyle/>
          <a:p>
            <a:pPr algn="ctr"/>
            <a:r>
              <a:rPr lang="en-US" sz="2400" b="1">
                <a:solidFill>
                  <a:srgbClr val="0000FF"/>
                </a:solidFill>
              </a:rPr>
              <a:t>Now, let’s practice the Say Ten way using straws.</a:t>
            </a:r>
          </a:p>
          <a:p>
            <a:pPr algn="ctr"/>
            <a:r>
              <a:rPr lang="en-US" sz="2000" b="1">
                <a:solidFill>
                  <a:srgbClr val="FF0000"/>
                </a:solidFill>
              </a:rPr>
              <a:t>Partner A, count 10 straws into a pile.</a:t>
            </a:r>
          </a:p>
          <a:p>
            <a:pPr algn="ctr"/>
            <a:r>
              <a:rPr lang="en-US" sz="2000" b="1">
                <a:solidFill>
                  <a:srgbClr val="009900"/>
                </a:solidFill>
              </a:rPr>
              <a:t>Partner B, place one straw next to the pile.</a:t>
            </a:r>
          </a:p>
          <a:p>
            <a:pPr algn="ctr"/>
            <a:r>
              <a:rPr lang="en-US" sz="2000" b="1">
                <a:solidFill>
                  <a:srgbClr val="FF6600"/>
                </a:solidFill>
              </a:rPr>
              <a:t>We’ll say, “Ten 1.”</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714" name="Picture 2"/>
          <p:cNvPicPr>
            <a:picLocks noChangeAspect="1" noChangeArrowheads="1"/>
          </p:cNvPicPr>
          <p:nvPr/>
        </p:nvPicPr>
        <p:blipFill>
          <a:blip r:embed="rId3" cstate="print"/>
          <a:srcRect/>
          <a:stretch>
            <a:fillRect/>
          </a:stretch>
        </p:blipFill>
        <p:spPr bwMode="auto">
          <a:xfrm flipH="1">
            <a:off x="2667000" y="2362200"/>
            <a:ext cx="271210" cy="3143250"/>
          </a:xfrm>
          <a:prstGeom prst="rect">
            <a:avLst/>
          </a:prstGeom>
          <a:noFill/>
          <a:ln w="9525">
            <a:noFill/>
            <a:miter lim="800000"/>
            <a:headEnd/>
            <a:tailEnd/>
          </a:ln>
        </p:spPr>
      </p:pic>
      <p:pic>
        <p:nvPicPr>
          <p:cNvPr id="14" name="Picture 2"/>
          <p:cNvPicPr>
            <a:picLocks noChangeAspect="1" noChangeArrowheads="1"/>
          </p:cNvPicPr>
          <p:nvPr/>
        </p:nvPicPr>
        <p:blipFill>
          <a:blip r:embed="rId3" cstate="print"/>
          <a:srcRect/>
          <a:stretch>
            <a:fillRect/>
          </a:stretch>
        </p:blipFill>
        <p:spPr bwMode="auto">
          <a:xfrm flipH="1">
            <a:off x="2895600" y="2362200"/>
            <a:ext cx="271210" cy="3143250"/>
          </a:xfrm>
          <a:prstGeom prst="rect">
            <a:avLst/>
          </a:prstGeom>
          <a:noFill/>
          <a:ln w="9525">
            <a:noFill/>
            <a:miter lim="800000"/>
            <a:headEnd/>
            <a:tailEnd/>
          </a:ln>
        </p:spPr>
      </p:pic>
      <p:pic>
        <p:nvPicPr>
          <p:cNvPr id="15" name="Picture 2"/>
          <p:cNvPicPr>
            <a:picLocks noChangeAspect="1" noChangeArrowheads="1"/>
          </p:cNvPicPr>
          <p:nvPr/>
        </p:nvPicPr>
        <p:blipFill>
          <a:blip r:embed="rId3" cstate="print"/>
          <a:srcRect/>
          <a:stretch>
            <a:fillRect/>
          </a:stretch>
        </p:blipFill>
        <p:spPr bwMode="auto">
          <a:xfrm flipH="1">
            <a:off x="2438400" y="2362200"/>
            <a:ext cx="271210" cy="3143250"/>
          </a:xfrm>
          <a:prstGeom prst="rect">
            <a:avLst/>
          </a:prstGeom>
          <a:noFill/>
          <a:ln w="9525">
            <a:noFill/>
            <a:miter lim="800000"/>
            <a:headEnd/>
            <a:tailEnd/>
          </a:ln>
        </p:spPr>
      </p:pic>
      <p:pic>
        <p:nvPicPr>
          <p:cNvPr id="17" name="Picture 2"/>
          <p:cNvPicPr>
            <a:picLocks noChangeAspect="1" noChangeArrowheads="1"/>
          </p:cNvPicPr>
          <p:nvPr/>
        </p:nvPicPr>
        <p:blipFill>
          <a:blip r:embed="rId3" cstate="print"/>
          <a:srcRect/>
          <a:stretch>
            <a:fillRect/>
          </a:stretch>
        </p:blipFill>
        <p:spPr bwMode="auto">
          <a:xfrm flipH="1">
            <a:off x="2209800" y="2362200"/>
            <a:ext cx="271210" cy="3143250"/>
          </a:xfrm>
          <a:prstGeom prst="rect">
            <a:avLst/>
          </a:prstGeom>
          <a:noFill/>
          <a:ln w="9525">
            <a:noFill/>
            <a:miter lim="800000"/>
            <a:headEnd/>
            <a:tailEnd/>
          </a:ln>
        </p:spPr>
      </p:pic>
      <p:pic>
        <p:nvPicPr>
          <p:cNvPr id="20" name="Picture 2"/>
          <p:cNvPicPr>
            <a:picLocks noChangeAspect="1" noChangeArrowheads="1"/>
          </p:cNvPicPr>
          <p:nvPr/>
        </p:nvPicPr>
        <p:blipFill>
          <a:blip r:embed="rId3" cstate="print"/>
          <a:srcRect/>
          <a:stretch>
            <a:fillRect/>
          </a:stretch>
        </p:blipFill>
        <p:spPr bwMode="auto">
          <a:xfrm flipH="1">
            <a:off x="3124200" y="2362200"/>
            <a:ext cx="271210" cy="3143250"/>
          </a:xfrm>
          <a:prstGeom prst="rect">
            <a:avLst/>
          </a:prstGeom>
          <a:noFill/>
          <a:ln w="9525">
            <a:noFill/>
            <a:miter lim="800000"/>
            <a:headEnd/>
            <a:tailEnd/>
          </a:ln>
        </p:spPr>
      </p:pic>
      <p:pic>
        <p:nvPicPr>
          <p:cNvPr id="21" name="Picture 2"/>
          <p:cNvPicPr>
            <a:picLocks noChangeAspect="1" noChangeArrowheads="1"/>
          </p:cNvPicPr>
          <p:nvPr/>
        </p:nvPicPr>
        <p:blipFill>
          <a:blip r:embed="rId3" cstate="print"/>
          <a:srcRect/>
          <a:stretch>
            <a:fillRect/>
          </a:stretch>
        </p:blipFill>
        <p:spPr bwMode="auto">
          <a:xfrm flipH="1">
            <a:off x="3352800" y="2362200"/>
            <a:ext cx="271210" cy="3143250"/>
          </a:xfrm>
          <a:prstGeom prst="rect">
            <a:avLst/>
          </a:prstGeom>
          <a:noFill/>
          <a:ln w="9525">
            <a:noFill/>
            <a:miter lim="800000"/>
            <a:headEnd/>
            <a:tailEnd/>
          </a:ln>
        </p:spPr>
      </p:pic>
      <p:pic>
        <p:nvPicPr>
          <p:cNvPr id="22" name="Picture 2"/>
          <p:cNvPicPr>
            <a:picLocks noChangeAspect="1" noChangeArrowheads="1"/>
          </p:cNvPicPr>
          <p:nvPr/>
        </p:nvPicPr>
        <p:blipFill>
          <a:blip r:embed="rId3" cstate="print"/>
          <a:srcRect/>
          <a:stretch>
            <a:fillRect/>
          </a:stretch>
        </p:blipFill>
        <p:spPr bwMode="auto">
          <a:xfrm flipH="1">
            <a:off x="3581400" y="2362200"/>
            <a:ext cx="271210" cy="3143250"/>
          </a:xfrm>
          <a:prstGeom prst="rect">
            <a:avLst/>
          </a:prstGeom>
          <a:noFill/>
          <a:ln w="9525">
            <a:noFill/>
            <a:miter lim="800000"/>
            <a:headEnd/>
            <a:tailEnd/>
          </a:ln>
        </p:spPr>
      </p:pic>
      <p:pic>
        <p:nvPicPr>
          <p:cNvPr id="23" name="Picture 2"/>
          <p:cNvPicPr>
            <a:picLocks noChangeAspect="1" noChangeArrowheads="1"/>
          </p:cNvPicPr>
          <p:nvPr/>
        </p:nvPicPr>
        <p:blipFill>
          <a:blip r:embed="rId3" cstate="print"/>
          <a:srcRect/>
          <a:stretch>
            <a:fillRect/>
          </a:stretch>
        </p:blipFill>
        <p:spPr bwMode="auto">
          <a:xfrm flipH="1">
            <a:off x="3810000" y="2362200"/>
            <a:ext cx="271210" cy="3143250"/>
          </a:xfrm>
          <a:prstGeom prst="rect">
            <a:avLst/>
          </a:prstGeom>
          <a:noFill/>
          <a:ln w="9525">
            <a:noFill/>
            <a:miter lim="800000"/>
            <a:headEnd/>
            <a:tailEnd/>
          </a:ln>
        </p:spPr>
      </p:pic>
      <p:pic>
        <p:nvPicPr>
          <p:cNvPr id="25" name="Picture 2"/>
          <p:cNvPicPr>
            <a:picLocks noChangeAspect="1" noChangeArrowheads="1"/>
          </p:cNvPicPr>
          <p:nvPr/>
        </p:nvPicPr>
        <p:blipFill>
          <a:blip r:embed="rId3" cstate="print"/>
          <a:srcRect/>
          <a:stretch>
            <a:fillRect/>
          </a:stretch>
        </p:blipFill>
        <p:spPr bwMode="auto">
          <a:xfrm flipH="1">
            <a:off x="4038600" y="2362200"/>
            <a:ext cx="271210" cy="3143250"/>
          </a:xfrm>
          <a:prstGeom prst="rect">
            <a:avLst/>
          </a:prstGeom>
          <a:noFill/>
          <a:ln w="9525">
            <a:noFill/>
            <a:miter lim="800000"/>
            <a:headEnd/>
            <a:tailEnd/>
          </a:ln>
        </p:spPr>
      </p:pic>
      <p:pic>
        <p:nvPicPr>
          <p:cNvPr id="26" name="Picture 2"/>
          <p:cNvPicPr>
            <a:picLocks noChangeAspect="1" noChangeArrowheads="1"/>
          </p:cNvPicPr>
          <p:nvPr/>
        </p:nvPicPr>
        <p:blipFill>
          <a:blip r:embed="rId3" cstate="print"/>
          <a:srcRect/>
          <a:stretch>
            <a:fillRect/>
          </a:stretch>
        </p:blipFill>
        <p:spPr bwMode="auto">
          <a:xfrm flipH="1">
            <a:off x="5105400" y="2362200"/>
            <a:ext cx="271210" cy="3143250"/>
          </a:xfrm>
          <a:prstGeom prst="rect">
            <a:avLst/>
          </a:prstGeom>
          <a:noFill/>
          <a:ln w="9525">
            <a:noFill/>
            <a:miter lim="800000"/>
            <a:headEnd/>
            <a:tailEnd/>
          </a:ln>
        </p:spPr>
      </p:pic>
      <p:pic>
        <p:nvPicPr>
          <p:cNvPr id="27" name="Picture 2"/>
          <p:cNvPicPr>
            <a:picLocks noChangeAspect="1" noChangeArrowheads="1"/>
          </p:cNvPicPr>
          <p:nvPr/>
        </p:nvPicPr>
        <p:blipFill>
          <a:blip r:embed="rId3" cstate="print"/>
          <a:srcRect/>
          <a:stretch>
            <a:fillRect/>
          </a:stretch>
        </p:blipFill>
        <p:spPr bwMode="auto">
          <a:xfrm flipH="1">
            <a:off x="5334000" y="2362200"/>
            <a:ext cx="271210" cy="3143250"/>
          </a:xfrm>
          <a:prstGeom prst="rect">
            <a:avLst/>
          </a:prstGeom>
          <a:noFill/>
          <a:ln w="9525">
            <a:noFill/>
            <a:miter lim="800000"/>
            <a:headEnd/>
            <a:tailEnd/>
          </a:ln>
        </p:spPr>
      </p:pic>
      <p:pic>
        <p:nvPicPr>
          <p:cNvPr id="28" name="Picture 2"/>
          <p:cNvPicPr>
            <a:picLocks noChangeAspect="1" noChangeArrowheads="1"/>
          </p:cNvPicPr>
          <p:nvPr/>
        </p:nvPicPr>
        <p:blipFill>
          <a:blip r:embed="rId3" cstate="print"/>
          <a:srcRect/>
          <a:stretch>
            <a:fillRect/>
          </a:stretch>
        </p:blipFill>
        <p:spPr bwMode="auto">
          <a:xfrm flipH="1">
            <a:off x="5562600" y="2362200"/>
            <a:ext cx="271210" cy="3143250"/>
          </a:xfrm>
          <a:prstGeom prst="rect">
            <a:avLst/>
          </a:prstGeom>
          <a:noFill/>
          <a:ln w="9525">
            <a:noFill/>
            <a:miter lim="800000"/>
            <a:headEnd/>
            <a:tailEnd/>
          </a:ln>
        </p:spPr>
      </p:pic>
      <p:pic>
        <p:nvPicPr>
          <p:cNvPr id="29" name="Picture 2"/>
          <p:cNvPicPr>
            <a:picLocks noChangeAspect="1" noChangeArrowheads="1"/>
          </p:cNvPicPr>
          <p:nvPr/>
        </p:nvPicPr>
        <p:blipFill>
          <a:blip r:embed="rId3" cstate="print"/>
          <a:srcRect/>
          <a:stretch>
            <a:fillRect/>
          </a:stretch>
        </p:blipFill>
        <p:spPr bwMode="auto">
          <a:xfrm flipH="1">
            <a:off x="5791200" y="2362200"/>
            <a:ext cx="271210" cy="3143250"/>
          </a:xfrm>
          <a:prstGeom prst="rect">
            <a:avLst/>
          </a:prstGeom>
          <a:noFill/>
          <a:ln w="9525">
            <a:noFill/>
            <a:miter lim="800000"/>
            <a:headEnd/>
            <a:tailEnd/>
          </a:ln>
        </p:spPr>
      </p:pic>
      <p:pic>
        <p:nvPicPr>
          <p:cNvPr id="30" name="Picture 2"/>
          <p:cNvPicPr>
            <a:picLocks noChangeAspect="1" noChangeArrowheads="1"/>
          </p:cNvPicPr>
          <p:nvPr/>
        </p:nvPicPr>
        <p:blipFill>
          <a:blip r:embed="rId3" cstate="print"/>
          <a:srcRect/>
          <a:stretch>
            <a:fillRect/>
          </a:stretch>
        </p:blipFill>
        <p:spPr bwMode="auto">
          <a:xfrm flipH="1">
            <a:off x="6019800" y="2362200"/>
            <a:ext cx="271210" cy="3143250"/>
          </a:xfrm>
          <a:prstGeom prst="rect">
            <a:avLst/>
          </a:prstGeom>
          <a:noFill/>
          <a:ln w="9525">
            <a:noFill/>
            <a:miter lim="800000"/>
            <a:headEnd/>
            <a:tailEnd/>
          </a:ln>
        </p:spPr>
      </p:pic>
      <p:pic>
        <p:nvPicPr>
          <p:cNvPr id="31" name="Picture 2"/>
          <p:cNvPicPr>
            <a:picLocks noChangeAspect="1" noChangeArrowheads="1"/>
          </p:cNvPicPr>
          <p:nvPr/>
        </p:nvPicPr>
        <p:blipFill>
          <a:blip r:embed="rId3" cstate="print"/>
          <a:srcRect/>
          <a:stretch>
            <a:fillRect/>
          </a:stretch>
        </p:blipFill>
        <p:spPr bwMode="auto">
          <a:xfrm flipH="1">
            <a:off x="6248400" y="2362200"/>
            <a:ext cx="271210" cy="3143250"/>
          </a:xfrm>
          <a:prstGeom prst="rect">
            <a:avLst/>
          </a:prstGeom>
          <a:noFill/>
          <a:ln w="9525">
            <a:noFill/>
            <a:miter lim="800000"/>
            <a:headEnd/>
            <a:tailEnd/>
          </a:ln>
        </p:spPr>
      </p:pic>
      <p:pic>
        <p:nvPicPr>
          <p:cNvPr id="34" name="Picture 2"/>
          <p:cNvPicPr>
            <a:picLocks noChangeAspect="1" noChangeArrowheads="1"/>
          </p:cNvPicPr>
          <p:nvPr/>
        </p:nvPicPr>
        <p:blipFill>
          <a:blip r:embed="rId3" cstate="print"/>
          <a:srcRect/>
          <a:stretch>
            <a:fillRect/>
          </a:stretch>
        </p:blipFill>
        <p:spPr bwMode="auto">
          <a:xfrm flipH="1">
            <a:off x="6477000" y="2362200"/>
            <a:ext cx="271210" cy="3143250"/>
          </a:xfrm>
          <a:prstGeom prst="rect">
            <a:avLst/>
          </a:prstGeom>
          <a:noFill/>
          <a:ln w="9525">
            <a:noFill/>
            <a:miter lim="800000"/>
            <a:headEnd/>
            <a:tailEnd/>
          </a:ln>
        </p:spPr>
      </p:pic>
      <p:pic>
        <p:nvPicPr>
          <p:cNvPr id="35" name="Picture 2"/>
          <p:cNvPicPr>
            <a:picLocks noChangeAspect="1" noChangeArrowheads="1"/>
          </p:cNvPicPr>
          <p:nvPr/>
        </p:nvPicPr>
        <p:blipFill>
          <a:blip r:embed="rId3" cstate="print"/>
          <a:srcRect/>
          <a:stretch>
            <a:fillRect/>
          </a:stretch>
        </p:blipFill>
        <p:spPr bwMode="auto">
          <a:xfrm flipH="1">
            <a:off x="6705600" y="2362200"/>
            <a:ext cx="271210" cy="3143250"/>
          </a:xfrm>
          <a:prstGeom prst="rect">
            <a:avLst/>
          </a:prstGeom>
          <a:noFill/>
          <a:ln w="9525">
            <a:noFill/>
            <a:miter lim="800000"/>
            <a:headEnd/>
            <a:tailEnd/>
          </a:ln>
        </p:spPr>
      </p:pic>
      <p:pic>
        <p:nvPicPr>
          <p:cNvPr id="36" name="Picture 2"/>
          <p:cNvPicPr>
            <a:picLocks noChangeAspect="1" noChangeArrowheads="1"/>
          </p:cNvPicPr>
          <p:nvPr/>
        </p:nvPicPr>
        <p:blipFill>
          <a:blip r:embed="rId3" cstate="print"/>
          <a:srcRect/>
          <a:stretch>
            <a:fillRect/>
          </a:stretch>
        </p:blipFill>
        <p:spPr bwMode="auto">
          <a:xfrm flipH="1">
            <a:off x="6934200" y="2362200"/>
            <a:ext cx="271210" cy="3143250"/>
          </a:xfrm>
          <a:prstGeom prst="rect">
            <a:avLst/>
          </a:prstGeom>
          <a:noFill/>
          <a:ln w="9525">
            <a:noFill/>
            <a:miter lim="800000"/>
            <a:headEnd/>
            <a:tailEnd/>
          </a:ln>
        </p:spPr>
      </p:pic>
      <p:sp>
        <p:nvSpPr>
          <p:cNvPr id="37" name="TextBox 36"/>
          <p:cNvSpPr txBox="1"/>
          <p:nvPr/>
        </p:nvSpPr>
        <p:spPr>
          <a:xfrm>
            <a:off x="1066800" y="5715000"/>
            <a:ext cx="7086600" cy="830997"/>
          </a:xfrm>
          <a:prstGeom prst="rect">
            <a:avLst/>
          </a:prstGeom>
          <a:noFill/>
        </p:spPr>
        <p:txBody>
          <a:bodyPr wrap="square" rtlCol="0">
            <a:spAutoFit/>
          </a:bodyPr>
          <a:lstStyle/>
          <a:p>
            <a:pPr algn="ctr"/>
            <a:r>
              <a:rPr lang="en-US" sz="2400" b="1">
                <a:solidFill>
                  <a:srgbClr val="0000FF"/>
                </a:solidFill>
              </a:rPr>
              <a:t>Put your straws back in a pile, switch roles, </a:t>
            </a:r>
          </a:p>
          <a:p>
            <a:pPr algn="ctr"/>
            <a:r>
              <a:rPr lang="en-US" sz="2400" b="1">
                <a:solidFill>
                  <a:srgbClr val="0000FF"/>
                </a:solidFill>
              </a:rPr>
              <a:t>and do it again!</a:t>
            </a:r>
            <a:endParaRPr lang="en-US" sz="2400" b="1">
              <a:solidFill>
                <a:srgbClr val="FF6600"/>
              </a:solidFill>
            </a:endParaRPr>
          </a:p>
        </p:txBody>
      </p:sp>
      <p:pic>
        <p:nvPicPr>
          <p:cNvPr id="32" name="Picture 2"/>
          <p:cNvPicPr>
            <a:picLocks noChangeAspect="1" noChangeArrowheads="1"/>
          </p:cNvPicPr>
          <p:nvPr/>
        </p:nvPicPr>
        <p:blipFill>
          <a:blip r:embed="rId3" cstate="print"/>
          <a:srcRect/>
          <a:stretch>
            <a:fillRect/>
          </a:stretch>
        </p:blipFill>
        <p:spPr bwMode="auto">
          <a:xfrm flipH="1">
            <a:off x="7162800" y="2362200"/>
            <a:ext cx="271210" cy="3143250"/>
          </a:xfrm>
          <a:prstGeom prst="rect">
            <a:avLst/>
          </a:prstGeom>
          <a:noFill/>
          <a:ln w="9525">
            <a:noFill/>
            <a:miter lim="800000"/>
            <a:headEnd/>
            <a:tailEnd/>
          </a:ln>
        </p:spPr>
      </p:pic>
      <p:pic>
        <p:nvPicPr>
          <p:cNvPr id="33" name="Picture 2"/>
          <p:cNvPicPr>
            <a:picLocks noChangeAspect="1" noChangeArrowheads="1"/>
          </p:cNvPicPr>
          <p:nvPr/>
        </p:nvPicPr>
        <p:blipFill>
          <a:blip r:embed="rId3" cstate="print"/>
          <a:srcRect/>
          <a:stretch>
            <a:fillRect/>
          </a:stretch>
        </p:blipFill>
        <p:spPr bwMode="auto">
          <a:xfrm flipH="1">
            <a:off x="1981200" y="2362200"/>
            <a:ext cx="271210" cy="3143250"/>
          </a:xfrm>
          <a:prstGeom prst="rect">
            <a:avLst/>
          </a:prstGeom>
          <a:noFill/>
          <a:ln w="9525">
            <a:noFill/>
            <a:miter lim="800000"/>
            <a:headEnd/>
            <a:tailEnd/>
          </a:ln>
        </p:spPr>
      </p:pic>
      <p:sp>
        <p:nvSpPr>
          <p:cNvPr id="38" name="Rectangle 3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ppt_x"/>
                                          </p:val>
                                        </p:tav>
                                        <p:tav tm="100000">
                                          <p:val>
                                            <p:strVal val="#ppt_x"/>
                                          </p:val>
                                        </p:tav>
                                      </p:tavLst>
                                    </p:anim>
                                    <p:anim calcmode="lin" valueType="num">
                                      <p:cBhvr additive="base">
                                        <p:cTn id="4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additive="base">
                                        <p:cTn id="49" dur="500" fill="hold"/>
                                        <p:tgtEl>
                                          <p:spTgt spid="36"/>
                                        </p:tgtEl>
                                        <p:attrNameLst>
                                          <p:attrName>ppt_x</p:attrName>
                                        </p:attrNameLst>
                                      </p:cBhvr>
                                      <p:tavLst>
                                        <p:tav tm="0">
                                          <p:val>
                                            <p:strVal val="#ppt_x"/>
                                          </p:val>
                                        </p:tav>
                                        <p:tav tm="100000">
                                          <p:val>
                                            <p:strVal val="#ppt_x"/>
                                          </p:val>
                                        </p:tav>
                                      </p:tavLst>
                                    </p:anim>
                                    <p:anim calcmode="lin" valueType="num">
                                      <p:cBhvr additive="base">
                                        <p:cTn id="5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500" fill="hold"/>
                                        <p:tgtEl>
                                          <p:spTgt spid="32"/>
                                        </p:tgtEl>
                                        <p:attrNameLst>
                                          <p:attrName>ppt_x</p:attrName>
                                        </p:attrNameLst>
                                      </p:cBhvr>
                                      <p:tavLst>
                                        <p:tav tm="0">
                                          <p:val>
                                            <p:strVal val="#ppt_x"/>
                                          </p:val>
                                        </p:tav>
                                        <p:tav tm="100000">
                                          <p:val>
                                            <p:strVal val="#ppt_x"/>
                                          </p:val>
                                        </p:tav>
                                      </p:tavLst>
                                    </p:anim>
                                    <p:anim calcmode="lin" valueType="num">
                                      <p:cBhvr additive="base">
                                        <p:cTn id="5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fill="hold"/>
                                        <p:tgtEl>
                                          <p:spTgt spid="37"/>
                                        </p:tgtEl>
                                        <p:attrNameLst>
                                          <p:attrName>ppt_x</p:attrName>
                                        </p:attrNameLst>
                                      </p:cBhvr>
                                      <p:tavLst>
                                        <p:tav tm="0">
                                          <p:val>
                                            <p:strVal val="#ppt_x"/>
                                          </p:val>
                                        </p:tav>
                                        <p:tav tm="100000">
                                          <p:val>
                                            <p:strVal val="#ppt_x"/>
                                          </p:val>
                                        </p:tav>
                                      </p:tavLst>
                                    </p:anim>
                                    <p:anim calcmode="lin" valueType="num">
                                      <p:cBhvr additive="base">
                                        <p:cTn id="6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0050" name="Picture 2"/>
          <p:cNvPicPr>
            <a:picLocks noChangeAspect="1" noChangeArrowheads="1"/>
          </p:cNvPicPr>
          <p:nvPr/>
        </p:nvPicPr>
        <p:blipFill>
          <a:blip r:embed="rId3" cstate="print"/>
          <a:srcRect/>
          <a:stretch>
            <a:fillRect/>
          </a:stretch>
        </p:blipFill>
        <p:spPr bwMode="auto">
          <a:xfrm>
            <a:off x="228600" y="228600"/>
            <a:ext cx="8686800" cy="381000"/>
          </a:xfrm>
          <a:prstGeom prst="rect">
            <a:avLst/>
          </a:prstGeom>
          <a:noFill/>
          <a:ln w="9525">
            <a:noFill/>
            <a:miter lim="800000"/>
            <a:headEnd/>
            <a:tailEnd/>
          </a:ln>
        </p:spPr>
      </p:pic>
      <p:pic>
        <p:nvPicPr>
          <p:cNvPr id="130051" name="Picture 3"/>
          <p:cNvPicPr>
            <a:picLocks noChangeAspect="1" noChangeArrowheads="1"/>
          </p:cNvPicPr>
          <p:nvPr/>
        </p:nvPicPr>
        <p:blipFill>
          <a:blip r:embed="rId4" cstate="print"/>
          <a:srcRect/>
          <a:stretch>
            <a:fillRect/>
          </a:stretch>
        </p:blipFill>
        <p:spPr bwMode="auto">
          <a:xfrm>
            <a:off x="1905000" y="659534"/>
            <a:ext cx="5105400" cy="5893666"/>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782293"/>
            <a:ext cx="2105025" cy="17690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997545" y="1696305"/>
            <a:ext cx="6858894" cy="2766940"/>
          </a:xfrm>
          <a:prstGeom prst="rect">
            <a:avLst/>
          </a:prstGeom>
        </p:spPr>
      </p:pic>
      <p:sp>
        <p:nvSpPr>
          <p:cNvPr id="7" name="Rectangle 6"/>
          <p:cNvSpPr/>
          <p:nvPr/>
        </p:nvSpPr>
        <p:spPr>
          <a:xfrm>
            <a:off x="5408715" y="1316044"/>
            <a:ext cx="2682328" cy="2131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062518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5139869"/>
          </a:xfrm>
          <a:prstGeom prst="rect">
            <a:avLst/>
          </a:prstGeom>
          <a:noFill/>
        </p:spPr>
        <p:txBody>
          <a:bodyPr wrap="square" rtlCol="0">
            <a:spAutoFit/>
          </a:bodyPr>
          <a:lstStyle/>
          <a:p>
            <a:pPr algn="ctr"/>
            <a:r>
              <a:rPr lang="en-US" sz="4800" b="1">
                <a:latin typeface="Kristen ITC" panose="03050502040202030202" pitchFamily="66" charset="0"/>
              </a:rPr>
              <a:t>Lesson 6</a:t>
            </a:r>
          </a:p>
          <a:p>
            <a:pPr algn="ctr"/>
            <a:endParaRPr lang="en-US" sz="1600">
              <a:latin typeface="Kristen ITC" panose="03050502040202030202" pitchFamily="66" charset="0"/>
            </a:endParaRPr>
          </a:p>
          <a:p>
            <a:pPr algn="ctr"/>
            <a:endParaRPr lang="en-US" sz="4000">
              <a:latin typeface="Kristen ITC" panose="03050502040202030202" pitchFamily="66" charset="0"/>
            </a:endParaRPr>
          </a:p>
          <a:p>
            <a:pPr algn="ctr"/>
            <a:r>
              <a:rPr lang="en-US" sz="3200">
                <a:latin typeface="Kristen ITC" panose="03050502040202030202" pitchFamily="66" charset="0"/>
              </a:rPr>
              <a:t>I can use objects to show numbers 10 to 20.  I can use place value or Hide Zero cards to show numbers 10 to 20.</a:t>
            </a:r>
          </a:p>
          <a:p>
            <a:pPr algn="ctr"/>
            <a:endParaRPr lang="en-US" sz="3200">
              <a:latin typeface="Kristen ITC" panose="03050502040202030202" pitchFamily="66" charset="0"/>
            </a:endParaRPr>
          </a:p>
          <a:p>
            <a:pPr algn="ctr"/>
            <a:endParaRPr lang="en-US" sz="32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130432155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More to Make 10?</a:t>
            </a:r>
            <a:endParaRPr lang="en-US" sz="8000" b="1"/>
          </a:p>
        </p:txBody>
      </p:sp>
      <p:pic>
        <p:nvPicPr>
          <p:cNvPr id="13" name="Picture 12"/>
          <p:cNvPicPr>
            <a:picLocks noChangeAspect="1"/>
          </p:cNvPicPr>
          <p:nvPr/>
        </p:nvPicPr>
        <p:blipFill>
          <a:blip r:embed="rId4"/>
          <a:stretch>
            <a:fillRect/>
          </a:stretch>
        </p:blipFill>
        <p:spPr>
          <a:xfrm>
            <a:off x="2423686" y="2268657"/>
            <a:ext cx="4296627" cy="2320683"/>
          </a:xfrm>
          <a:prstGeom prst="rect">
            <a:avLst/>
          </a:prstGeom>
        </p:spPr>
      </p:pic>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6</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How many more to make 10?</a:t>
            </a:r>
          </a:p>
          <a:p>
            <a:pPr algn="ctr"/>
            <a:r>
              <a:rPr lang="en-US" sz="2000" b="1">
                <a:solidFill>
                  <a:srgbClr val="0000FF"/>
                </a:solidFill>
              </a:rPr>
              <a:t>“__ needs __ more to make 10.”</a:t>
            </a:r>
          </a:p>
        </p:txBody>
      </p:sp>
      <p:pic>
        <p:nvPicPr>
          <p:cNvPr id="1026" name="Picture 2" descr="http://cartoon-animals-homepage.clipartonline.net/_/rsrc/1358792521741/home/animal-group_8.png?height=320&amp;width=3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6252" y="3419061"/>
            <a:ext cx="3255086" cy="31242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cartoon-animals-homepage.clipartonline.net/_/rsrc/1358792521741/home/animal-group_8.png?height=320&amp;width=3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3486" y="3419062"/>
            <a:ext cx="3124200" cy="3124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08393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More to Make 10?</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6</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How many more to make 10?</a:t>
            </a:r>
          </a:p>
          <a:p>
            <a:pPr algn="ctr"/>
            <a:r>
              <a:rPr lang="en-US" sz="2000" b="1">
                <a:solidFill>
                  <a:srgbClr val="0000FF"/>
                </a:solidFill>
              </a:rPr>
              <a:t>“__ needs __ more to make 10.”</a:t>
            </a:r>
          </a:p>
        </p:txBody>
      </p:sp>
      <p:pic>
        <p:nvPicPr>
          <p:cNvPr id="1026" name="Picture 2" descr="http://cartoon-animals-homepage.clipartonline.net/_/rsrc/1358792521741/home/animal-group_8.png?height=320&amp;width=3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6252" y="3419061"/>
            <a:ext cx="3255086" cy="31242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cartoon-animals-homepage.clipartonline.net/_/rsrc/1358792521741/home/animal-group_8.png?height=320&amp;width=3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3486" y="3419062"/>
            <a:ext cx="3124200" cy="31242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a:stretch>
            <a:fillRect/>
          </a:stretch>
        </p:blipFill>
        <p:spPr>
          <a:xfrm>
            <a:off x="2433625" y="2232094"/>
            <a:ext cx="4296896" cy="2396676"/>
          </a:xfrm>
          <a:prstGeom prst="rect">
            <a:avLst/>
          </a:prstGeom>
        </p:spPr>
      </p:pic>
    </p:spTree>
    <p:extLst>
      <p:ext uri="{BB962C8B-B14F-4D97-AF65-F5344CB8AC3E}">
        <p14:creationId xmlns:p14="http://schemas.microsoft.com/office/powerpoint/2010/main" val="102240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More to Make 10?</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6</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How many more to make 10?</a:t>
            </a:r>
          </a:p>
          <a:p>
            <a:pPr algn="ctr"/>
            <a:r>
              <a:rPr lang="en-US" sz="2000" b="1">
                <a:solidFill>
                  <a:srgbClr val="0000FF"/>
                </a:solidFill>
              </a:rPr>
              <a:t>“__ needs __ more to make 10.”</a:t>
            </a:r>
          </a:p>
        </p:txBody>
      </p:sp>
      <p:pic>
        <p:nvPicPr>
          <p:cNvPr id="1026" name="Picture 2" descr="http://cartoon-animals-homepage.clipartonline.net/_/rsrc/1358792521741/home/animal-group_8.png?height=320&amp;width=3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6252" y="3419061"/>
            <a:ext cx="3255086" cy="31242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cartoon-animals-homepage.clipartonline.net/_/rsrc/1358792521741/home/animal-group_8.png?height=320&amp;width=3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3486" y="3419062"/>
            <a:ext cx="3124200" cy="31242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5"/>
          <a:stretch>
            <a:fillRect/>
          </a:stretch>
        </p:blipFill>
        <p:spPr>
          <a:xfrm>
            <a:off x="2433625" y="2274356"/>
            <a:ext cx="4313777" cy="2291694"/>
          </a:xfrm>
          <a:prstGeom prst="rect">
            <a:avLst/>
          </a:prstGeom>
        </p:spPr>
      </p:pic>
    </p:spTree>
    <p:extLst>
      <p:ext uri="{BB962C8B-B14F-4D97-AF65-F5344CB8AC3E}">
        <p14:creationId xmlns:p14="http://schemas.microsoft.com/office/powerpoint/2010/main" val="73494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More to Make 10?</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6</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How many more to make 10?</a:t>
            </a:r>
          </a:p>
          <a:p>
            <a:pPr algn="ctr"/>
            <a:r>
              <a:rPr lang="en-US" sz="2000" b="1">
                <a:solidFill>
                  <a:srgbClr val="0000FF"/>
                </a:solidFill>
              </a:rPr>
              <a:t>“__ needs __ more to make 10.”</a:t>
            </a:r>
          </a:p>
        </p:txBody>
      </p:sp>
      <p:pic>
        <p:nvPicPr>
          <p:cNvPr id="1026" name="Picture 2" descr="http://cartoon-animals-homepage.clipartonline.net/_/rsrc/1358792521741/home/animal-group_8.png?height=320&amp;width=3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6252" y="3419061"/>
            <a:ext cx="3255086" cy="31242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cartoon-animals-homepage.clipartonline.net/_/rsrc/1358792521741/home/animal-group_8.png?height=320&amp;width=3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3486" y="3419062"/>
            <a:ext cx="3124200" cy="31242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a:stretch>
            <a:fillRect/>
          </a:stretch>
        </p:blipFill>
        <p:spPr>
          <a:xfrm>
            <a:off x="2466755" y="2280667"/>
            <a:ext cx="4359148" cy="2276787"/>
          </a:xfrm>
          <a:prstGeom prst="rect">
            <a:avLst/>
          </a:prstGeom>
        </p:spPr>
      </p:pic>
    </p:spTree>
    <p:extLst>
      <p:ext uri="{BB962C8B-B14F-4D97-AF65-F5344CB8AC3E}">
        <p14:creationId xmlns:p14="http://schemas.microsoft.com/office/powerpoint/2010/main" val="216954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More to Make 10?</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6</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How many more to make 10?</a:t>
            </a:r>
          </a:p>
          <a:p>
            <a:pPr algn="ctr"/>
            <a:r>
              <a:rPr lang="en-US" sz="2000" b="1">
                <a:solidFill>
                  <a:srgbClr val="0000FF"/>
                </a:solidFill>
              </a:rPr>
              <a:t>“__ needs __ more to make 10.”</a:t>
            </a:r>
          </a:p>
        </p:txBody>
      </p:sp>
      <p:pic>
        <p:nvPicPr>
          <p:cNvPr id="1026" name="Picture 2" descr="http://cartoon-animals-homepage.clipartonline.net/_/rsrc/1358792521741/home/animal-group_8.png?height=320&amp;width=3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6252" y="3419061"/>
            <a:ext cx="3255086" cy="31242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cartoon-animals-homepage.clipartonline.net/_/rsrc/1358792521741/home/animal-group_8.png?height=320&amp;width=3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3486" y="3419062"/>
            <a:ext cx="3124200" cy="31242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5"/>
          <a:stretch>
            <a:fillRect/>
          </a:stretch>
        </p:blipFill>
        <p:spPr>
          <a:xfrm>
            <a:off x="2466755" y="2300935"/>
            <a:ext cx="4384364" cy="2256127"/>
          </a:xfrm>
          <a:prstGeom prst="rect">
            <a:avLst/>
          </a:prstGeom>
        </p:spPr>
      </p:pic>
    </p:spTree>
    <p:extLst>
      <p:ext uri="{BB962C8B-B14F-4D97-AF65-F5344CB8AC3E}">
        <p14:creationId xmlns:p14="http://schemas.microsoft.com/office/powerpoint/2010/main" val="135072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More to Make 10?</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6</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How many more to make 10?</a:t>
            </a:r>
          </a:p>
          <a:p>
            <a:pPr algn="ctr"/>
            <a:r>
              <a:rPr lang="en-US" sz="2000" b="1">
                <a:solidFill>
                  <a:srgbClr val="0000FF"/>
                </a:solidFill>
              </a:rPr>
              <a:t>“__ needs __ more to make 10.”</a:t>
            </a:r>
          </a:p>
        </p:txBody>
      </p:sp>
      <p:pic>
        <p:nvPicPr>
          <p:cNvPr id="1026" name="Picture 2" descr="http://cartoon-animals-homepage.clipartonline.net/_/rsrc/1358792521741/home/animal-group_8.png?height=320&amp;width=3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6252" y="3419061"/>
            <a:ext cx="3255086" cy="31242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cartoon-animals-homepage.clipartonline.net/_/rsrc/1358792521741/home/animal-group_8.png?height=320&amp;width=3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3486" y="3419062"/>
            <a:ext cx="3124200" cy="31242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a:stretch>
            <a:fillRect/>
          </a:stretch>
        </p:blipFill>
        <p:spPr>
          <a:xfrm>
            <a:off x="2499885" y="2271710"/>
            <a:ext cx="4324350" cy="2314575"/>
          </a:xfrm>
          <a:prstGeom prst="rect">
            <a:avLst/>
          </a:prstGeom>
        </p:spPr>
      </p:pic>
    </p:spTree>
    <p:extLst>
      <p:ext uri="{BB962C8B-B14F-4D97-AF65-F5344CB8AC3E}">
        <p14:creationId xmlns:p14="http://schemas.microsoft.com/office/powerpoint/2010/main" val="23448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do you see?  How many more to make 5?  Say the addition sentence. </a:t>
            </a:r>
          </a:p>
        </p:txBody>
      </p:sp>
      <p:pic>
        <p:nvPicPr>
          <p:cNvPr id="4" name="Picture 3"/>
          <p:cNvPicPr>
            <a:picLocks noChangeAspect="1"/>
          </p:cNvPicPr>
          <p:nvPr/>
        </p:nvPicPr>
        <p:blipFill>
          <a:blip r:embed="rId4"/>
          <a:stretch>
            <a:fillRect/>
          </a:stretch>
        </p:blipFill>
        <p:spPr>
          <a:xfrm rot="5400000">
            <a:off x="3929062" y="852486"/>
            <a:ext cx="1285875" cy="5153025"/>
          </a:xfrm>
          <a:prstGeom prst="rect">
            <a:avLst/>
          </a:prstGeom>
        </p:spPr>
      </p:pic>
      <p:pic>
        <p:nvPicPr>
          <p:cNvPr id="14" name="Picture 2" descr="http://www.clipartkid.com/images/21/family-and-i-silentmyth-UuLUmS-clipa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167" y="4177514"/>
            <a:ext cx="1595335" cy="23605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ipartkid.com/images/21/family-and-i-silentmyth-UuLUmS-clipar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086600" y="4142947"/>
            <a:ext cx="1686222" cy="236054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239000" y="287430"/>
            <a:ext cx="1596912" cy="523220"/>
          </a:xfrm>
          <a:prstGeom prst="rect">
            <a:avLst/>
          </a:prstGeom>
          <a:noFill/>
        </p:spPr>
        <p:txBody>
          <a:bodyPr wrap="none" rtlCol="0">
            <a:spAutoFit/>
          </a:bodyPr>
          <a:lstStyle/>
          <a:p>
            <a:r>
              <a:rPr lang="en-US" sz="1400"/>
              <a:t>Module 5, Lesson 1</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  Partners to 5</a:t>
            </a:r>
            <a:endParaRPr lang="en-US" sz="8000" b="1"/>
          </a:p>
        </p:txBody>
      </p:sp>
    </p:spTree>
    <p:extLst>
      <p:ext uri="{BB962C8B-B14F-4D97-AF65-F5344CB8AC3E}">
        <p14:creationId xmlns:p14="http://schemas.microsoft.com/office/powerpoint/2010/main" val="109461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More to Make 10?</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6</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How many more to make 10?</a:t>
            </a:r>
          </a:p>
          <a:p>
            <a:pPr algn="ctr"/>
            <a:r>
              <a:rPr lang="en-US" sz="2000" b="1">
                <a:solidFill>
                  <a:srgbClr val="0000FF"/>
                </a:solidFill>
              </a:rPr>
              <a:t>“__ needs __ more to make 10.”</a:t>
            </a:r>
          </a:p>
        </p:txBody>
      </p:sp>
      <p:pic>
        <p:nvPicPr>
          <p:cNvPr id="1026" name="Picture 2" descr="http://cartoon-animals-homepage.clipartonline.net/_/rsrc/1358792521741/home/animal-group_8.png?height=320&amp;width=3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6252" y="3419061"/>
            <a:ext cx="3255086" cy="31242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cartoon-animals-homepage.clipartonline.net/_/rsrc/1358792521741/home/animal-group_8.png?height=320&amp;width=3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3486" y="3419062"/>
            <a:ext cx="3124200" cy="31242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5"/>
          <a:stretch>
            <a:fillRect/>
          </a:stretch>
        </p:blipFill>
        <p:spPr>
          <a:xfrm>
            <a:off x="2499885" y="2235993"/>
            <a:ext cx="4343400" cy="2324100"/>
          </a:xfrm>
          <a:prstGeom prst="rect">
            <a:avLst/>
          </a:prstGeom>
        </p:spPr>
      </p:pic>
    </p:spTree>
    <p:extLst>
      <p:ext uri="{BB962C8B-B14F-4D97-AF65-F5344CB8AC3E}">
        <p14:creationId xmlns:p14="http://schemas.microsoft.com/office/powerpoint/2010/main" val="13814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More to Make 10?</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6</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How many more to make 10?</a:t>
            </a:r>
          </a:p>
          <a:p>
            <a:pPr algn="ctr"/>
            <a:r>
              <a:rPr lang="en-US" sz="2000" b="1">
                <a:solidFill>
                  <a:srgbClr val="0000FF"/>
                </a:solidFill>
              </a:rPr>
              <a:t>“__ needs __ more to make 10.”</a:t>
            </a:r>
          </a:p>
        </p:txBody>
      </p:sp>
      <p:pic>
        <p:nvPicPr>
          <p:cNvPr id="1026" name="Picture 2" descr="http://cartoon-animals-homepage.clipartonline.net/_/rsrc/1358792521741/home/animal-group_8.png?height=320&amp;width=3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6252" y="3419061"/>
            <a:ext cx="3255086" cy="31242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cartoon-animals-homepage.clipartonline.net/_/rsrc/1358792521741/home/animal-group_8.png?height=320&amp;width=3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3486" y="3419062"/>
            <a:ext cx="3124200" cy="31242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a:stretch>
            <a:fillRect/>
          </a:stretch>
        </p:blipFill>
        <p:spPr>
          <a:xfrm>
            <a:off x="2470712" y="2186660"/>
            <a:ext cx="4343400" cy="2352675"/>
          </a:xfrm>
          <a:prstGeom prst="rect">
            <a:avLst/>
          </a:prstGeom>
        </p:spPr>
      </p:pic>
    </p:spTree>
    <p:extLst>
      <p:ext uri="{BB962C8B-B14F-4D97-AF65-F5344CB8AC3E}">
        <p14:creationId xmlns:p14="http://schemas.microsoft.com/office/powerpoint/2010/main" val="327790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More to Make 10?</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6</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How many more to make 10?</a:t>
            </a:r>
          </a:p>
          <a:p>
            <a:pPr algn="ctr"/>
            <a:r>
              <a:rPr lang="en-US" sz="2000" b="1">
                <a:solidFill>
                  <a:srgbClr val="0000FF"/>
                </a:solidFill>
              </a:rPr>
              <a:t>“__ needs __ more to make 10.”</a:t>
            </a:r>
          </a:p>
        </p:txBody>
      </p:sp>
      <p:pic>
        <p:nvPicPr>
          <p:cNvPr id="1026" name="Picture 2" descr="http://cartoon-animals-homepage.clipartonline.net/_/rsrc/1358792521741/home/animal-group_8.png?height=320&amp;width=3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6252" y="3419061"/>
            <a:ext cx="3255086" cy="31242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cartoon-animals-homepage.clipartonline.net/_/rsrc/1358792521741/home/animal-group_8.png?height=320&amp;width=3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3486" y="3419062"/>
            <a:ext cx="3124200" cy="31242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a:stretch>
            <a:fillRect/>
          </a:stretch>
        </p:blipFill>
        <p:spPr>
          <a:xfrm>
            <a:off x="2433625" y="2232094"/>
            <a:ext cx="4296896" cy="2396676"/>
          </a:xfrm>
          <a:prstGeom prst="rect">
            <a:avLst/>
          </a:prstGeom>
        </p:spPr>
      </p:pic>
    </p:spTree>
    <p:extLst>
      <p:ext uri="{BB962C8B-B14F-4D97-AF65-F5344CB8AC3E}">
        <p14:creationId xmlns:p14="http://schemas.microsoft.com/office/powerpoint/2010/main" val="174849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More to Make 10?</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6</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How many more to make 10?</a:t>
            </a:r>
          </a:p>
          <a:p>
            <a:pPr algn="ctr"/>
            <a:r>
              <a:rPr lang="en-US" sz="2000" b="1">
                <a:solidFill>
                  <a:srgbClr val="0000FF"/>
                </a:solidFill>
              </a:rPr>
              <a:t>“__ needs __ more to make 10.”</a:t>
            </a:r>
          </a:p>
        </p:txBody>
      </p:sp>
      <p:pic>
        <p:nvPicPr>
          <p:cNvPr id="1026" name="Picture 2" descr="http://cartoon-animals-homepage.clipartonline.net/_/rsrc/1358792521741/home/animal-group_8.png?height=320&amp;width=3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6252" y="3419061"/>
            <a:ext cx="3255086" cy="31242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cartoon-animals-homepage.clipartonline.net/_/rsrc/1358792521741/home/animal-group_8.png?height=320&amp;width=3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3486" y="3419062"/>
            <a:ext cx="3124200" cy="31242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5"/>
          <a:stretch>
            <a:fillRect/>
          </a:stretch>
        </p:blipFill>
        <p:spPr>
          <a:xfrm>
            <a:off x="2475475" y="2257424"/>
            <a:ext cx="4333875" cy="2343150"/>
          </a:xfrm>
          <a:prstGeom prst="rect">
            <a:avLst/>
          </a:prstGeom>
        </p:spPr>
      </p:pic>
    </p:spTree>
    <p:extLst>
      <p:ext uri="{BB962C8B-B14F-4D97-AF65-F5344CB8AC3E}">
        <p14:creationId xmlns:p14="http://schemas.microsoft.com/office/powerpoint/2010/main" val="271153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More to Make 10?</a:t>
            </a:r>
            <a:endParaRPr lang="en-US" sz="8000" b="1"/>
          </a:p>
        </p:txBody>
      </p:sp>
      <p:pic>
        <p:nvPicPr>
          <p:cNvPr id="13" name="Picture 12"/>
          <p:cNvPicPr>
            <a:picLocks noChangeAspect="1"/>
          </p:cNvPicPr>
          <p:nvPr/>
        </p:nvPicPr>
        <p:blipFill>
          <a:blip r:embed="rId4"/>
          <a:stretch>
            <a:fillRect/>
          </a:stretch>
        </p:blipFill>
        <p:spPr>
          <a:xfrm>
            <a:off x="2423686" y="2268657"/>
            <a:ext cx="4296627" cy="2320683"/>
          </a:xfrm>
          <a:prstGeom prst="rect">
            <a:avLst/>
          </a:prstGeom>
        </p:spPr>
      </p:pic>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6</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How many more to make 10?</a:t>
            </a:r>
          </a:p>
          <a:p>
            <a:pPr algn="ctr"/>
            <a:r>
              <a:rPr lang="en-US" sz="2000" b="1">
                <a:solidFill>
                  <a:srgbClr val="0000FF"/>
                </a:solidFill>
              </a:rPr>
              <a:t>“__ needs __ more to make 10.”</a:t>
            </a:r>
          </a:p>
        </p:txBody>
      </p:sp>
      <p:pic>
        <p:nvPicPr>
          <p:cNvPr id="1026" name="Picture 2" descr="http://cartoon-animals-homepage.clipartonline.net/_/rsrc/1358792521741/home/animal-group_8.png?height=320&amp;width=3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6252" y="3419061"/>
            <a:ext cx="3255086" cy="31242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cartoon-animals-homepage.clipartonline.net/_/rsrc/1358792521741/home/animal-group_8.png?height=320&amp;width=3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3486" y="3419062"/>
            <a:ext cx="3124200" cy="3124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2920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7239000" y="287430"/>
            <a:ext cx="1596912" cy="523220"/>
          </a:xfrm>
          <a:prstGeom prst="rect">
            <a:avLst/>
          </a:prstGeom>
          <a:noFill/>
        </p:spPr>
        <p:txBody>
          <a:bodyPr wrap="none" rtlCol="0">
            <a:spAutoFit/>
          </a:bodyPr>
          <a:lstStyle/>
          <a:p>
            <a:r>
              <a:rPr lang="en-US" sz="1400"/>
              <a:t>Module 5, Lesson 6</a:t>
            </a:r>
          </a:p>
          <a:p>
            <a:pPr algn="ctr"/>
            <a:r>
              <a:rPr lang="en-US" sz="1400"/>
              <a:t>Fluency</a:t>
            </a:r>
          </a:p>
        </p:txBody>
      </p:sp>
      <p:sp>
        <p:nvSpPr>
          <p:cNvPr id="12" name="TextBox 11"/>
          <p:cNvSpPr txBox="1"/>
          <p:nvPr/>
        </p:nvSpPr>
        <p:spPr>
          <a:xfrm>
            <a:off x="838201" y="609548"/>
            <a:ext cx="7467598" cy="523220"/>
          </a:xfrm>
          <a:prstGeom prst="rect">
            <a:avLst/>
          </a:prstGeom>
          <a:noFill/>
        </p:spPr>
        <p:txBody>
          <a:bodyPr wrap="square" rtlCol="0">
            <a:spAutoFit/>
          </a:bodyPr>
          <a:lstStyle/>
          <a:p>
            <a:pPr algn="ctr"/>
            <a:r>
              <a:rPr lang="en-US" sz="2800" b="1"/>
              <a:t>Dot Cards of Eight</a:t>
            </a:r>
            <a:endParaRPr lang="en-US" sz="8000" b="1"/>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510170" y="1823222"/>
            <a:ext cx="2057400" cy="4010025"/>
          </a:xfrm>
          <a:prstGeom prst="rect">
            <a:avLst/>
          </a:prstGeom>
        </p:spPr>
      </p:pic>
    </p:spTree>
    <p:extLst>
      <p:ext uri="{BB962C8B-B14F-4D97-AF65-F5344CB8AC3E}">
        <p14:creationId xmlns:p14="http://schemas.microsoft.com/office/powerpoint/2010/main" val="332710566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790825" y="2524125"/>
            <a:ext cx="3562350" cy="1809750"/>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6</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Dot Cards of Eight</a:t>
            </a:r>
            <a:endParaRPr lang="en-US" sz="8000" b="1"/>
          </a:p>
        </p:txBody>
      </p:sp>
    </p:spTree>
    <p:extLst>
      <p:ext uri="{BB962C8B-B14F-4D97-AF65-F5344CB8AC3E}">
        <p14:creationId xmlns:p14="http://schemas.microsoft.com/office/powerpoint/2010/main" val="253415968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711960" y="1802070"/>
            <a:ext cx="1643063" cy="4073585"/>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6</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Dot Cards of Eight</a:t>
            </a:r>
            <a:endParaRPr lang="en-US" sz="8000" b="1"/>
          </a:p>
        </p:txBody>
      </p:sp>
    </p:spTree>
    <p:extLst>
      <p:ext uri="{BB962C8B-B14F-4D97-AF65-F5344CB8AC3E}">
        <p14:creationId xmlns:p14="http://schemas.microsoft.com/office/powerpoint/2010/main" val="179799647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276600" y="1742318"/>
            <a:ext cx="2476504" cy="4325401"/>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6</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Dot Cards of Eight</a:t>
            </a:r>
            <a:endParaRPr lang="en-US" sz="8000" b="1"/>
          </a:p>
        </p:txBody>
      </p:sp>
    </p:spTree>
    <p:extLst>
      <p:ext uri="{BB962C8B-B14F-4D97-AF65-F5344CB8AC3E}">
        <p14:creationId xmlns:p14="http://schemas.microsoft.com/office/powerpoint/2010/main" val="168633129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933700" y="1623402"/>
            <a:ext cx="3276600" cy="4029075"/>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6</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Dot Cards of Eight</a:t>
            </a:r>
            <a:endParaRPr lang="en-US" sz="8000" b="1"/>
          </a:p>
        </p:txBody>
      </p:sp>
    </p:spTree>
    <p:extLst>
      <p:ext uri="{BB962C8B-B14F-4D97-AF65-F5344CB8AC3E}">
        <p14:creationId xmlns:p14="http://schemas.microsoft.com/office/powerpoint/2010/main" val="3818712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do you see?  How many more to make 5?  Say the addition sentence. </a:t>
            </a:r>
          </a:p>
        </p:txBody>
      </p:sp>
      <p:pic>
        <p:nvPicPr>
          <p:cNvPr id="3" name="Picture 2"/>
          <p:cNvPicPr>
            <a:picLocks noChangeAspect="1"/>
          </p:cNvPicPr>
          <p:nvPr/>
        </p:nvPicPr>
        <p:blipFill>
          <a:blip r:embed="rId4"/>
          <a:stretch>
            <a:fillRect/>
          </a:stretch>
        </p:blipFill>
        <p:spPr>
          <a:xfrm rot="5400000">
            <a:off x="3938587" y="815410"/>
            <a:ext cx="1266825" cy="5229225"/>
          </a:xfrm>
          <a:prstGeom prst="rect">
            <a:avLst/>
          </a:prstGeom>
        </p:spPr>
      </p:pic>
      <p:pic>
        <p:nvPicPr>
          <p:cNvPr id="14" name="Picture 2" descr="http://www.clipartkid.com/images/21/family-and-i-silentmyth-UuLUmS-clipa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167" y="4177514"/>
            <a:ext cx="1595335" cy="23605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ipartkid.com/images/21/family-and-i-silentmyth-UuLUmS-clipar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086600" y="4142947"/>
            <a:ext cx="1686222" cy="236054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239000" y="287430"/>
            <a:ext cx="1596912" cy="523220"/>
          </a:xfrm>
          <a:prstGeom prst="rect">
            <a:avLst/>
          </a:prstGeom>
          <a:noFill/>
        </p:spPr>
        <p:txBody>
          <a:bodyPr wrap="none" rtlCol="0">
            <a:spAutoFit/>
          </a:bodyPr>
          <a:lstStyle/>
          <a:p>
            <a:r>
              <a:rPr lang="en-US" sz="1400"/>
              <a:t>Module 5, Lesson 1</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  Partners to 5</a:t>
            </a:r>
            <a:endParaRPr lang="en-US" sz="8000" b="1"/>
          </a:p>
        </p:txBody>
      </p:sp>
    </p:spTree>
    <p:extLst>
      <p:ext uri="{BB962C8B-B14F-4D97-AF65-F5344CB8AC3E}">
        <p14:creationId xmlns:p14="http://schemas.microsoft.com/office/powerpoint/2010/main" val="232297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107013" y="2133600"/>
            <a:ext cx="2943225" cy="2733675"/>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6</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Dot Cards of Eight</a:t>
            </a:r>
            <a:endParaRPr lang="en-US" sz="8000" b="1"/>
          </a:p>
        </p:txBody>
      </p:sp>
    </p:spTree>
    <p:extLst>
      <p:ext uri="{BB962C8B-B14F-4D97-AF65-F5344CB8AC3E}">
        <p14:creationId xmlns:p14="http://schemas.microsoft.com/office/powerpoint/2010/main" val="141804725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081308" y="1777900"/>
            <a:ext cx="3148013" cy="4189578"/>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6</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Dot Cards of Eight</a:t>
            </a:r>
            <a:endParaRPr lang="en-US" sz="8000" b="1"/>
          </a:p>
        </p:txBody>
      </p:sp>
    </p:spTree>
    <p:extLst>
      <p:ext uri="{BB962C8B-B14F-4D97-AF65-F5344CB8AC3E}">
        <p14:creationId xmlns:p14="http://schemas.microsoft.com/office/powerpoint/2010/main" val="236440874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100387" y="1981174"/>
            <a:ext cx="2943225" cy="3505200"/>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6</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Dot Cards of Eight</a:t>
            </a:r>
            <a:endParaRPr lang="en-US" sz="8000" b="1"/>
          </a:p>
        </p:txBody>
      </p:sp>
    </p:spTree>
    <p:extLst>
      <p:ext uri="{BB962C8B-B14F-4D97-AF65-F5344CB8AC3E}">
        <p14:creationId xmlns:p14="http://schemas.microsoft.com/office/powerpoint/2010/main" val="295790338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461773" y="1761360"/>
            <a:ext cx="2057400" cy="4324350"/>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6</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Dot Cards of Eight</a:t>
            </a:r>
            <a:endParaRPr lang="en-US" sz="8000" b="1"/>
          </a:p>
        </p:txBody>
      </p:sp>
    </p:spTree>
    <p:extLst>
      <p:ext uri="{BB962C8B-B14F-4D97-AF65-F5344CB8AC3E}">
        <p14:creationId xmlns:p14="http://schemas.microsoft.com/office/powerpoint/2010/main" val="132018567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858718" y="1132768"/>
            <a:ext cx="5426564" cy="646331"/>
          </a:xfrm>
          <a:prstGeom prst="rect">
            <a:avLst/>
          </a:prstGeom>
          <a:noFill/>
        </p:spPr>
        <p:txBody>
          <a:bodyPr wrap="square" rtlCol="0">
            <a:spAutoFit/>
          </a:bodyPr>
          <a:lstStyle/>
          <a:p>
            <a:pPr algn="ctr"/>
            <a:r>
              <a:rPr lang="en-US" b="1">
                <a:solidFill>
                  <a:srgbClr val="C00000"/>
                </a:solidFill>
              </a:rPr>
              <a:t>Say the number the Say Ten Way.  Count out that   many straws with your partner.</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6</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Counting Straws the Say Ten Way</a:t>
            </a:r>
            <a:endParaRPr lang="en-US" sz="8000" b="1"/>
          </a:p>
        </p:txBody>
      </p:sp>
      <p:pic>
        <p:nvPicPr>
          <p:cNvPr id="18" name="Picture 17"/>
          <p:cNvPicPr>
            <a:picLocks noChangeAspect="1"/>
          </p:cNvPicPr>
          <p:nvPr/>
        </p:nvPicPr>
        <p:blipFill>
          <a:blip r:embed="rId4"/>
          <a:stretch>
            <a:fillRect/>
          </a:stretch>
        </p:blipFill>
        <p:spPr>
          <a:xfrm>
            <a:off x="3270619" y="2219518"/>
            <a:ext cx="2605823" cy="1395244"/>
          </a:xfrm>
          <a:prstGeom prst="rect">
            <a:avLst/>
          </a:prstGeom>
        </p:spPr>
      </p:pic>
      <p:pic>
        <p:nvPicPr>
          <p:cNvPr id="7170" name="Picture 2" descr="http://cdn.grid.fotosearch.com/CSP/CSP486/k486896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9541" y="4447017"/>
            <a:ext cx="3111482" cy="20859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cdn.grid.fotosearch.com/CSP/CSP486/k486896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12915" y="4447017"/>
            <a:ext cx="3096432" cy="208597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6"/>
          <a:stretch>
            <a:fillRect/>
          </a:stretch>
        </p:blipFill>
        <p:spPr>
          <a:xfrm>
            <a:off x="3273119" y="3938423"/>
            <a:ext cx="2597761" cy="1407121"/>
          </a:xfrm>
          <a:prstGeom prst="rect">
            <a:avLst/>
          </a:prstGeom>
        </p:spPr>
      </p:pic>
    </p:spTree>
    <p:extLst>
      <p:ext uri="{BB962C8B-B14F-4D97-AF65-F5344CB8AC3E}">
        <p14:creationId xmlns:p14="http://schemas.microsoft.com/office/powerpoint/2010/main" val="128149363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858718" y="1132768"/>
            <a:ext cx="5426564" cy="646331"/>
          </a:xfrm>
          <a:prstGeom prst="rect">
            <a:avLst/>
          </a:prstGeom>
          <a:noFill/>
        </p:spPr>
        <p:txBody>
          <a:bodyPr wrap="square" rtlCol="0">
            <a:spAutoFit/>
          </a:bodyPr>
          <a:lstStyle/>
          <a:p>
            <a:pPr algn="ctr"/>
            <a:r>
              <a:rPr lang="en-US" b="1">
                <a:solidFill>
                  <a:srgbClr val="C00000"/>
                </a:solidFill>
              </a:rPr>
              <a:t>Say the number the Say Ten Way.  Count out that   many straws with your partner.</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6</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Counting Straws the Say Ten Way</a:t>
            </a:r>
            <a:endParaRPr lang="en-US" sz="8000" b="1"/>
          </a:p>
        </p:txBody>
      </p:sp>
      <p:pic>
        <p:nvPicPr>
          <p:cNvPr id="18" name="Picture 17"/>
          <p:cNvPicPr>
            <a:picLocks noChangeAspect="1"/>
          </p:cNvPicPr>
          <p:nvPr/>
        </p:nvPicPr>
        <p:blipFill>
          <a:blip r:embed="rId4"/>
          <a:stretch>
            <a:fillRect/>
          </a:stretch>
        </p:blipFill>
        <p:spPr>
          <a:xfrm>
            <a:off x="3270619" y="2219518"/>
            <a:ext cx="2605823" cy="1395244"/>
          </a:xfrm>
          <a:prstGeom prst="rect">
            <a:avLst/>
          </a:prstGeom>
        </p:spPr>
      </p:pic>
      <p:pic>
        <p:nvPicPr>
          <p:cNvPr id="15" name="Picture 2" descr="http://cdn.grid.fotosearch.com/CSP/CSP486/k486896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9541" y="4447017"/>
            <a:ext cx="3111482" cy="20859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cdn.grid.fotosearch.com/CSP/CSP486/k486896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12915" y="4447017"/>
            <a:ext cx="3096432" cy="20859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6"/>
          <a:stretch>
            <a:fillRect/>
          </a:stretch>
        </p:blipFill>
        <p:spPr>
          <a:xfrm>
            <a:off x="3270619" y="3960422"/>
            <a:ext cx="2648039" cy="1431687"/>
          </a:xfrm>
          <a:prstGeom prst="rect">
            <a:avLst/>
          </a:prstGeom>
        </p:spPr>
      </p:pic>
    </p:spTree>
    <p:extLst>
      <p:ext uri="{BB962C8B-B14F-4D97-AF65-F5344CB8AC3E}">
        <p14:creationId xmlns:p14="http://schemas.microsoft.com/office/powerpoint/2010/main" val="198626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858718" y="1132768"/>
            <a:ext cx="5426564" cy="646331"/>
          </a:xfrm>
          <a:prstGeom prst="rect">
            <a:avLst/>
          </a:prstGeom>
          <a:noFill/>
        </p:spPr>
        <p:txBody>
          <a:bodyPr wrap="square" rtlCol="0">
            <a:spAutoFit/>
          </a:bodyPr>
          <a:lstStyle/>
          <a:p>
            <a:pPr algn="ctr"/>
            <a:r>
              <a:rPr lang="en-US" b="1">
                <a:solidFill>
                  <a:srgbClr val="C00000"/>
                </a:solidFill>
              </a:rPr>
              <a:t>Say the number the Say Ten Way.  Count out that   many straws with your partner.</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6</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Counting Straws the Say Ten Way</a:t>
            </a:r>
            <a:endParaRPr lang="en-US" sz="8000" b="1"/>
          </a:p>
        </p:txBody>
      </p:sp>
      <p:pic>
        <p:nvPicPr>
          <p:cNvPr id="18" name="Picture 17"/>
          <p:cNvPicPr>
            <a:picLocks noChangeAspect="1"/>
          </p:cNvPicPr>
          <p:nvPr/>
        </p:nvPicPr>
        <p:blipFill>
          <a:blip r:embed="rId4"/>
          <a:stretch>
            <a:fillRect/>
          </a:stretch>
        </p:blipFill>
        <p:spPr>
          <a:xfrm>
            <a:off x="3270619" y="2219518"/>
            <a:ext cx="2605823" cy="1395244"/>
          </a:xfrm>
          <a:prstGeom prst="rect">
            <a:avLst/>
          </a:prstGeom>
        </p:spPr>
      </p:pic>
      <p:pic>
        <p:nvPicPr>
          <p:cNvPr id="21" name="Picture 2" descr="http://cdn.grid.fotosearch.com/CSP/CSP486/k486896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9541" y="4447017"/>
            <a:ext cx="3111482" cy="20859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cdn.grid.fotosearch.com/CSP/CSP486/k486896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12915" y="4447017"/>
            <a:ext cx="3096432" cy="20859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6"/>
          <a:stretch>
            <a:fillRect/>
          </a:stretch>
        </p:blipFill>
        <p:spPr>
          <a:xfrm>
            <a:off x="3252839" y="3999072"/>
            <a:ext cx="2638321" cy="1425003"/>
          </a:xfrm>
          <a:prstGeom prst="rect">
            <a:avLst/>
          </a:prstGeom>
        </p:spPr>
      </p:pic>
    </p:spTree>
    <p:extLst>
      <p:ext uri="{BB962C8B-B14F-4D97-AF65-F5344CB8AC3E}">
        <p14:creationId xmlns:p14="http://schemas.microsoft.com/office/powerpoint/2010/main" val="244856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858718" y="1132768"/>
            <a:ext cx="5426564" cy="646331"/>
          </a:xfrm>
          <a:prstGeom prst="rect">
            <a:avLst/>
          </a:prstGeom>
          <a:noFill/>
        </p:spPr>
        <p:txBody>
          <a:bodyPr wrap="square" rtlCol="0">
            <a:spAutoFit/>
          </a:bodyPr>
          <a:lstStyle/>
          <a:p>
            <a:pPr algn="ctr"/>
            <a:r>
              <a:rPr lang="en-US" b="1">
                <a:solidFill>
                  <a:srgbClr val="C00000"/>
                </a:solidFill>
              </a:rPr>
              <a:t>Say the number the Say Ten Way.  Count out that   many straws with your partner.</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6</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Counting Straws the Say Ten Way</a:t>
            </a:r>
            <a:endParaRPr lang="en-US" sz="8000" b="1"/>
          </a:p>
        </p:txBody>
      </p:sp>
      <p:pic>
        <p:nvPicPr>
          <p:cNvPr id="18" name="Picture 17"/>
          <p:cNvPicPr>
            <a:picLocks noChangeAspect="1"/>
          </p:cNvPicPr>
          <p:nvPr/>
        </p:nvPicPr>
        <p:blipFill>
          <a:blip r:embed="rId4"/>
          <a:stretch>
            <a:fillRect/>
          </a:stretch>
        </p:blipFill>
        <p:spPr>
          <a:xfrm>
            <a:off x="3270619" y="2219518"/>
            <a:ext cx="2605823" cy="1395244"/>
          </a:xfrm>
          <a:prstGeom prst="rect">
            <a:avLst/>
          </a:prstGeom>
        </p:spPr>
      </p:pic>
      <p:pic>
        <p:nvPicPr>
          <p:cNvPr id="21" name="Picture 2" descr="http://cdn.grid.fotosearch.com/CSP/CSP486/k486896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9541" y="4447017"/>
            <a:ext cx="3111482" cy="20859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cdn.grid.fotosearch.com/CSP/CSP486/k486896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12915" y="4447017"/>
            <a:ext cx="3096432" cy="20859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6"/>
          <a:stretch>
            <a:fillRect/>
          </a:stretch>
        </p:blipFill>
        <p:spPr>
          <a:xfrm>
            <a:off x="3270619" y="3979194"/>
            <a:ext cx="2605823" cy="1403055"/>
          </a:xfrm>
          <a:prstGeom prst="rect">
            <a:avLst/>
          </a:prstGeom>
        </p:spPr>
      </p:pic>
    </p:spTree>
    <p:extLst>
      <p:ext uri="{BB962C8B-B14F-4D97-AF65-F5344CB8AC3E}">
        <p14:creationId xmlns:p14="http://schemas.microsoft.com/office/powerpoint/2010/main" val="323167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858718" y="1132768"/>
            <a:ext cx="5426564" cy="646331"/>
          </a:xfrm>
          <a:prstGeom prst="rect">
            <a:avLst/>
          </a:prstGeom>
          <a:noFill/>
        </p:spPr>
        <p:txBody>
          <a:bodyPr wrap="square" rtlCol="0">
            <a:spAutoFit/>
          </a:bodyPr>
          <a:lstStyle/>
          <a:p>
            <a:pPr algn="ctr"/>
            <a:r>
              <a:rPr lang="en-US" b="1">
                <a:solidFill>
                  <a:srgbClr val="C00000"/>
                </a:solidFill>
              </a:rPr>
              <a:t>Say the number the Say Ten Way.  Count out that   many straws with your partner.</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6</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Counting Straws the Say Ten Way</a:t>
            </a:r>
            <a:endParaRPr lang="en-US" sz="8000" b="1"/>
          </a:p>
        </p:txBody>
      </p:sp>
      <p:pic>
        <p:nvPicPr>
          <p:cNvPr id="18" name="Picture 17"/>
          <p:cNvPicPr>
            <a:picLocks noChangeAspect="1"/>
          </p:cNvPicPr>
          <p:nvPr/>
        </p:nvPicPr>
        <p:blipFill>
          <a:blip r:embed="rId4"/>
          <a:stretch>
            <a:fillRect/>
          </a:stretch>
        </p:blipFill>
        <p:spPr>
          <a:xfrm>
            <a:off x="3270619" y="2219518"/>
            <a:ext cx="2605823" cy="1395244"/>
          </a:xfrm>
          <a:prstGeom prst="rect">
            <a:avLst/>
          </a:prstGeom>
        </p:spPr>
      </p:pic>
      <p:pic>
        <p:nvPicPr>
          <p:cNvPr id="21" name="Picture 2" descr="http://cdn.grid.fotosearch.com/CSP/CSP486/k486896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9541" y="4447017"/>
            <a:ext cx="3111482" cy="20859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cdn.grid.fotosearch.com/CSP/CSP486/k486896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12915" y="4447017"/>
            <a:ext cx="3096432" cy="20859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6"/>
          <a:stretch>
            <a:fillRect/>
          </a:stretch>
        </p:blipFill>
        <p:spPr>
          <a:xfrm>
            <a:off x="3270619" y="3942239"/>
            <a:ext cx="2605823" cy="1423443"/>
          </a:xfrm>
          <a:prstGeom prst="rect">
            <a:avLst/>
          </a:prstGeom>
        </p:spPr>
      </p:pic>
    </p:spTree>
    <p:extLst>
      <p:ext uri="{BB962C8B-B14F-4D97-AF65-F5344CB8AC3E}">
        <p14:creationId xmlns:p14="http://schemas.microsoft.com/office/powerpoint/2010/main" val="62278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858718" y="1132768"/>
            <a:ext cx="5426564" cy="646331"/>
          </a:xfrm>
          <a:prstGeom prst="rect">
            <a:avLst/>
          </a:prstGeom>
          <a:noFill/>
        </p:spPr>
        <p:txBody>
          <a:bodyPr wrap="square" rtlCol="0">
            <a:spAutoFit/>
          </a:bodyPr>
          <a:lstStyle/>
          <a:p>
            <a:pPr algn="ctr"/>
            <a:r>
              <a:rPr lang="en-US" b="1">
                <a:solidFill>
                  <a:srgbClr val="C00000"/>
                </a:solidFill>
              </a:rPr>
              <a:t>Say the number the Say Ten Way.  Count out that   many straws with your partner.</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6</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Counting Straws the Say Ten Way</a:t>
            </a:r>
            <a:endParaRPr lang="en-US" sz="8000" b="1"/>
          </a:p>
        </p:txBody>
      </p:sp>
      <p:pic>
        <p:nvPicPr>
          <p:cNvPr id="18" name="Picture 17"/>
          <p:cNvPicPr>
            <a:picLocks noChangeAspect="1"/>
          </p:cNvPicPr>
          <p:nvPr/>
        </p:nvPicPr>
        <p:blipFill>
          <a:blip r:embed="rId4"/>
          <a:stretch>
            <a:fillRect/>
          </a:stretch>
        </p:blipFill>
        <p:spPr>
          <a:xfrm>
            <a:off x="3270619" y="2219518"/>
            <a:ext cx="2605823" cy="1395244"/>
          </a:xfrm>
          <a:prstGeom prst="rect">
            <a:avLst/>
          </a:prstGeom>
        </p:spPr>
      </p:pic>
      <p:pic>
        <p:nvPicPr>
          <p:cNvPr id="21" name="Picture 2" descr="http://cdn.grid.fotosearch.com/CSP/CSP486/k486896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9541" y="4447017"/>
            <a:ext cx="3111482" cy="20859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cdn.grid.fotosearch.com/CSP/CSP486/k486896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12915" y="4447017"/>
            <a:ext cx="3096432" cy="20859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6"/>
          <a:stretch>
            <a:fillRect/>
          </a:stretch>
        </p:blipFill>
        <p:spPr>
          <a:xfrm>
            <a:off x="3270619" y="3926486"/>
            <a:ext cx="2605823" cy="1422631"/>
          </a:xfrm>
          <a:prstGeom prst="rect">
            <a:avLst/>
          </a:prstGeom>
        </p:spPr>
      </p:pic>
    </p:spTree>
    <p:extLst>
      <p:ext uri="{BB962C8B-B14F-4D97-AF65-F5344CB8AC3E}">
        <p14:creationId xmlns:p14="http://schemas.microsoft.com/office/powerpoint/2010/main" val="182954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a:t>Module 5, Lesson 17</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5-Frame Flashes</a:t>
            </a:r>
            <a:endParaRPr lang="en-US" sz="8000" b="1"/>
          </a:p>
        </p:txBody>
      </p:sp>
      <p:sp>
        <p:nvSpPr>
          <p:cNvPr id="18" name="TextBox 17"/>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do you see?  How many more to make 5?  Say the addition sentence. </a:t>
            </a:r>
          </a:p>
        </p:txBody>
      </p:sp>
      <p:pic>
        <p:nvPicPr>
          <p:cNvPr id="3" name="Picture 2"/>
          <p:cNvPicPr>
            <a:picLocks noChangeAspect="1"/>
          </p:cNvPicPr>
          <p:nvPr/>
        </p:nvPicPr>
        <p:blipFill>
          <a:blip r:embed="rId4"/>
          <a:stretch>
            <a:fillRect/>
          </a:stretch>
        </p:blipFill>
        <p:spPr>
          <a:xfrm rot="16200000">
            <a:off x="3919537" y="804861"/>
            <a:ext cx="1304925" cy="5248275"/>
          </a:xfrm>
          <a:prstGeom prst="rect">
            <a:avLst/>
          </a:prstGeom>
        </p:spPr>
      </p:pic>
      <p:pic>
        <p:nvPicPr>
          <p:cNvPr id="15" name="Picture 2" descr="http://www.clipartkid.com/images/21/family-and-i-silentmyth-UuLUmS-clipa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167" y="4177514"/>
            <a:ext cx="1595335" cy="23605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kid.com/images/21/family-and-i-silentmyth-UuLUmS-clipar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086600" y="4142947"/>
            <a:ext cx="1686222" cy="236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65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5, Lesson 6</a:t>
            </a:r>
          </a:p>
        </p:txBody>
      </p:sp>
      <p:sp>
        <p:nvSpPr>
          <p:cNvPr id="16" name="TextBox 15"/>
          <p:cNvSpPr txBox="1"/>
          <p:nvPr/>
        </p:nvSpPr>
        <p:spPr>
          <a:xfrm>
            <a:off x="457200" y="914400"/>
            <a:ext cx="8001000" cy="830997"/>
          </a:xfrm>
          <a:prstGeom prst="rect">
            <a:avLst/>
          </a:prstGeom>
          <a:noFill/>
        </p:spPr>
        <p:txBody>
          <a:bodyPr wrap="square" rtlCol="0">
            <a:spAutoFit/>
          </a:bodyPr>
          <a:lstStyle/>
          <a:p>
            <a:pPr algn="ctr"/>
            <a:r>
              <a:rPr lang="en-US" sz="2400" b="1"/>
              <a:t>There are 18 students:  10 girls and 8 boys.  Show the</a:t>
            </a:r>
          </a:p>
          <a:p>
            <a:pPr algn="ctr"/>
            <a:r>
              <a:rPr lang="en-US" sz="2400" b="1"/>
              <a:t>18 students as 10 girls and 8 boys.</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48130" name="AutoShape 2"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3" name="AutoShape 5"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2100" name="Picture 4" descr="http://thetomatos.com/wp-content/uploads/2016/02/standing-in-line-clipart.jpg"/>
          <p:cNvPicPr>
            <a:picLocks noChangeAspect="1" noChangeArrowheads="1"/>
          </p:cNvPicPr>
          <p:nvPr/>
        </p:nvPicPr>
        <p:blipFill>
          <a:blip r:embed="rId3" cstate="print"/>
          <a:srcRect/>
          <a:stretch>
            <a:fillRect/>
          </a:stretch>
        </p:blipFill>
        <p:spPr bwMode="auto">
          <a:xfrm>
            <a:off x="3505200" y="3917950"/>
            <a:ext cx="5372100" cy="2711450"/>
          </a:xfrm>
          <a:prstGeom prst="rect">
            <a:avLst/>
          </a:prstGeom>
          <a:noFill/>
        </p:spPr>
      </p:pic>
    </p:spTree>
    <p:extLst>
      <p:ext uri="{BB962C8B-B14F-4D97-AF65-F5344CB8AC3E}">
        <p14:creationId xmlns:p14="http://schemas.microsoft.com/office/powerpoint/2010/main" val="427382449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14400" y="838200"/>
            <a:ext cx="7467600" cy="830997"/>
          </a:xfrm>
          <a:prstGeom prst="rect">
            <a:avLst/>
          </a:prstGeom>
          <a:noFill/>
        </p:spPr>
        <p:txBody>
          <a:bodyPr wrap="square" rtlCol="0">
            <a:spAutoFit/>
          </a:bodyPr>
          <a:lstStyle/>
          <a:p>
            <a:pPr algn="ctr"/>
            <a:r>
              <a:rPr lang="en-US" sz="2400" b="1">
                <a:solidFill>
                  <a:srgbClr val="0000FF"/>
                </a:solidFill>
              </a:rPr>
              <a:t>Use your linking cubes to show the girls in one color and the boys in another color from the Application Problem.</a:t>
            </a:r>
          </a:p>
        </p:txBody>
      </p:sp>
      <p:sp>
        <p:nvSpPr>
          <p:cNvPr id="14" name="TextBox 13"/>
          <p:cNvSpPr txBox="1"/>
          <p:nvPr/>
        </p:nvSpPr>
        <p:spPr>
          <a:xfrm>
            <a:off x="1828800" y="2209800"/>
            <a:ext cx="2017155" cy="1200329"/>
          </a:xfrm>
          <a:prstGeom prst="rect">
            <a:avLst/>
          </a:prstGeom>
          <a:noFill/>
        </p:spPr>
        <p:txBody>
          <a:bodyPr wrap="none" rtlCol="0">
            <a:spAutoFit/>
          </a:bodyPr>
          <a:lstStyle/>
          <a:p>
            <a:pPr algn="ctr"/>
            <a:r>
              <a:rPr lang="en-US" b="1">
                <a:solidFill>
                  <a:srgbClr val="FF0000"/>
                </a:solidFill>
              </a:rPr>
              <a:t>Hold up the stick</a:t>
            </a:r>
          </a:p>
          <a:p>
            <a:pPr algn="ctr"/>
            <a:r>
              <a:rPr lang="en-US" b="1">
                <a:solidFill>
                  <a:srgbClr val="FF0000"/>
                </a:solidFill>
              </a:rPr>
              <a:t>that represents the</a:t>
            </a:r>
          </a:p>
          <a:p>
            <a:pPr algn="ctr"/>
            <a:r>
              <a:rPr lang="en-US" b="1">
                <a:solidFill>
                  <a:srgbClr val="FF0000"/>
                </a:solidFill>
              </a:rPr>
              <a:t>girls.  How many</a:t>
            </a:r>
          </a:p>
          <a:p>
            <a:pPr algn="ctr"/>
            <a:r>
              <a:rPr lang="en-US" b="1">
                <a:solidFill>
                  <a:srgbClr val="FF0000"/>
                </a:solidFill>
              </a:rPr>
              <a:t>girls?</a:t>
            </a:r>
          </a:p>
        </p:txBody>
      </p:sp>
      <p:sp>
        <p:nvSpPr>
          <p:cNvPr id="15" name="TextBox 14"/>
          <p:cNvSpPr txBox="1"/>
          <p:nvPr/>
        </p:nvSpPr>
        <p:spPr>
          <a:xfrm>
            <a:off x="5410200" y="2209800"/>
            <a:ext cx="2017155" cy="1200329"/>
          </a:xfrm>
          <a:prstGeom prst="rect">
            <a:avLst/>
          </a:prstGeom>
          <a:noFill/>
        </p:spPr>
        <p:txBody>
          <a:bodyPr wrap="none" rtlCol="0">
            <a:spAutoFit/>
          </a:bodyPr>
          <a:lstStyle/>
          <a:p>
            <a:pPr algn="ctr"/>
            <a:r>
              <a:rPr lang="en-US" b="1">
                <a:solidFill>
                  <a:srgbClr val="009900"/>
                </a:solidFill>
              </a:rPr>
              <a:t>Hold up the stick</a:t>
            </a:r>
          </a:p>
          <a:p>
            <a:pPr algn="ctr"/>
            <a:r>
              <a:rPr lang="en-US" b="1">
                <a:solidFill>
                  <a:srgbClr val="009900"/>
                </a:solidFill>
              </a:rPr>
              <a:t>that represents the</a:t>
            </a:r>
          </a:p>
          <a:p>
            <a:pPr algn="ctr"/>
            <a:r>
              <a:rPr lang="en-US" b="1">
                <a:solidFill>
                  <a:srgbClr val="009900"/>
                </a:solidFill>
              </a:rPr>
              <a:t>boys.  How many</a:t>
            </a:r>
          </a:p>
          <a:p>
            <a:pPr algn="ctr"/>
            <a:r>
              <a:rPr lang="en-US" b="1">
                <a:solidFill>
                  <a:srgbClr val="009900"/>
                </a:solidFill>
              </a:rPr>
              <a:t>boys?</a:t>
            </a:r>
          </a:p>
        </p:txBody>
      </p:sp>
      <p:pic>
        <p:nvPicPr>
          <p:cNvPr id="157699" name="Picture 3"/>
          <p:cNvPicPr>
            <a:picLocks noChangeAspect="1" noChangeArrowheads="1"/>
          </p:cNvPicPr>
          <p:nvPr/>
        </p:nvPicPr>
        <p:blipFill>
          <a:blip r:embed="rId3" cstate="print"/>
          <a:srcRect/>
          <a:stretch>
            <a:fillRect/>
          </a:stretch>
        </p:blipFill>
        <p:spPr bwMode="auto">
          <a:xfrm>
            <a:off x="2590800" y="3505200"/>
            <a:ext cx="466725" cy="2705100"/>
          </a:xfrm>
          <a:prstGeom prst="rect">
            <a:avLst/>
          </a:prstGeom>
          <a:noFill/>
          <a:ln w="9525">
            <a:noFill/>
            <a:miter lim="800000"/>
            <a:headEnd/>
            <a:tailEnd/>
          </a:ln>
        </p:spPr>
      </p:pic>
      <p:pic>
        <p:nvPicPr>
          <p:cNvPr id="157702" name="Picture 6"/>
          <p:cNvPicPr>
            <a:picLocks noChangeAspect="1" noChangeArrowheads="1"/>
          </p:cNvPicPr>
          <p:nvPr/>
        </p:nvPicPr>
        <p:blipFill>
          <a:blip r:embed="rId4" cstate="print"/>
          <a:srcRect/>
          <a:stretch>
            <a:fillRect/>
          </a:stretch>
        </p:blipFill>
        <p:spPr bwMode="auto">
          <a:xfrm>
            <a:off x="6172200" y="3962400"/>
            <a:ext cx="438150" cy="2247900"/>
          </a:xfrm>
          <a:prstGeom prst="rect">
            <a:avLst/>
          </a:prstGeom>
          <a:noFill/>
          <a:ln w="9525">
            <a:noFill/>
            <a:miter lim="800000"/>
            <a:headEnd/>
            <a:tailEnd/>
          </a:ln>
        </p:spPr>
      </p:pic>
      <p:pic>
        <p:nvPicPr>
          <p:cNvPr id="2050" name="Picture 2" descr="https://encrypted-tbn0.gstatic.com/images?q=tbn:ANd9GcSRa06aCPsN3Nq0cd_mzhqlzr5jd2VzygL_Nd3xLaix06tJD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50" y="4696239"/>
            <a:ext cx="1497763" cy="18703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ontent.mycutegraphics.com/graphics/math/boy-reading-math-book.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3945" y="4696239"/>
            <a:ext cx="1063625" cy="189747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7699"/>
                                        </p:tgtEl>
                                        <p:attrNameLst>
                                          <p:attrName>style.visibility</p:attrName>
                                        </p:attrNameLst>
                                      </p:cBhvr>
                                      <p:to>
                                        <p:strVal val="visible"/>
                                      </p:to>
                                    </p:set>
                                    <p:anim calcmode="lin" valueType="num">
                                      <p:cBhvr additive="base">
                                        <p:cTn id="7" dur="500" fill="hold"/>
                                        <p:tgtEl>
                                          <p:spTgt spid="157699"/>
                                        </p:tgtEl>
                                        <p:attrNameLst>
                                          <p:attrName>ppt_x</p:attrName>
                                        </p:attrNameLst>
                                      </p:cBhvr>
                                      <p:tavLst>
                                        <p:tav tm="0">
                                          <p:val>
                                            <p:strVal val="#ppt_x"/>
                                          </p:val>
                                        </p:tav>
                                        <p:tav tm="100000">
                                          <p:val>
                                            <p:strVal val="#ppt_x"/>
                                          </p:val>
                                        </p:tav>
                                      </p:tavLst>
                                    </p:anim>
                                    <p:anim calcmode="lin" valueType="num">
                                      <p:cBhvr additive="base">
                                        <p:cTn id="8" dur="500" fill="hold"/>
                                        <p:tgtEl>
                                          <p:spTgt spid="15769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7702"/>
                                        </p:tgtEl>
                                        <p:attrNameLst>
                                          <p:attrName>style.visibility</p:attrName>
                                        </p:attrNameLst>
                                      </p:cBhvr>
                                      <p:to>
                                        <p:strVal val="visible"/>
                                      </p:to>
                                    </p:set>
                                    <p:anim calcmode="lin" valueType="num">
                                      <p:cBhvr additive="base">
                                        <p:cTn id="21" dur="500" fill="hold"/>
                                        <p:tgtEl>
                                          <p:spTgt spid="157702"/>
                                        </p:tgtEl>
                                        <p:attrNameLst>
                                          <p:attrName>ppt_x</p:attrName>
                                        </p:attrNameLst>
                                      </p:cBhvr>
                                      <p:tavLst>
                                        <p:tav tm="0">
                                          <p:val>
                                            <p:strVal val="#ppt_x"/>
                                          </p:val>
                                        </p:tav>
                                        <p:tav tm="100000">
                                          <p:val>
                                            <p:strVal val="#ppt_x"/>
                                          </p:val>
                                        </p:tav>
                                      </p:tavLst>
                                    </p:anim>
                                    <p:anim calcmode="lin" valueType="num">
                                      <p:cBhvr additive="base">
                                        <p:cTn id="22" dur="500" fill="hold"/>
                                        <p:tgtEl>
                                          <p:spTgt spid="1577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124200" y="990600"/>
            <a:ext cx="2820580" cy="461665"/>
          </a:xfrm>
          <a:prstGeom prst="rect">
            <a:avLst/>
          </a:prstGeom>
          <a:noFill/>
        </p:spPr>
        <p:txBody>
          <a:bodyPr wrap="none" rtlCol="0">
            <a:spAutoFit/>
          </a:bodyPr>
          <a:lstStyle/>
          <a:p>
            <a:pPr algn="ctr"/>
            <a:r>
              <a:rPr lang="en-US" sz="2400" b="1">
                <a:solidFill>
                  <a:srgbClr val="FF0000"/>
                </a:solidFill>
              </a:rPr>
              <a:t>Show the girls again.</a:t>
            </a:r>
          </a:p>
        </p:txBody>
      </p:sp>
      <p:pic>
        <p:nvPicPr>
          <p:cNvPr id="157699" name="Picture 3"/>
          <p:cNvPicPr>
            <a:picLocks noChangeAspect="1" noChangeArrowheads="1"/>
          </p:cNvPicPr>
          <p:nvPr/>
        </p:nvPicPr>
        <p:blipFill>
          <a:blip r:embed="rId3" cstate="print"/>
          <a:srcRect/>
          <a:stretch>
            <a:fillRect/>
          </a:stretch>
        </p:blipFill>
        <p:spPr bwMode="auto">
          <a:xfrm>
            <a:off x="1981200" y="1752600"/>
            <a:ext cx="609600" cy="3533192"/>
          </a:xfrm>
          <a:prstGeom prst="rect">
            <a:avLst/>
          </a:prstGeom>
          <a:noFill/>
          <a:ln w="9525">
            <a:noFill/>
            <a:miter lim="800000"/>
            <a:headEnd/>
            <a:tailEnd/>
          </a:ln>
        </p:spPr>
      </p:pic>
      <p:sp>
        <p:nvSpPr>
          <p:cNvPr id="16" name="Rectangle 15"/>
          <p:cNvSpPr/>
          <p:nvPr/>
        </p:nvSpPr>
        <p:spPr>
          <a:xfrm>
            <a:off x="3886200" y="2590800"/>
            <a:ext cx="36576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343400" y="2438400"/>
            <a:ext cx="1082348" cy="2215991"/>
          </a:xfrm>
          <a:prstGeom prst="rect">
            <a:avLst/>
          </a:prstGeom>
          <a:noFill/>
        </p:spPr>
        <p:txBody>
          <a:bodyPr wrap="none" rtlCol="0">
            <a:spAutoFit/>
          </a:bodyPr>
          <a:lstStyle/>
          <a:p>
            <a:pPr algn="ctr"/>
            <a:r>
              <a:rPr lang="en-US" sz="13800" b="1"/>
              <a:t>1</a:t>
            </a:r>
          </a:p>
        </p:txBody>
      </p:sp>
      <p:sp>
        <p:nvSpPr>
          <p:cNvPr id="18" name="TextBox 17"/>
          <p:cNvSpPr txBox="1"/>
          <p:nvPr/>
        </p:nvSpPr>
        <p:spPr>
          <a:xfrm>
            <a:off x="6019800" y="2438400"/>
            <a:ext cx="1082348" cy="2215991"/>
          </a:xfrm>
          <a:prstGeom prst="rect">
            <a:avLst/>
          </a:prstGeom>
          <a:noFill/>
        </p:spPr>
        <p:txBody>
          <a:bodyPr wrap="none" rtlCol="0">
            <a:spAutoFit/>
          </a:bodyPr>
          <a:lstStyle/>
          <a:p>
            <a:pPr algn="ctr"/>
            <a:r>
              <a:rPr lang="en-US" sz="13800" b="1"/>
              <a:t>0</a:t>
            </a:r>
          </a:p>
        </p:txBody>
      </p:sp>
      <p:sp>
        <p:nvSpPr>
          <p:cNvPr id="20" name="TextBox 19"/>
          <p:cNvSpPr txBox="1"/>
          <p:nvPr/>
        </p:nvSpPr>
        <p:spPr>
          <a:xfrm>
            <a:off x="4279760" y="4648200"/>
            <a:ext cx="3100272" cy="461665"/>
          </a:xfrm>
          <a:prstGeom prst="rect">
            <a:avLst/>
          </a:prstGeom>
          <a:noFill/>
        </p:spPr>
        <p:txBody>
          <a:bodyPr wrap="none" rtlCol="0">
            <a:spAutoFit/>
          </a:bodyPr>
          <a:lstStyle/>
          <a:p>
            <a:pPr algn="ctr"/>
            <a:r>
              <a:rPr lang="en-US" sz="2400" b="1">
                <a:solidFill>
                  <a:srgbClr val="FF0000"/>
                </a:solidFill>
              </a:rPr>
              <a:t>Here is the number 10.</a:t>
            </a:r>
          </a:p>
        </p:txBody>
      </p:sp>
      <p:pic>
        <p:nvPicPr>
          <p:cNvPr id="3074" name="Picture 2" descr="http://content.mycutegraphics.com/graphics/math/girl-with-calculat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15" y="4021659"/>
            <a:ext cx="1292225" cy="252826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90797" y="990600"/>
            <a:ext cx="2887394" cy="461665"/>
          </a:xfrm>
          <a:prstGeom prst="rect">
            <a:avLst/>
          </a:prstGeom>
          <a:noFill/>
        </p:spPr>
        <p:txBody>
          <a:bodyPr wrap="none" rtlCol="0">
            <a:spAutoFit/>
          </a:bodyPr>
          <a:lstStyle/>
          <a:p>
            <a:pPr algn="ctr"/>
            <a:r>
              <a:rPr lang="en-US" sz="2400" b="1">
                <a:solidFill>
                  <a:srgbClr val="009900"/>
                </a:solidFill>
              </a:rPr>
              <a:t>Show the boys again.</a:t>
            </a:r>
          </a:p>
        </p:txBody>
      </p:sp>
      <p:sp>
        <p:nvSpPr>
          <p:cNvPr id="18" name="TextBox 17"/>
          <p:cNvSpPr txBox="1"/>
          <p:nvPr/>
        </p:nvSpPr>
        <p:spPr>
          <a:xfrm>
            <a:off x="5257800" y="2209800"/>
            <a:ext cx="1143000" cy="2215991"/>
          </a:xfrm>
          <a:prstGeom prst="rect">
            <a:avLst/>
          </a:prstGeom>
          <a:noFill/>
        </p:spPr>
        <p:txBody>
          <a:bodyPr wrap="square" rtlCol="0">
            <a:spAutoFit/>
          </a:bodyPr>
          <a:lstStyle/>
          <a:p>
            <a:pPr algn="ctr"/>
            <a:r>
              <a:rPr lang="en-US" sz="13800" b="1"/>
              <a:t>8</a:t>
            </a:r>
          </a:p>
        </p:txBody>
      </p:sp>
      <p:sp>
        <p:nvSpPr>
          <p:cNvPr id="20" name="TextBox 19"/>
          <p:cNvSpPr txBox="1"/>
          <p:nvPr/>
        </p:nvSpPr>
        <p:spPr>
          <a:xfrm>
            <a:off x="4357505" y="4648200"/>
            <a:ext cx="2944781" cy="461665"/>
          </a:xfrm>
          <a:prstGeom prst="rect">
            <a:avLst/>
          </a:prstGeom>
          <a:noFill/>
        </p:spPr>
        <p:txBody>
          <a:bodyPr wrap="none" rtlCol="0">
            <a:spAutoFit/>
          </a:bodyPr>
          <a:lstStyle/>
          <a:p>
            <a:pPr algn="ctr"/>
            <a:r>
              <a:rPr lang="en-US" sz="2400" b="1">
                <a:solidFill>
                  <a:srgbClr val="009900"/>
                </a:solidFill>
              </a:rPr>
              <a:t>Here is the number 8.</a:t>
            </a:r>
          </a:p>
        </p:txBody>
      </p:sp>
      <p:pic>
        <p:nvPicPr>
          <p:cNvPr id="15" name="Picture 6"/>
          <p:cNvPicPr>
            <a:picLocks noChangeAspect="1" noChangeArrowheads="1"/>
          </p:cNvPicPr>
          <p:nvPr/>
        </p:nvPicPr>
        <p:blipFill>
          <a:blip r:embed="rId3" cstate="print"/>
          <a:srcRect/>
          <a:stretch>
            <a:fillRect/>
          </a:stretch>
        </p:blipFill>
        <p:spPr bwMode="auto">
          <a:xfrm>
            <a:off x="2819400" y="2057400"/>
            <a:ext cx="609600" cy="3127513"/>
          </a:xfrm>
          <a:prstGeom prst="rect">
            <a:avLst/>
          </a:prstGeom>
          <a:noFill/>
          <a:ln w="9525">
            <a:noFill/>
            <a:miter lim="800000"/>
            <a:headEnd/>
            <a:tailEnd/>
          </a:ln>
        </p:spPr>
      </p:pic>
      <p:sp>
        <p:nvSpPr>
          <p:cNvPr id="21" name="Rectangle 20"/>
          <p:cNvSpPr/>
          <p:nvPr/>
        </p:nvSpPr>
        <p:spPr>
          <a:xfrm>
            <a:off x="4876800" y="2362200"/>
            <a:ext cx="1905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https://s-media-cache-ak0.pinimg.com/236x/c6/67/6a/c6676a94e2b3da1fb7c6eff99c7a7fa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87" y="4191000"/>
            <a:ext cx="1444625" cy="244239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62000" y="762000"/>
            <a:ext cx="7780143" cy="830997"/>
          </a:xfrm>
          <a:prstGeom prst="rect">
            <a:avLst/>
          </a:prstGeom>
          <a:noFill/>
        </p:spPr>
        <p:txBody>
          <a:bodyPr wrap="none" rtlCol="0">
            <a:spAutoFit/>
          </a:bodyPr>
          <a:lstStyle/>
          <a:p>
            <a:pPr algn="ctr"/>
            <a:r>
              <a:rPr lang="en-US" sz="2400" b="1">
                <a:solidFill>
                  <a:srgbClr val="0000FF"/>
                </a:solidFill>
              </a:rPr>
              <a:t>Put your girls together with the boys.</a:t>
            </a:r>
          </a:p>
          <a:p>
            <a:pPr algn="ctr"/>
            <a:r>
              <a:rPr lang="en-US" sz="2400" b="1">
                <a:solidFill>
                  <a:srgbClr val="0000FF"/>
                </a:solidFill>
              </a:rPr>
              <a:t>Count the Say Ten way to see how many students you have.</a:t>
            </a:r>
          </a:p>
        </p:txBody>
      </p:sp>
      <p:pic>
        <p:nvPicPr>
          <p:cNvPr id="15" name="Picture 6"/>
          <p:cNvPicPr>
            <a:picLocks noChangeAspect="1" noChangeArrowheads="1"/>
          </p:cNvPicPr>
          <p:nvPr/>
        </p:nvPicPr>
        <p:blipFill>
          <a:blip r:embed="rId3" cstate="print"/>
          <a:srcRect/>
          <a:stretch>
            <a:fillRect/>
          </a:stretch>
        </p:blipFill>
        <p:spPr bwMode="auto">
          <a:xfrm>
            <a:off x="4572000" y="2590800"/>
            <a:ext cx="565042" cy="2898913"/>
          </a:xfrm>
          <a:prstGeom prst="rect">
            <a:avLst/>
          </a:prstGeom>
          <a:noFill/>
          <a:ln w="9525">
            <a:noFill/>
            <a:miter lim="800000"/>
            <a:headEnd/>
            <a:tailEnd/>
          </a:ln>
        </p:spPr>
      </p:pic>
      <p:pic>
        <p:nvPicPr>
          <p:cNvPr id="16" name="Picture 3"/>
          <p:cNvPicPr>
            <a:picLocks noChangeAspect="1" noChangeArrowheads="1"/>
          </p:cNvPicPr>
          <p:nvPr/>
        </p:nvPicPr>
        <p:blipFill>
          <a:blip r:embed="rId4" cstate="print"/>
          <a:srcRect/>
          <a:stretch>
            <a:fillRect/>
          </a:stretch>
        </p:blipFill>
        <p:spPr bwMode="auto">
          <a:xfrm>
            <a:off x="3962400" y="1981200"/>
            <a:ext cx="609600" cy="3533192"/>
          </a:xfrm>
          <a:prstGeom prst="rect">
            <a:avLst/>
          </a:prstGeom>
          <a:noFill/>
          <a:ln w="9525">
            <a:noFill/>
            <a:miter lim="800000"/>
            <a:headEnd/>
            <a:tailEnd/>
          </a:ln>
        </p:spPr>
      </p:pic>
      <p:pic>
        <p:nvPicPr>
          <p:cNvPr id="5122" name="Picture 2" descr="https://s-media-cache-ak0.pinimg.com/736x/74/9d/fb/749dfb37a0a770fd32e43303ea2f448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4123082"/>
            <a:ext cx="2367686" cy="242590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99772" y="762000"/>
            <a:ext cx="7304628" cy="830997"/>
          </a:xfrm>
          <a:prstGeom prst="rect">
            <a:avLst/>
          </a:prstGeom>
          <a:noFill/>
        </p:spPr>
        <p:txBody>
          <a:bodyPr wrap="none" rtlCol="0">
            <a:spAutoFit/>
          </a:bodyPr>
          <a:lstStyle/>
          <a:p>
            <a:pPr algn="ctr"/>
            <a:r>
              <a:rPr lang="en-US" sz="2400" b="1">
                <a:solidFill>
                  <a:srgbClr val="0000FF"/>
                </a:solidFill>
              </a:rPr>
              <a:t>How do we say the number of students the Say 10 way?</a:t>
            </a:r>
          </a:p>
          <a:p>
            <a:pPr algn="ctr"/>
            <a:r>
              <a:rPr lang="en-US" sz="2400" b="1">
                <a:solidFill>
                  <a:srgbClr val="0000FF"/>
                </a:solidFill>
              </a:rPr>
              <a:t>Watch this magic!</a:t>
            </a:r>
          </a:p>
        </p:txBody>
      </p:sp>
      <p:pic>
        <p:nvPicPr>
          <p:cNvPr id="15" name="Picture 6"/>
          <p:cNvPicPr>
            <a:picLocks noChangeAspect="1" noChangeArrowheads="1"/>
          </p:cNvPicPr>
          <p:nvPr/>
        </p:nvPicPr>
        <p:blipFill>
          <a:blip r:embed="rId3" cstate="print"/>
          <a:srcRect/>
          <a:stretch>
            <a:fillRect/>
          </a:stretch>
        </p:blipFill>
        <p:spPr bwMode="auto">
          <a:xfrm>
            <a:off x="2133600" y="2667000"/>
            <a:ext cx="565042" cy="2898913"/>
          </a:xfrm>
          <a:prstGeom prst="rect">
            <a:avLst/>
          </a:prstGeom>
          <a:noFill/>
          <a:ln w="9525">
            <a:noFill/>
            <a:miter lim="800000"/>
            <a:headEnd/>
            <a:tailEnd/>
          </a:ln>
        </p:spPr>
      </p:pic>
      <p:pic>
        <p:nvPicPr>
          <p:cNvPr id="16" name="Picture 3"/>
          <p:cNvPicPr>
            <a:picLocks noChangeAspect="1" noChangeArrowheads="1"/>
          </p:cNvPicPr>
          <p:nvPr/>
        </p:nvPicPr>
        <p:blipFill>
          <a:blip r:embed="rId4" cstate="print"/>
          <a:srcRect/>
          <a:stretch>
            <a:fillRect/>
          </a:stretch>
        </p:blipFill>
        <p:spPr bwMode="auto">
          <a:xfrm>
            <a:off x="1524000" y="2057400"/>
            <a:ext cx="609600" cy="3533192"/>
          </a:xfrm>
          <a:prstGeom prst="rect">
            <a:avLst/>
          </a:prstGeom>
          <a:noFill/>
          <a:ln w="9525">
            <a:noFill/>
            <a:miter lim="800000"/>
            <a:headEnd/>
            <a:tailEnd/>
          </a:ln>
        </p:spPr>
      </p:pic>
      <p:sp>
        <p:nvSpPr>
          <p:cNvPr id="10" name="Rectangle 9"/>
          <p:cNvSpPr/>
          <p:nvPr/>
        </p:nvSpPr>
        <p:spPr>
          <a:xfrm>
            <a:off x="3886200" y="2133600"/>
            <a:ext cx="36576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343400" y="1981200"/>
            <a:ext cx="1082348" cy="2215991"/>
          </a:xfrm>
          <a:prstGeom prst="rect">
            <a:avLst/>
          </a:prstGeom>
          <a:noFill/>
        </p:spPr>
        <p:txBody>
          <a:bodyPr wrap="none" rtlCol="0">
            <a:spAutoFit/>
          </a:bodyPr>
          <a:lstStyle/>
          <a:p>
            <a:pPr algn="ctr"/>
            <a:r>
              <a:rPr lang="en-US" sz="13800" b="1"/>
              <a:t>1</a:t>
            </a:r>
          </a:p>
        </p:txBody>
      </p:sp>
      <p:sp>
        <p:nvSpPr>
          <p:cNvPr id="17" name="TextBox 16"/>
          <p:cNvSpPr txBox="1"/>
          <p:nvPr/>
        </p:nvSpPr>
        <p:spPr>
          <a:xfrm>
            <a:off x="6019800" y="1981200"/>
            <a:ext cx="1082348" cy="2215991"/>
          </a:xfrm>
          <a:prstGeom prst="rect">
            <a:avLst/>
          </a:prstGeom>
          <a:noFill/>
        </p:spPr>
        <p:txBody>
          <a:bodyPr wrap="none" rtlCol="0">
            <a:spAutoFit/>
          </a:bodyPr>
          <a:lstStyle/>
          <a:p>
            <a:pPr algn="ctr"/>
            <a:r>
              <a:rPr lang="en-US" sz="13800" b="1"/>
              <a:t>0</a:t>
            </a:r>
          </a:p>
        </p:txBody>
      </p:sp>
      <p:sp>
        <p:nvSpPr>
          <p:cNvPr id="20" name="Rectangle 19"/>
          <p:cNvSpPr/>
          <p:nvPr/>
        </p:nvSpPr>
        <p:spPr>
          <a:xfrm>
            <a:off x="5638800" y="4419600"/>
            <a:ext cx="19050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019800" y="4267200"/>
            <a:ext cx="1143000" cy="2215991"/>
          </a:xfrm>
          <a:prstGeom prst="rect">
            <a:avLst/>
          </a:prstGeom>
          <a:noFill/>
        </p:spPr>
        <p:txBody>
          <a:bodyPr wrap="square" rtlCol="0">
            <a:spAutoFit/>
          </a:bodyPr>
          <a:lstStyle/>
          <a:p>
            <a:pPr algn="ctr"/>
            <a:r>
              <a:rPr lang="en-US" sz="13800" b="1"/>
              <a:t>8</a:t>
            </a:r>
          </a:p>
        </p:txBody>
      </p:sp>
      <p:pic>
        <p:nvPicPr>
          <p:cNvPr id="6146" name="Picture 2" descr="http://www.clker.com/cliparts/a/5/2/d/12517960501885089018Magic_wand.svg.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47644">
            <a:off x="3481325" y="4211368"/>
            <a:ext cx="1538306" cy="237556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 0  L 0 -0.33302  E" pathEditMode="relative" ptsTypes="">
                                      <p:cBhvr>
                                        <p:cTn id="6" dur="2000" fill="hold"/>
                                        <p:tgtEl>
                                          <p:spTgt spid="20"/>
                                        </p:tgtEl>
                                        <p:attrNameLst>
                                          <p:attrName>ppt_x</p:attrName>
                                          <p:attrName>ppt_y</p:attrName>
                                        </p:attrNameLst>
                                      </p:cBhvr>
                                    </p:animMotion>
                                  </p:childTnLst>
                                </p:cTn>
                              </p:par>
                              <p:par>
                                <p:cTn id="7" presetID="64" presetClass="path" presetSubtype="0" accel="50000" decel="50000" fill="hold" grpId="0" nodeType="withEffect">
                                  <p:stCondLst>
                                    <p:cond delay="0"/>
                                  </p:stCondLst>
                                  <p:childTnLst>
                                    <p:animMotion origin="layout" path="M 0 0  L 0 -0.33302  E" pathEditMode="relative" ptsTypes="">
                                      <p:cBhvr>
                                        <p:cTn id="8" dur="2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92705" y="762000"/>
            <a:ext cx="7318798" cy="1446550"/>
          </a:xfrm>
          <a:prstGeom prst="rect">
            <a:avLst/>
          </a:prstGeom>
          <a:noFill/>
        </p:spPr>
        <p:txBody>
          <a:bodyPr wrap="none" rtlCol="0">
            <a:spAutoFit/>
          </a:bodyPr>
          <a:lstStyle/>
          <a:p>
            <a:pPr algn="ctr"/>
            <a:r>
              <a:rPr lang="en-US" sz="2400" b="1">
                <a:solidFill>
                  <a:srgbClr val="0000FF"/>
                </a:solidFill>
              </a:rPr>
              <a:t>I’m going to give you a bag of these Hide Zero cards!</a:t>
            </a:r>
          </a:p>
          <a:p>
            <a:pPr algn="ctr"/>
            <a:r>
              <a:rPr lang="en-US" sz="2000" b="1">
                <a:solidFill>
                  <a:srgbClr val="FF0000"/>
                </a:solidFill>
              </a:rPr>
              <a:t>Partner A, pull out all the cards and put them in order from 1 to 10.</a:t>
            </a:r>
          </a:p>
          <a:p>
            <a:pPr algn="ctr"/>
            <a:r>
              <a:rPr lang="en-US" sz="2000" b="1">
                <a:solidFill>
                  <a:srgbClr val="009900"/>
                </a:solidFill>
              </a:rPr>
              <a:t>Partner B, show me ten 8 with your cards.  Be sure to hide the 0!</a:t>
            </a:r>
          </a:p>
          <a:p>
            <a:pPr algn="ctr"/>
            <a:endParaRPr lang="en-US" sz="2400" b="1">
              <a:solidFill>
                <a:srgbClr val="0000FF"/>
              </a:solidFill>
            </a:endParaRPr>
          </a:p>
        </p:txBody>
      </p:sp>
      <p:sp>
        <p:nvSpPr>
          <p:cNvPr id="10" name="Rectangle 9"/>
          <p:cNvSpPr/>
          <p:nvPr/>
        </p:nvSpPr>
        <p:spPr>
          <a:xfrm>
            <a:off x="2667000" y="2209800"/>
            <a:ext cx="36576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124200" y="2057400"/>
            <a:ext cx="1082348" cy="2215991"/>
          </a:xfrm>
          <a:prstGeom prst="rect">
            <a:avLst/>
          </a:prstGeom>
          <a:noFill/>
        </p:spPr>
        <p:txBody>
          <a:bodyPr wrap="none" rtlCol="0">
            <a:spAutoFit/>
          </a:bodyPr>
          <a:lstStyle/>
          <a:p>
            <a:pPr algn="ctr"/>
            <a:r>
              <a:rPr lang="en-US" sz="13800" b="1"/>
              <a:t>1</a:t>
            </a:r>
          </a:p>
        </p:txBody>
      </p:sp>
      <p:sp>
        <p:nvSpPr>
          <p:cNvPr id="17" name="TextBox 16"/>
          <p:cNvSpPr txBox="1"/>
          <p:nvPr/>
        </p:nvSpPr>
        <p:spPr>
          <a:xfrm>
            <a:off x="4800600" y="2057400"/>
            <a:ext cx="1082348" cy="2215991"/>
          </a:xfrm>
          <a:prstGeom prst="rect">
            <a:avLst/>
          </a:prstGeom>
          <a:noFill/>
        </p:spPr>
        <p:txBody>
          <a:bodyPr wrap="none" rtlCol="0">
            <a:spAutoFit/>
          </a:bodyPr>
          <a:lstStyle/>
          <a:p>
            <a:pPr algn="ctr"/>
            <a:r>
              <a:rPr lang="en-US" sz="13800" b="1"/>
              <a:t>0</a:t>
            </a:r>
          </a:p>
        </p:txBody>
      </p:sp>
      <p:sp>
        <p:nvSpPr>
          <p:cNvPr id="20" name="Rectangle 19"/>
          <p:cNvSpPr/>
          <p:nvPr/>
        </p:nvSpPr>
        <p:spPr>
          <a:xfrm>
            <a:off x="4419600" y="4495800"/>
            <a:ext cx="19050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800600" y="4343400"/>
            <a:ext cx="1143000" cy="2215991"/>
          </a:xfrm>
          <a:prstGeom prst="rect">
            <a:avLst/>
          </a:prstGeom>
          <a:noFill/>
        </p:spPr>
        <p:txBody>
          <a:bodyPr wrap="square" rtlCol="0">
            <a:spAutoFit/>
          </a:bodyPr>
          <a:lstStyle/>
          <a:p>
            <a:pPr algn="ctr"/>
            <a:r>
              <a:rPr lang="en-US" sz="13800" b="1"/>
              <a:t>8</a:t>
            </a:r>
          </a:p>
        </p:txBody>
      </p:sp>
      <p:pic>
        <p:nvPicPr>
          <p:cNvPr id="7170" name="Picture 2" descr="http://images.easyfreeclipart.com/58/owl-math-clipart-panda-free-images-5842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07974" y="4694404"/>
            <a:ext cx="1749425" cy="19500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20569040">
            <a:off x="1004223" y="5804285"/>
            <a:ext cx="901452" cy="369332"/>
          </a:xfrm>
          <a:prstGeom prst="rect">
            <a:avLst/>
          </a:prstGeom>
          <a:noFill/>
        </p:spPr>
        <p:txBody>
          <a:bodyPr wrap="square" rtlCol="0">
            <a:spAutoFit/>
          </a:bodyPr>
          <a:lstStyle/>
          <a:p>
            <a:pPr algn="ctr"/>
            <a:r>
              <a:rPr lang="en-US">
                <a:solidFill>
                  <a:schemeClr val="bg1"/>
                </a:solidFill>
                <a:latin typeface="Kristen ITC" panose="03050502040202030202" pitchFamily="66" charset="0"/>
              </a:rPr>
              <a:t>Math</a:t>
            </a:r>
          </a:p>
        </p:txBody>
      </p:sp>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 0  L 0 -0.33302  E" pathEditMode="relative" ptsTypes="">
                                      <p:cBhvr>
                                        <p:cTn id="6" dur="2000" fill="hold"/>
                                        <p:tgtEl>
                                          <p:spTgt spid="18"/>
                                        </p:tgtEl>
                                        <p:attrNameLst>
                                          <p:attrName>ppt_x</p:attrName>
                                          <p:attrName>ppt_y</p:attrName>
                                        </p:attrNameLst>
                                      </p:cBhvr>
                                    </p:animMotion>
                                  </p:childTnLst>
                                </p:cTn>
                              </p:par>
                              <p:par>
                                <p:cTn id="7" presetID="64" presetClass="path" presetSubtype="0" accel="50000" decel="50000" fill="hold" grpId="0" nodeType="withEffect">
                                  <p:stCondLst>
                                    <p:cond delay="0"/>
                                  </p:stCondLst>
                                  <p:childTnLst>
                                    <p:animMotion origin="layout" path="M 0 0  L 0 -0.33302  E" pathEditMode="relative" ptsTypes="">
                                      <p:cBhvr>
                                        <p:cTn id="8"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133600" y="457200"/>
            <a:ext cx="5097999" cy="1077218"/>
          </a:xfrm>
          <a:prstGeom prst="rect">
            <a:avLst/>
          </a:prstGeom>
          <a:noFill/>
        </p:spPr>
        <p:txBody>
          <a:bodyPr wrap="none" rtlCol="0">
            <a:spAutoFit/>
          </a:bodyPr>
          <a:lstStyle/>
          <a:p>
            <a:pPr algn="ctr"/>
            <a:r>
              <a:rPr lang="en-US" sz="2000" b="1">
                <a:solidFill>
                  <a:srgbClr val="FF0000"/>
                </a:solidFill>
              </a:rPr>
              <a:t>Partner A, use the cubes for this first turn.</a:t>
            </a:r>
          </a:p>
          <a:p>
            <a:pPr algn="ctr"/>
            <a:r>
              <a:rPr lang="en-US" sz="2000" b="1">
                <a:solidFill>
                  <a:srgbClr val="009900"/>
                </a:solidFill>
              </a:rPr>
              <a:t>Partner B, use the cards and write the number.</a:t>
            </a:r>
          </a:p>
          <a:p>
            <a:pPr algn="ctr"/>
            <a:endParaRPr lang="en-US" sz="2400" b="1">
              <a:solidFill>
                <a:srgbClr val="0000FF"/>
              </a:solidFill>
            </a:endParaRPr>
          </a:p>
        </p:txBody>
      </p:sp>
      <p:sp>
        <p:nvSpPr>
          <p:cNvPr id="10" name="Rectangle 9"/>
          <p:cNvSpPr/>
          <p:nvPr/>
        </p:nvSpPr>
        <p:spPr>
          <a:xfrm>
            <a:off x="2667000" y="2362200"/>
            <a:ext cx="36576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124200" y="2209800"/>
            <a:ext cx="1082348" cy="2215991"/>
          </a:xfrm>
          <a:prstGeom prst="rect">
            <a:avLst/>
          </a:prstGeom>
          <a:noFill/>
        </p:spPr>
        <p:txBody>
          <a:bodyPr wrap="none" rtlCol="0">
            <a:spAutoFit/>
          </a:bodyPr>
          <a:lstStyle/>
          <a:p>
            <a:pPr algn="ctr"/>
            <a:r>
              <a:rPr lang="en-US" sz="13800" b="1"/>
              <a:t>1</a:t>
            </a:r>
          </a:p>
        </p:txBody>
      </p:sp>
      <p:sp>
        <p:nvSpPr>
          <p:cNvPr id="17" name="TextBox 16"/>
          <p:cNvSpPr txBox="1"/>
          <p:nvPr/>
        </p:nvSpPr>
        <p:spPr>
          <a:xfrm>
            <a:off x="4800600" y="2209800"/>
            <a:ext cx="1082348" cy="2215991"/>
          </a:xfrm>
          <a:prstGeom prst="rect">
            <a:avLst/>
          </a:prstGeom>
          <a:noFill/>
        </p:spPr>
        <p:txBody>
          <a:bodyPr wrap="none" rtlCol="0">
            <a:spAutoFit/>
          </a:bodyPr>
          <a:lstStyle/>
          <a:p>
            <a:pPr algn="ctr"/>
            <a:r>
              <a:rPr lang="en-US" sz="13800" b="1"/>
              <a:t>0</a:t>
            </a:r>
          </a:p>
        </p:txBody>
      </p:sp>
      <p:sp>
        <p:nvSpPr>
          <p:cNvPr id="20" name="Rectangle 19"/>
          <p:cNvSpPr/>
          <p:nvPr/>
        </p:nvSpPr>
        <p:spPr>
          <a:xfrm>
            <a:off x="4419600" y="4648200"/>
            <a:ext cx="19050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800600" y="4495800"/>
            <a:ext cx="1143000" cy="2215991"/>
          </a:xfrm>
          <a:prstGeom prst="rect">
            <a:avLst/>
          </a:prstGeom>
          <a:noFill/>
        </p:spPr>
        <p:txBody>
          <a:bodyPr wrap="square" rtlCol="0">
            <a:spAutoFit/>
          </a:bodyPr>
          <a:lstStyle/>
          <a:p>
            <a:pPr algn="ctr"/>
            <a:r>
              <a:rPr lang="en-US" sz="13800" b="1"/>
              <a:t>5</a:t>
            </a:r>
          </a:p>
        </p:txBody>
      </p:sp>
      <p:sp>
        <p:nvSpPr>
          <p:cNvPr id="15" name="TextBox 14"/>
          <p:cNvSpPr txBox="1"/>
          <p:nvPr/>
        </p:nvSpPr>
        <p:spPr>
          <a:xfrm>
            <a:off x="2971800" y="1371600"/>
            <a:ext cx="3183757" cy="646331"/>
          </a:xfrm>
          <a:prstGeom prst="rect">
            <a:avLst/>
          </a:prstGeom>
          <a:noFill/>
        </p:spPr>
        <p:txBody>
          <a:bodyPr wrap="none" rtlCol="0">
            <a:spAutoFit/>
          </a:bodyPr>
          <a:lstStyle/>
          <a:p>
            <a:pPr algn="ctr"/>
            <a:r>
              <a:rPr lang="en-US" sz="3600" b="1"/>
              <a:t>Show me ten 5!</a:t>
            </a:r>
          </a:p>
        </p:txBody>
      </p:sp>
      <p:pic>
        <p:nvPicPr>
          <p:cNvPr id="8194" name="Picture 2" descr="http://images.clipartpanda.com/free-clip-art-school-kids-RTdKK76R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326" y="4135781"/>
            <a:ext cx="1740183" cy="242735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par>
                                <p:cTn id="20" presetID="3" presetClass="entr" presetSubtype="10" fill="hold" grpId="1"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par>
                                <p:cTn id="23" presetID="3" presetClass="entr" presetSubtype="10" fill="hold" grpId="1"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linds(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grpId="0" nodeType="clickEffect">
                                  <p:stCondLst>
                                    <p:cond delay="0"/>
                                  </p:stCondLst>
                                  <p:childTnLst>
                                    <p:animMotion origin="layout" path="M 0 0  L 0 -0.33302  E" pathEditMode="relative" ptsTypes="">
                                      <p:cBhvr>
                                        <p:cTn id="29" dur="2000" fill="hold"/>
                                        <p:tgtEl>
                                          <p:spTgt spid="18"/>
                                        </p:tgtEl>
                                        <p:attrNameLst>
                                          <p:attrName>ppt_x</p:attrName>
                                          <p:attrName>ppt_y</p:attrName>
                                        </p:attrNameLst>
                                      </p:cBhvr>
                                    </p:animMotion>
                                  </p:childTnLst>
                                </p:cTn>
                              </p:par>
                              <p:par>
                                <p:cTn id="30" presetID="64" presetClass="path" presetSubtype="0" accel="50000" decel="50000" fill="hold" grpId="0" nodeType="withEffect">
                                  <p:stCondLst>
                                    <p:cond delay="0"/>
                                  </p:stCondLst>
                                  <p:childTnLst>
                                    <p:animMotion origin="layout" path="M 0 0  L 0 -0.33302  E" pathEditMode="relative" ptsTypes="">
                                      <p:cBhvr>
                                        <p:cTn id="31"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7" grpId="0"/>
      <p:bldP spid="20" grpId="0" animBg="1"/>
      <p:bldP spid="20" grpId="1" animBg="1"/>
      <p:bldP spid="18" grpId="0"/>
      <p:bldP spid="18" grpId="1"/>
      <p:bldP spid="15"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371600" y="685800"/>
            <a:ext cx="6511013" cy="1077218"/>
          </a:xfrm>
          <a:prstGeom prst="rect">
            <a:avLst/>
          </a:prstGeom>
          <a:noFill/>
        </p:spPr>
        <p:txBody>
          <a:bodyPr wrap="none" rtlCol="0">
            <a:spAutoFit/>
          </a:bodyPr>
          <a:lstStyle/>
          <a:p>
            <a:pPr algn="ctr"/>
            <a:r>
              <a:rPr lang="en-US" sz="2000" b="1">
                <a:solidFill>
                  <a:srgbClr val="FF0000"/>
                </a:solidFill>
              </a:rPr>
              <a:t>Partner A, use the cards and write the number for this turn.</a:t>
            </a:r>
          </a:p>
          <a:p>
            <a:pPr algn="ctr"/>
            <a:r>
              <a:rPr lang="en-US" sz="2000" b="1">
                <a:solidFill>
                  <a:srgbClr val="009900"/>
                </a:solidFill>
              </a:rPr>
              <a:t>Partner B, use the cubes.</a:t>
            </a:r>
          </a:p>
          <a:p>
            <a:pPr algn="ctr"/>
            <a:endParaRPr lang="en-US" sz="2400" b="1">
              <a:solidFill>
                <a:srgbClr val="0000FF"/>
              </a:solidFill>
            </a:endParaRPr>
          </a:p>
        </p:txBody>
      </p:sp>
      <p:sp>
        <p:nvSpPr>
          <p:cNvPr id="10" name="Rectangle 9"/>
          <p:cNvSpPr/>
          <p:nvPr/>
        </p:nvSpPr>
        <p:spPr>
          <a:xfrm>
            <a:off x="2667000" y="2362200"/>
            <a:ext cx="36576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124200" y="2209800"/>
            <a:ext cx="1082348" cy="2215991"/>
          </a:xfrm>
          <a:prstGeom prst="rect">
            <a:avLst/>
          </a:prstGeom>
          <a:noFill/>
        </p:spPr>
        <p:txBody>
          <a:bodyPr wrap="none" rtlCol="0">
            <a:spAutoFit/>
          </a:bodyPr>
          <a:lstStyle/>
          <a:p>
            <a:pPr algn="ctr"/>
            <a:r>
              <a:rPr lang="en-US" sz="13800" b="1"/>
              <a:t>1</a:t>
            </a:r>
          </a:p>
        </p:txBody>
      </p:sp>
      <p:sp>
        <p:nvSpPr>
          <p:cNvPr id="17" name="TextBox 16"/>
          <p:cNvSpPr txBox="1"/>
          <p:nvPr/>
        </p:nvSpPr>
        <p:spPr>
          <a:xfrm>
            <a:off x="4800600" y="2209800"/>
            <a:ext cx="1082348" cy="2215991"/>
          </a:xfrm>
          <a:prstGeom prst="rect">
            <a:avLst/>
          </a:prstGeom>
          <a:noFill/>
        </p:spPr>
        <p:txBody>
          <a:bodyPr wrap="none" rtlCol="0">
            <a:spAutoFit/>
          </a:bodyPr>
          <a:lstStyle/>
          <a:p>
            <a:pPr algn="ctr"/>
            <a:r>
              <a:rPr lang="en-US" sz="13800" b="1"/>
              <a:t>0</a:t>
            </a:r>
          </a:p>
        </p:txBody>
      </p:sp>
      <p:sp>
        <p:nvSpPr>
          <p:cNvPr id="20" name="Rectangle 19"/>
          <p:cNvSpPr/>
          <p:nvPr/>
        </p:nvSpPr>
        <p:spPr>
          <a:xfrm>
            <a:off x="4419600" y="4648200"/>
            <a:ext cx="19050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800600" y="4495800"/>
            <a:ext cx="1143000" cy="2215991"/>
          </a:xfrm>
          <a:prstGeom prst="rect">
            <a:avLst/>
          </a:prstGeom>
          <a:noFill/>
        </p:spPr>
        <p:txBody>
          <a:bodyPr wrap="square" rtlCol="0">
            <a:spAutoFit/>
          </a:bodyPr>
          <a:lstStyle/>
          <a:p>
            <a:pPr algn="ctr"/>
            <a:r>
              <a:rPr lang="en-US" sz="13800" b="1"/>
              <a:t>3</a:t>
            </a:r>
          </a:p>
        </p:txBody>
      </p:sp>
      <p:sp>
        <p:nvSpPr>
          <p:cNvPr id="15" name="TextBox 14"/>
          <p:cNvSpPr txBox="1"/>
          <p:nvPr/>
        </p:nvSpPr>
        <p:spPr>
          <a:xfrm>
            <a:off x="2971800" y="1371600"/>
            <a:ext cx="3183757" cy="646331"/>
          </a:xfrm>
          <a:prstGeom prst="rect">
            <a:avLst/>
          </a:prstGeom>
          <a:noFill/>
        </p:spPr>
        <p:txBody>
          <a:bodyPr wrap="none" rtlCol="0">
            <a:spAutoFit/>
          </a:bodyPr>
          <a:lstStyle/>
          <a:p>
            <a:pPr algn="ctr"/>
            <a:r>
              <a:rPr lang="en-US" sz="3600" b="1"/>
              <a:t>Show me ten 3!</a:t>
            </a:r>
          </a:p>
        </p:txBody>
      </p:sp>
      <p:pic>
        <p:nvPicPr>
          <p:cNvPr id="9218" name="Picture 2" descr="http://worldartsme.com/images/colored-stick-people-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69125"/>
            <a:ext cx="1823621" cy="2762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0" y="4956631"/>
            <a:ext cx="566181" cy="430887"/>
          </a:xfrm>
          <a:prstGeom prst="rect">
            <a:avLst/>
          </a:prstGeom>
          <a:noFill/>
        </p:spPr>
        <p:txBody>
          <a:bodyPr wrap="none" rtlCol="0">
            <a:spAutoFit/>
          </a:bodyPr>
          <a:lstStyle/>
          <a:p>
            <a:pPr algn="ctr"/>
            <a:r>
              <a:rPr lang="en-US" sz="1100" b="1">
                <a:solidFill>
                  <a:schemeClr val="bg1"/>
                </a:solidFill>
                <a:latin typeface="Kristen ITC" panose="03050502040202030202" pitchFamily="66" charset="0"/>
              </a:rPr>
              <a:t>I </a:t>
            </a:r>
          </a:p>
          <a:p>
            <a:pPr algn="ctr"/>
            <a:r>
              <a:rPr lang="en-US" sz="1100" b="1">
                <a:solidFill>
                  <a:schemeClr val="bg1"/>
                </a:solidFill>
                <a:latin typeface="Kristen ITC" panose="03050502040202030202" pitchFamily="66" charset="0"/>
              </a:rPr>
              <a:t>Math</a:t>
            </a:r>
            <a:endParaRPr lang="en-US" b="1">
              <a:solidFill>
                <a:schemeClr val="bg1"/>
              </a:solidFill>
              <a:latin typeface="Kristen ITC" panose="03050502040202030202" pitchFamily="66" charset="0"/>
            </a:endParaRPr>
          </a:p>
        </p:txBody>
      </p:sp>
      <p:sp>
        <p:nvSpPr>
          <p:cNvPr id="3" name="Heart 2"/>
          <p:cNvSpPr/>
          <p:nvPr/>
        </p:nvSpPr>
        <p:spPr>
          <a:xfrm>
            <a:off x="1106381" y="5029200"/>
            <a:ext cx="185181" cy="142874"/>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par>
                                <p:cTn id="20" presetID="3" presetClass="entr" presetSubtype="10" fill="hold" grpId="1"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par>
                                <p:cTn id="23" presetID="3" presetClass="entr" presetSubtype="10" fill="hold" grpId="1"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linds(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grpId="0" nodeType="clickEffect">
                                  <p:stCondLst>
                                    <p:cond delay="0"/>
                                  </p:stCondLst>
                                  <p:childTnLst>
                                    <p:animMotion origin="layout" path="M 0 0  L 0 -0.33302  E" pathEditMode="relative" ptsTypes="">
                                      <p:cBhvr>
                                        <p:cTn id="29" dur="2000" fill="hold"/>
                                        <p:tgtEl>
                                          <p:spTgt spid="18"/>
                                        </p:tgtEl>
                                        <p:attrNameLst>
                                          <p:attrName>ppt_x</p:attrName>
                                          <p:attrName>ppt_y</p:attrName>
                                        </p:attrNameLst>
                                      </p:cBhvr>
                                    </p:animMotion>
                                  </p:childTnLst>
                                </p:cTn>
                              </p:par>
                              <p:par>
                                <p:cTn id="30" presetID="64" presetClass="path" presetSubtype="0" accel="50000" decel="50000" fill="hold" grpId="0" nodeType="withEffect">
                                  <p:stCondLst>
                                    <p:cond delay="0"/>
                                  </p:stCondLst>
                                  <p:childTnLst>
                                    <p:animMotion origin="layout" path="M 0 0  L 0 -0.33302  E" pathEditMode="relative" ptsTypes="">
                                      <p:cBhvr>
                                        <p:cTn id="31"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7" grpId="0"/>
      <p:bldP spid="20" grpId="0" animBg="1"/>
      <p:bldP spid="20" grpId="1" animBg="1"/>
      <p:bldP spid="18" grpId="0"/>
      <p:bldP spid="18" grpId="1"/>
      <p:bldP spid="15"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133600" y="457200"/>
            <a:ext cx="5097999" cy="1077218"/>
          </a:xfrm>
          <a:prstGeom prst="rect">
            <a:avLst/>
          </a:prstGeom>
          <a:noFill/>
        </p:spPr>
        <p:txBody>
          <a:bodyPr wrap="none" rtlCol="0">
            <a:spAutoFit/>
          </a:bodyPr>
          <a:lstStyle/>
          <a:p>
            <a:pPr algn="ctr"/>
            <a:r>
              <a:rPr lang="en-US" sz="2000" b="1">
                <a:solidFill>
                  <a:srgbClr val="FF0000"/>
                </a:solidFill>
              </a:rPr>
              <a:t>Partner A, use the cubes for this turn.</a:t>
            </a:r>
          </a:p>
          <a:p>
            <a:pPr algn="ctr"/>
            <a:r>
              <a:rPr lang="en-US" sz="2000" b="1">
                <a:solidFill>
                  <a:srgbClr val="009900"/>
                </a:solidFill>
              </a:rPr>
              <a:t>Partner B, use the cards and write the number.</a:t>
            </a:r>
          </a:p>
          <a:p>
            <a:pPr algn="ctr"/>
            <a:endParaRPr lang="en-US" sz="2400" b="1">
              <a:solidFill>
                <a:srgbClr val="0000FF"/>
              </a:solidFill>
            </a:endParaRPr>
          </a:p>
        </p:txBody>
      </p:sp>
      <p:sp>
        <p:nvSpPr>
          <p:cNvPr id="10" name="Rectangle 9"/>
          <p:cNvSpPr/>
          <p:nvPr/>
        </p:nvSpPr>
        <p:spPr>
          <a:xfrm>
            <a:off x="2667000" y="2362200"/>
            <a:ext cx="36576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124200" y="2209800"/>
            <a:ext cx="1082348" cy="2215991"/>
          </a:xfrm>
          <a:prstGeom prst="rect">
            <a:avLst/>
          </a:prstGeom>
          <a:noFill/>
        </p:spPr>
        <p:txBody>
          <a:bodyPr wrap="none" rtlCol="0">
            <a:spAutoFit/>
          </a:bodyPr>
          <a:lstStyle/>
          <a:p>
            <a:pPr algn="ctr"/>
            <a:r>
              <a:rPr lang="en-US" sz="13800" b="1"/>
              <a:t>1</a:t>
            </a:r>
          </a:p>
        </p:txBody>
      </p:sp>
      <p:sp>
        <p:nvSpPr>
          <p:cNvPr id="17" name="TextBox 16"/>
          <p:cNvSpPr txBox="1"/>
          <p:nvPr/>
        </p:nvSpPr>
        <p:spPr>
          <a:xfrm>
            <a:off x="4800600" y="2209800"/>
            <a:ext cx="1082348" cy="2215991"/>
          </a:xfrm>
          <a:prstGeom prst="rect">
            <a:avLst/>
          </a:prstGeom>
          <a:noFill/>
        </p:spPr>
        <p:txBody>
          <a:bodyPr wrap="none" rtlCol="0">
            <a:spAutoFit/>
          </a:bodyPr>
          <a:lstStyle/>
          <a:p>
            <a:pPr algn="ctr"/>
            <a:r>
              <a:rPr lang="en-US" sz="13800" b="1"/>
              <a:t>0</a:t>
            </a:r>
          </a:p>
        </p:txBody>
      </p:sp>
      <p:sp>
        <p:nvSpPr>
          <p:cNvPr id="20" name="Rectangle 19"/>
          <p:cNvSpPr/>
          <p:nvPr/>
        </p:nvSpPr>
        <p:spPr>
          <a:xfrm>
            <a:off x="4419600" y="4648200"/>
            <a:ext cx="19050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800600" y="4495800"/>
            <a:ext cx="1143000" cy="2215991"/>
          </a:xfrm>
          <a:prstGeom prst="rect">
            <a:avLst/>
          </a:prstGeom>
          <a:noFill/>
        </p:spPr>
        <p:txBody>
          <a:bodyPr wrap="square" rtlCol="0">
            <a:spAutoFit/>
          </a:bodyPr>
          <a:lstStyle/>
          <a:p>
            <a:pPr algn="ctr"/>
            <a:r>
              <a:rPr lang="en-US" sz="13800" b="1"/>
              <a:t>9</a:t>
            </a:r>
          </a:p>
        </p:txBody>
      </p:sp>
      <p:sp>
        <p:nvSpPr>
          <p:cNvPr id="15" name="TextBox 14"/>
          <p:cNvSpPr txBox="1"/>
          <p:nvPr/>
        </p:nvSpPr>
        <p:spPr>
          <a:xfrm>
            <a:off x="2971800" y="1371600"/>
            <a:ext cx="3183757" cy="646331"/>
          </a:xfrm>
          <a:prstGeom prst="rect">
            <a:avLst/>
          </a:prstGeom>
          <a:noFill/>
        </p:spPr>
        <p:txBody>
          <a:bodyPr wrap="none" rtlCol="0">
            <a:spAutoFit/>
          </a:bodyPr>
          <a:lstStyle/>
          <a:p>
            <a:pPr algn="ctr"/>
            <a:r>
              <a:rPr lang="en-US" sz="3600" b="1"/>
              <a:t>Show me ten 9!</a:t>
            </a:r>
          </a:p>
        </p:txBody>
      </p:sp>
      <p:pic>
        <p:nvPicPr>
          <p:cNvPr id="2" name="Picture 1"/>
          <p:cNvPicPr>
            <a:picLocks noChangeAspect="1"/>
          </p:cNvPicPr>
          <p:nvPr/>
        </p:nvPicPr>
        <p:blipFill>
          <a:blip r:embed="rId3"/>
          <a:stretch>
            <a:fillRect/>
          </a:stretch>
        </p:blipFill>
        <p:spPr>
          <a:xfrm>
            <a:off x="307974" y="4428836"/>
            <a:ext cx="1825625" cy="2124364"/>
          </a:xfrm>
          <a:prstGeom prst="rect">
            <a:avLst/>
          </a:prstGeom>
        </p:spPr>
      </p:pic>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par>
                                <p:cTn id="20" presetID="3" presetClass="entr" presetSubtype="10" fill="hold" grpId="1"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par>
                                <p:cTn id="23" presetID="3" presetClass="entr" presetSubtype="10" fill="hold" grpId="1"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linds(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grpId="0" nodeType="clickEffect">
                                  <p:stCondLst>
                                    <p:cond delay="0"/>
                                  </p:stCondLst>
                                  <p:childTnLst>
                                    <p:animMotion origin="layout" path="M 0 0  L 0 -0.33302  E" pathEditMode="relative" ptsTypes="">
                                      <p:cBhvr>
                                        <p:cTn id="29" dur="2000" fill="hold"/>
                                        <p:tgtEl>
                                          <p:spTgt spid="18"/>
                                        </p:tgtEl>
                                        <p:attrNameLst>
                                          <p:attrName>ppt_x</p:attrName>
                                          <p:attrName>ppt_y</p:attrName>
                                        </p:attrNameLst>
                                      </p:cBhvr>
                                    </p:animMotion>
                                  </p:childTnLst>
                                </p:cTn>
                              </p:par>
                              <p:par>
                                <p:cTn id="30" presetID="64" presetClass="path" presetSubtype="0" accel="50000" decel="50000" fill="hold" grpId="0" nodeType="withEffect">
                                  <p:stCondLst>
                                    <p:cond delay="0"/>
                                  </p:stCondLst>
                                  <p:childTnLst>
                                    <p:animMotion origin="layout" path="M 0 0  L 0 -0.33302  E" pathEditMode="relative" ptsTypes="">
                                      <p:cBhvr>
                                        <p:cTn id="31"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7" grpId="0"/>
      <p:bldP spid="20" grpId="0" animBg="1"/>
      <p:bldP spid="20" grpId="1" animBg="1"/>
      <p:bldP spid="18" grpId="0"/>
      <p:bldP spid="18" grpId="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221615"/>
            <a:ext cx="7772400" cy="1470025"/>
          </a:xfrm>
        </p:spPr>
        <p:txBody>
          <a:bodyPr>
            <a:normAutofit fontScale="90000"/>
          </a:bodyPr>
          <a:lstStyle/>
          <a:p>
            <a:r>
              <a:rPr lang="en-US" sz="4800">
                <a:latin typeface="Kristen ITC" panose="03050502040202030202" pitchFamily="66" charset="0"/>
              </a:rPr>
              <a:t>Lesson Links</a:t>
            </a:r>
            <a:br>
              <a:rPr lang="en-US" sz="4800">
                <a:latin typeface="Kristen ITC" panose="03050502040202030202" pitchFamily="66" charset="0"/>
              </a:rPr>
            </a:br>
            <a:r>
              <a:rPr lang="en-US" sz="2400" b="1">
                <a:latin typeface="Kristen ITC" panose="03050502040202030202" pitchFamily="66" charset="0"/>
              </a:rPr>
              <a:t>Click on the lesson you want to go to! </a:t>
            </a:r>
            <a:br>
              <a:rPr lang="en-US" sz="2400" b="1">
                <a:latin typeface="Kristen ITC" panose="03050502040202030202" pitchFamily="66" charset="0"/>
              </a:rPr>
            </a:br>
            <a:r>
              <a:rPr lang="en-US" sz="2200">
                <a:latin typeface="Kristen ITC" panose="03050502040202030202" pitchFamily="66" charset="0"/>
              </a:rPr>
              <a:t>(You must be in Slide Show/Presentation Mode.)</a:t>
            </a:r>
            <a:endParaRPr lang="en-US" sz="4800">
              <a:latin typeface="Kristen ITC" panose="03050502040202030202" pitchFamily="66" charset="0"/>
            </a:endParaRPr>
          </a:p>
        </p:txBody>
      </p:sp>
      <p:sp>
        <p:nvSpPr>
          <p:cNvPr id="3" name="Subtitle 2"/>
          <p:cNvSpPr>
            <a:spLocks noGrp="1"/>
          </p:cNvSpPr>
          <p:nvPr>
            <p:ph type="subTitle" idx="1"/>
          </p:nvPr>
        </p:nvSpPr>
        <p:spPr>
          <a:xfrm>
            <a:off x="1409700" y="2133600"/>
            <a:ext cx="7010400" cy="1752600"/>
          </a:xfrm>
          <a:ln>
            <a:noFill/>
          </a:ln>
        </p:spPr>
        <p:txBody>
          <a:bodyPr>
            <a:noAutofit/>
          </a:bodyPr>
          <a:lstStyle/>
          <a:p>
            <a:pPr algn="l"/>
            <a:r>
              <a:rPr lang="en-US" sz="2400">
                <a:solidFill>
                  <a:srgbClr val="0033CC"/>
                </a:solidFill>
                <a:latin typeface="Kristen ITC" panose="03050502040202030202" pitchFamily="66" charset="0"/>
              </a:rPr>
              <a:t>	</a:t>
            </a:r>
            <a:r>
              <a:rPr lang="en-US" sz="2800">
                <a:solidFill>
                  <a:srgbClr val="0033CC"/>
                </a:solidFill>
                <a:latin typeface="Kristen ITC" panose="03050502040202030202" pitchFamily="66" charset="0"/>
                <a:hlinkClick r:id="rId3" action="ppaction://hlinksldjump"/>
              </a:rPr>
              <a:t>Lesson 1</a:t>
            </a:r>
            <a:r>
              <a:rPr lang="en-US" sz="2800">
                <a:solidFill>
                  <a:srgbClr val="0033CC"/>
                </a:solidFill>
                <a:latin typeface="Kristen ITC" panose="03050502040202030202" pitchFamily="66" charset="0"/>
              </a:rPr>
              <a:t>		</a:t>
            </a:r>
            <a:r>
              <a:rPr lang="en-US" sz="2800">
                <a:solidFill>
                  <a:srgbClr val="0033CC"/>
                </a:solidFill>
                <a:latin typeface="Kristen ITC" panose="03050502040202030202" pitchFamily="66" charset="0"/>
                <a:hlinkClick r:id="rId4" action="ppaction://hlinksldjump"/>
              </a:rPr>
              <a:t>Lesson 8</a:t>
            </a:r>
            <a:r>
              <a:rPr lang="en-US" sz="2800">
                <a:solidFill>
                  <a:srgbClr val="0033CC"/>
                </a:solidFill>
                <a:latin typeface="Kristen ITC" panose="03050502040202030202" pitchFamily="66" charset="0"/>
              </a:rPr>
              <a:t>			</a:t>
            </a:r>
            <a:r>
              <a:rPr lang="en-US" sz="2800">
                <a:solidFill>
                  <a:srgbClr val="0033CC"/>
                </a:solidFill>
                <a:latin typeface="Kristen ITC" panose="03050502040202030202" pitchFamily="66" charset="0"/>
                <a:hlinkClick r:id="rId5" action="ppaction://hlinksldjump"/>
              </a:rPr>
              <a:t>Lesson 2</a:t>
            </a:r>
            <a:r>
              <a:rPr lang="en-US" sz="2800">
                <a:solidFill>
                  <a:srgbClr val="0033CC"/>
                </a:solidFill>
                <a:latin typeface="Kristen ITC" panose="03050502040202030202" pitchFamily="66" charset="0"/>
              </a:rPr>
              <a:t>		</a:t>
            </a:r>
            <a:r>
              <a:rPr lang="en-US" sz="2800">
                <a:solidFill>
                  <a:srgbClr val="0033CC"/>
                </a:solidFill>
                <a:latin typeface="Kristen ITC" panose="03050502040202030202" pitchFamily="66" charset="0"/>
                <a:hlinkClick r:id="rId6" action="ppaction://hlinksldjump"/>
              </a:rPr>
              <a:t>Lesson 9</a:t>
            </a:r>
            <a:r>
              <a:rPr lang="en-US" sz="2800">
                <a:solidFill>
                  <a:srgbClr val="0033CC"/>
                </a:solidFill>
                <a:latin typeface="Kristen ITC" panose="03050502040202030202" pitchFamily="66" charset="0"/>
              </a:rPr>
              <a:t>			</a:t>
            </a:r>
            <a:r>
              <a:rPr lang="en-US" sz="2800">
                <a:solidFill>
                  <a:srgbClr val="0033CC"/>
                </a:solidFill>
                <a:latin typeface="Kristen ITC" panose="03050502040202030202" pitchFamily="66" charset="0"/>
                <a:hlinkClick r:id="rId7" action="ppaction://hlinksldjump"/>
              </a:rPr>
              <a:t>Lesson 3</a:t>
            </a:r>
            <a:r>
              <a:rPr lang="en-US" sz="2800">
                <a:solidFill>
                  <a:srgbClr val="0033CC"/>
                </a:solidFill>
                <a:latin typeface="Kristen ITC" panose="03050502040202030202" pitchFamily="66" charset="0"/>
              </a:rPr>
              <a:t>		</a:t>
            </a:r>
            <a:r>
              <a:rPr lang="en-US" sz="2800">
                <a:solidFill>
                  <a:srgbClr val="0033CC"/>
                </a:solidFill>
                <a:latin typeface="Kristen ITC" panose="03050502040202030202" pitchFamily="66" charset="0"/>
                <a:hlinkClick r:id="rId8" action="ppaction://hlinksldjump"/>
              </a:rPr>
              <a:t>Lesson 10</a:t>
            </a:r>
            <a:r>
              <a:rPr lang="en-US" sz="2800">
                <a:solidFill>
                  <a:srgbClr val="0033CC"/>
                </a:solidFill>
                <a:latin typeface="Kristen ITC" panose="03050502040202030202" pitchFamily="66" charset="0"/>
              </a:rPr>
              <a:t>			</a:t>
            </a:r>
            <a:r>
              <a:rPr lang="en-US" sz="2800">
                <a:solidFill>
                  <a:srgbClr val="0033CC"/>
                </a:solidFill>
                <a:latin typeface="Kristen ITC" panose="03050502040202030202" pitchFamily="66" charset="0"/>
                <a:hlinkClick r:id="rId9" action="ppaction://hlinksldjump"/>
              </a:rPr>
              <a:t>Lesson 4</a:t>
            </a:r>
            <a:r>
              <a:rPr lang="en-US" sz="2800">
                <a:solidFill>
                  <a:srgbClr val="0033CC"/>
                </a:solidFill>
                <a:latin typeface="Kristen ITC" panose="03050502040202030202" pitchFamily="66" charset="0"/>
              </a:rPr>
              <a:t>		</a:t>
            </a:r>
            <a:r>
              <a:rPr lang="en-US" sz="2800">
                <a:solidFill>
                  <a:srgbClr val="0033CC"/>
                </a:solidFill>
                <a:latin typeface="Kristen ITC" panose="03050502040202030202" pitchFamily="66" charset="0"/>
                <a:hlinkClick r:id="rId10" action="ppaction://hlinksldjump"/>
              </a:rPr>
              <a:t>Lesson 11</a:t>
            </a:r>
            <a:r>
              <a:rPr lang="en-US" sz="2800">
                <a:solidFill>
                  <a:srgbClr val="0033CC"/>
                </a:solidFill>
                <a:latin typeface="Kristen ITC" panose="03050502040202030202" pitchFamily="66" charset="0"/>
              </a:rPr>
              <a:t>			</a:t>
            </a:r>
            <a:r>
              <a:rPr lang="en-US" sz="2800">
                <a:solidFill>
                  <a:srgbClr val="0033CC"/>
                </a:solidFill>
                <a:latin typeface="Kristen ITC" panose="03050502040202030202" pitchFamily="66" charset="0"/>
                <a:hlinkClick r:id="rId11" action="ppaction://hlinksldjump"/>
              </a:rPr>
              <a:t>Lesson 5</a:t>
            </a:r>
            <a:r>
              <a:rPr lang="en-US" sz="2800">
                <a:solidFill>
                  <a:srgbClr val="0033CC"/>
                </a:solidFill>
                <a:latin typeface="Kristen ITC" panose="03050502040202030202" pitchFamily="66" charset="0"/>
              </a:rPr>
              <a:t>		</a:t>
            </a:r>
            <a:r>
              <a:rPr lang="en-US" sz="2800">
                <a:solidFill>
                  <a:srgbClr val="0033CC"/>
                </a:solidFill>
                <a:latin typeface="Kristen ITC" panose="03050502040202030202" pitchFamily="66" charset="0"/>
                <a:hlinkClick r:id="rId12" action="ppaction://hlinksldjump"/>
              </a:rPr>
              <a:t>Lesson 12</a:t>
            </a:r>
            <a:r>
              <a:rPr lang="en-US" sz="2800">
                <a:solidFill>
                  <a:srgbClr val="0033CC"/>
                </a:solidFill>
                <a:latin typeface="Kristen ITC" panose="03050502040202030202" pitchFamily="66" charset="0"/>
              </a:rPr>
              <a:t>      		</a:t>
            </a:r>
            <a:r>
              <a:rPr lang="en-US" sz="2800">
                <a:solidFill>
                  <a:srgbClr val="0033CC"/>
                </a:solidFill>
                <a:latin typeface="Kristen ITC" panose="03050502040202030202" pitchFamily="66" charset="0"/>
                <a:hlinkClick r:id="rId13" action="ppaction://hlinksldjump"/>
              </a:rPr>
              <a:t>Lesson 6</a:t>
            </a:r>
            <a:r>
              <a:rPr lang="en-US" sz="2800">
                <a:solidFill>
                  <a:srgbClr val="0033CC"/>
                </a:solidFill>
                <a:latin typeface="Kristen ITC" panose="03050502040202030202" pitchFamily="66" charset="0"/>
              </a:rPr>
              <a:t>		</a:t>
            </a:r>
            <a:r>
              <a:rPr lang="en-US" sz="2800">
                <a:solidFill>
                  <a:srgbClr val="0033CC"/>
                </a:solidFill>
                <a:latin typeface="Kristen ITC" panose="03050502040202030202" pitchFamily="66" charset="0"/>
                <a:hlinkClick r:id="rId14" action="ppaction://hlinksldjump"/>
              </a:rPr>
              <a:t>Lesson 13</a:t>
            </a:r>
            <a:r>
              <a:rPr lang="en-US" sz="2400">
                <a:solidFill>
                  <a:srgbClr val="0033CC"/>
                </a:solidFill>
                <a:latin typeface="Kristen ITC" panose="03050502040202030202" pitchFamily="66" charset="0"/>
              </a:rPr>
              <a:t>	</a:t>
            </a:r>
          </a:p>
          <a:p>
            <a:pPr algn="l"/>
            <a:r>
              <a:rPr lang="en-US" sz="2400">
                <a:solidFill>
                  <a:srgbClr val="0033CC"/>
                </a:solidFill>
                <a:latin typeface="Kristen ITC" panose="03050502040202030202" pitchFamily="66" charset="0"/>
              </a:rPr>
              <a:t>	</a:t>
            </a:r>
            <a:r>
              <a:rPr lang="en-US" sz="2800">
                <a:solidFill>
                  <a:srgbClr val="0033CC"/>
                </a:solidFill>
                <a:latin typeface="Kristen ITC" panose="03050502040202030202" pitchFamily="66" charset="0"/>
                <a:hlinkClick r:id="rId15" action="ppaction://hlinksldjump"/>
              </a:rPr>
              <a:t>Lesson 7</a:t>
            </a:r>
            <a:r>
              <a:rPr lang="en-US" sz="2800">
                <a:solidFill>
                  <a:srgbClr val="0033CC"/>
                </a:solidFill>
                <a:latin typeface="Kristen ITC" panose="03050502040202030202" pitchFamily="66" charset="0"/>
              </a:rPr>
              <a:t>		</a:t>
            </a:r>
            <a:r>
              <a:rPr lang="en-US" sz="2800">
                <a:solidFill>
                  <a:srgbClr val="0033CC"/>
                </a:solidFill>
                <a:latin typeface="Kristen ITC" panose="03050502040202030202" pitchFamily="66" charset="0"/>
                <a:hlinkClick r:id="rId16" action="ppaction://hlinksldjump"/>
              </a:rPr>
              <a:t>Lesson 14</a:t>
            </a:r>
            <a:r>
              <a:rPr lang="en-US" sz="2400">
                <a:solidFill>
                  <a:srgbClr val="0033CC"/>
                </a:solidFill>
                <a:latin typeface="Kristen ITC" panose="03050502040202030202" pitchFamily="66" charset="0"/>
              </a:rPr>
              <a:t>	</a:t>
            </a:r>
          </a:p>
        </p:txBody>
      </p:sp>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ounded Rectangle 17"/>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6946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5, Lesson 17</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5-Frame Flashes</a:t>
            </a:r>
            <a:endParaRPr lang="en-US" sz="8000" b="1"/>
          </a:p>
        </p:txBody>
      </p:sp>
      <p:sp>
        <p:nvSpPr>
          <p:cNvPr id="25" name="TextBox 2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do you see?  How many more to make 5?  Say the addition sentence. </a:t>
            </a:r>
          </a:p>
        </p:txBody>
      </p:sp>
      <p:pic>
        <p:nvPicPr>
          <p:cNvPr id="13" name="Picture 12"/>
          <p:cNvPicPr>
            <a:picLocks noChangeAspect="1"/>
          </p:cNvPicPr>
          <p:nvPr/>
        </p:nvPicPr>
        <p:blipFill>
          <a:blip r:embed="rId4"/>
          <a:stretch>
            <a:fillRect/>
          </a:stretch>
        </p:blipFill>
        <p:spPr>
          <a:xfrm rot="5400000">
            <a:off x="3864840" y="771112"/>
            <a:ext cx="1419225" cy="5295900"/>
          </a:xfrm>
          <a:prstGeom prst="rect">
            <a:avLst/>
          </a:prstGeom>
        </p:spPr>
      </p:pic>
      <p:pic>
        <p:nvPicPr>
          <p:cNvPr id="14" name="Picture 2" descr="http://www.clipartkid.com/images/21/family-and-i-silentmyth-UuLUmS-clipa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167" y="4177514"/>
            <a:ext cx="1595335" cy="23605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kid.com/images/21/family-and-i-silentmyth-UuLUmS-clipar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086600" y="4142947"/>
            <a:ext cx="1686222" cy="236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15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371600" y="685800"/>
            <a:ext cx="6511013" cy="1077218"/>
          </a:xfrm>
          <a:prstGeom prst="rect">
            <a:avLst/>
          </a:prstGeom>
          <a:noFill/>
        </p:spPr>
        <p:txBody>
          <a:bodyPr wrap="none" rtlCol="0">
            <a:spAutoFit/>
          </a:bodyPr>
          <a:lstStyle/>
          <a:p>
            <a:pPr algn="ctr"/>
            <a:r>
              <a:rPr lang="en-US" sz="2000" b="1">
                <a:solidFill>
                  <a:srgbClr val="FF0000"/>
                </a:solidFill>
              </a:rPr>
              <a:t>Partner A, use the cards and write the number for this turn.</a:t>
            </a:r>
          </a:p>
          <a:p>
            <a:pPr algn="ctr"/>
            <a:r>
              <a:rPr lang="en-US" sz="2000" b="1">
                <a:solidFill>
                  <a:srgbClr val="009900"/>
                </a:solidFill>
              </a:rPr>
              <a:t>Partner B, use the cubes.</a:t>
            </a:r>
          </a:p>
          <a:p>
            <a:pPr algn="ctr"/>
            <a:endParaRPr lang="en-US" sz="2400" b="1">
              <a:solidFill>
                <a:srgbClr val="0000FF"/>
              </a:solidFill>
            </a:endParaRPr>
          </a:p>
        </p:txBody>
      </p:sp>
      <p:sp>
        <p:nvSpPr>
          <p:cNvPr id="10" name="Rectangle 9"/>
          <p:cNvSpPr/>
          <p:nvPr/>
        </p:nvSpPr>
        <p:spPr>
          <a:xfrm>
            <a:off x="2667000" y="2362200"/>
            <a:ext cx="36576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124200" y="2209800"/>
            <a:ext cx="1082348" cy="2215991"/>
          </a:xfrm>
          <a:prstGeom prst="rect">
            <a:avLst/>
          </a:prstGeom>
          <a:noFill/>
        </p:spPr>
        <p:txBody>
          <a:bodyPr wrap="none" rtlCol="0">
            <a:spAutoFit/>
          </a:bodyPr>
          <a:lstStyle/>
          <a:p>
            <a:pPr algn="ctr"/>
            <a:r>
              <a:rPr lang="en-US" sz="13800" b="1"/>
              <a:t>1</a:t>
            </a:r>
          </a:p>
        </p:txBody>
      </p:sp>
      <p:sp>
        <p:nvSpPr>
          <p:cNvPr id="17" name="TextBox 16"/>
          <p:cNvSpPr txBox="1"/>
          <p:nvPr/>
        </p:nvSpPr>
        <p:spPr>
          <a:xfrm>
            <a:off x="4800600" y="2209800"/>
            <a:ext cx="1082348" cy="2215991"/>
          </a:xfrm>
          <a:prstGeom prst="rect">
            <a:avLst/>
          </a:prstGeom>
          <a:noFill/>
        </p:spPr>
        <p:txBody>
          <a:bodyPr wrap="none" rtlCol="0">
            <a:spAutoFit/>
          </a:bodyPr>
          <a:lstStyle/>
          <a:p>
            <a:pPr algn="ctr"/>
            <a:r>
              <a:rPr lang="en-US" sz="13800" b="1"/>
              <a:t>0</a:t>
            </a:r>
          </a:p>
        </p:txBody>
      </p:sp>
      <p:sp>
        <p:nvSpPr>
          <p:cNvPr id="20" name="Rectangle 19"/>
          <p:cNvSpPr/>
          <p:nvPr/>
        </p:nvSpPr>
        <p:spPr>
          <a:xfrm>
            <a:off x="4419600" y="4648200"/>
            <a:ext cx="19050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800600" y="4495800"/>
            <a:ext cx="1143000" cy="2215991"/>
          </a:xfrm>
          <a:prstGeom prst="rect">
            <a:avLst/>
          </a:prstGeom>
          <a:noFill/>
        </p:spPr>
        <p:txBody>
          <a:bodyPr wrap="square" rtlCol="0">
            <a:spAutoFit/>
          </a:bodyPr>
          <a:lstStyle/>
          <a:p>
            <a:pPr algn="ctr"/>
            <a:r>
              <a:rPr lang="en-US" sz="13800" b="1"/>
              <a:t>1</a:t>
            </a:r>
          </a:p>
        </p:txBody>
      </p:sp>
      <p:sp>
        <p:nvSpPr>
          <p:cNvPr id="15" name="TextBox 14"/>
          <p:cNvSpPr txBox="1"/>
          <p:nvPr/>
        </p:nvSpPr>
        <p:spPr>
          <a:xfrm>
            <a:off x="2971800" y="1371600"/>
            <a:ext cx="3183757" cy="646331"/>
          </a:xfrm>
          <a:prstGeom prst="rect">
            <a:avLst/>
          </a:prstGeom>
          <a:noFill/>
        </p:spPr>
        <p:txBody>
          <a:bodyPr wrap="none" rtlCol="0">
            <a:spAutoFit/>
          </a:bodyPr>
          <a:lstStyle/>
          <a:p>
            <a:pPr algn="ctr"/>
            <a:r>
              <a:rPr lang="en-US" sz="3600" b="1"/>
              <a:t>Show me ten 1!</a:t>
            </a:r>
          </a:p>
        </p:txBody>
      </p:sp>
      <p:pic>
        <p:nvPicPr>
          <p:cNvPr id="10242" name="Picture 2" descr="http://www.trinity-ec.org/images/content/children/clip%20art%20kid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080" y="4648201"/>
            <a:ext cx="3029292" cy="201302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par>
                                <p:cTn id="20" presetID="3" presetClass="entr" presetSubtype="10" fill="hold" grpId="1"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par>
                                <p:cTn id="23" presetID="3" presetClass="entr" presetSubtype="10" fill="hold" grpId="1"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linds(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grpId="0" nodeType="clickEffect">
                                  <p:stCondLst>
                                    <p:cond delay="0"/>
                                  </p:stCondLst>
                                  <p:childTnLst>
                                    <p:animMotion origin="layout" path="M 0 0  L 0 -0.33302  E" pathEditMode="relative" ptsTypes="">
                                      <p:cBhvr>
                                        <p:cTn id="29" dur="2000" fill="hold"/>
                                        <p:tgtEl>
                                          <p:spTgt spid="18"/>
                                        </p:tgtEl>
                                        <p:attrNameLst>
                                          <p:attrName>ppt_x</p:attrName>
                                          <p:attrName>ppt_y</p:attrName>
                                        </p:attrNameLst>
                                      </p:cBhvr>
                                    </p:animMotion>
                                  </p:childTnLst>
                                </p:cTn>
                              </p:par>
                              <p:par>
                                <p:cTn id="30" presetID="64" presetClass="path" presetSubtype="0" accel="50000" decel="50000" fill="hold" grpId="0" nodeType="withEffect">
                                  <p:stCondLst>
                                    <p:cond delay="0"/>
                                  </p:stCondLst>
                                  <p:childTnLst>
                                    <p:animMotion origin="layout" path="M 0 0  L 0 -0.33302  E" pathEditMode="relative" ptsTypes="">
                                      <p:cBhvr>
                                        <p:cTn id="31"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7" grpId="0"/>
      <p:bldP spid="20" grpId="0" animBg="1"/>
      <p:bldP spid="20" grpId="1" animBg="1"/>
      <p:bldP spid="18" grpId="0"/>
      <p:bldP spid="18" grpId="1"/>
      <p:bldP spid="15"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09600" y="990600"/>
            <a:ext cx="8035020" cy="1446550"/>
          </a:xfrm>
          <a:prstGeom prst="rect">
            <a:avLst/>
          </a:prstGeom>
          <a:noFill/>
        </p:spPr>
        <p:txBody>
          <a:bodyPr wrap="none" rtlCol="0">
            <a:spAutoFit/>
          </a:bodyPr>
          <a:lstStyle/>
          <a:p>
            <a:pPr algn="ctr"/>
            <a:r>
              <a:rPr lang="en-US" sz="2400" b="1">
                <a:solidFill>
                  <a:srgbClr val="0000FF"/>
                </a:solidFill>
              </a:rPr>
              <a:t>Now, use the dot side of the Hide Zero cards instead of cubes.</a:t>
            </a:r>
          </a:p>
          <a:p>
            <a:pPr algn="ctr"/>
            <a:r>
              <a:rPr lang="en-US" sz="2000" b="1">
                <a:solidFill>
                  <a:srgbClr val="FF0000"/>
                </a:solidFill>
              </a:rPr>
              <a:t>Partner A, pull out all the cards and put them in order from 10 to 1.</a:t>
            </a:r>
          </a:p>
          <a:p>
            <a:pPr algn="ctr"/>
            <a:r>
              <a:rPr lang="en-US" sz="2000" b="1">
                <a:solidFill>
                  <a:srgbClr val="009900"/>
                </a:solidFill>
              </a:rPr>
              <a:t>Partner B, match them with the numbers.</a:t>
            </a:r>
          </a:p>
          <a:p>
            <a:pPr algn="ctr"/>
            <a:endParaRPr lang="en-US" sz="2400" b="1">
              <a:solidFill>
                <a:srgbClr val="0000FF"/>
              </a:solidFill>
            </a:endParaRPr>
          </a:p>
        </p:txBody>
      </p:sp>
      <p:pic>
        <p:nvPicPr>
          <p:cNvPr id="158722" name="Picture 2"/>
          <p:cNvPicPr>
            <a:picLocks noChangeAspect="1" noChangeArrowheads="1"/>
          </p:cNvPicPr>
          <p:nvPr/>
        </p:nvPicPr>
        <p:blipFill>
          <a:blip r:embed="rId3" cstate="print"/>
          <a:srcRect/>
          <a:stretch>
            <a:fillRect/>
          </a:stretch>
        </p:blipFill>
        <p:spPr bwMode="auto">
          <a:xfrm>
            <a:off x="838200" y="3048000"/>
            <a:ext cx="7453312" cy="1487547"/>
          </a:xfrm>
          <a:prstGeom prst="rect">
            <a:avLst/>
          </a:prstGeom>
          <a:noFill/>
          <a:ln w="9525">
            <a:noFill/>
            <a:miter lim="800000"/>
            <a:headEnd/>
            <a:tailEnd/>
          </a:ln>
        </p:spPr>
      </p:pic>
      <p:pic>
        <p:nvPicPr>
          <p:cNvPr id="11266" name="Picture 2" descr="http://i.myniceprofile.com/1698/16986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5146397"/>
            <a:ext cx="1573596" cy="13690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i.myniceprofile.com/1698/16986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5933" y="5146397"/>
            <a:ext cx="1573596" cy="136903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8722"/>
                                        </p:tgtEl>
                                        <p:attrNameLst>
                                          <p:attrName>style.visibility</p:attrName>
                                        </p:attrNameLst>
                                      </p:cBhvr>
                                      <p:to>
                                        <p:strVal val="visible"/>
                                      </p:to>
                                    </p:set>
                                    <p:animEffect transition="in" filter="checkerboard(across)">
                                      <p:cBhvr>
                                        <p:cTn id="7" dur="500"/>
                                        <p:tgtEl>
                                          <p:spTgt spid="158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133600" y="457200"/>
            <a:ext cx="5097999" cy="1077218"/>
          </a:xfrm>
          <a:prstGeom prst="rect">
            <a:avLst/>
          </a:prstGeom>
          <a:noFill/>
        </p:spPr>
        <p:txBody>
          <a:bodyPr wrap="none" rtlCol="0">
            <a:spAutoFit/>
          </a:bodyPr>
          <a:lstStyle/>
          <a:p>
            <a:pPr algn="ctr"/>
            <a:r>
              <a:rPr lang="en-US" sz="2000" b="1">
                <a:solidFill>
                  <a:srgbClr val="FF0000"/>
                </a:solidFill>
              </a:rPr>
              <a:t>Partner A, use the dots for this first turn.</a:t>
            </a:r>
          </a:p>
          <a:p>
            <a:pPr algn="ctr"/>
            <a:r>
              <a:rPr lang="en-US" sz="2000" b="1">
                <a:solidFill>
                  <a:srgbClr val="009900"/>
                </a:solidFill>
              </a:rPr>
              <a:t>Partner B, use the cards and write the number.</a:t>
            </a:r>
          </a:p>
          <a:p>
            <a:pPr algn="ctr"/>
            <a:endParaRPr lang="en-US" sz="2400" b="1">
              <a:solidFill>
                <a:srgbClr val="0000FF"/>
              </a:solidFill>
            </a:endParaRPr>
          </a:p>
        </p:txBody>
      </p:sp>
      <p:sp>
        <p:nvSpPr>
          <p:cNvPr id="10" name="Rectangle 9"/>
          <p:cNvSpPr/>
          <p:nvPr/>
        </p:nvSpPr>
        <p:spPr>
          <a:xfrm>
            <a:off x="2667000" y="2362200"/>
            <a:ext cx="36576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124200" y="2209800"/>
            <a:ext cx="1082348" cy="2215991"/>
          </a:xfrm>
          <a:prstGeom prst="rect">
            <a:avLst/>
          </a:prstGeom>
          <a:noFill/>
        </p:spPr>
        <p:txBody>
          <a:bodyPr wrap="none" rtlCol="0">
            <a:spAutoFit/>
          </a:bodyPr>
          <a:lstStyle/>
          <a:p>
            <a:pPr algn="ctr"/>
            <a:r>
              <a:rPr lang="en-US" sz="13800" b="1"/>
              <a:t>1</a:t>
            </a:r>
          </a:p>
        </p:txBody>
      </p:sp>
      <p:sp>
        <p:nvSpPr>
          <p:cNvPr id="17" name="TextBox 16"/>
          <p:cNvSpPr txBox="1"/>
          <p:nvPr/>
        </p:nvSpPr>
        <p:spPr>
          <a:xfrm>
            <a:off x="4800600" y="2209800"/>
            <a:ext cx="1082348" cy="2215991"/>
          </a:xfrm>
          <a:prstGeom prst="rect">
            <a:avLst/>
          </a:prstGeom>
          <a:noFill/>
        </p:spPr>
        <p:txBody>
          <a:bodyPr wrap="none" rtlCol="0">
            <a:spAutoFit/>
          </a:bodyPr>
          <a:lstStyle/>
          <a:p>
            <a:pPr algn="ctr"/>
            <a:r>
              <a:rPr lang="en-US" sz="13800" b="1"/>
              <a:t>0</a:t>
            </a:r>
          </a:p>
        </p:txBody>
      </p:sp>
      <p:sp>
        <p:nvSpPr>
          <p:cNvPr id="20" name="Rectangle 19"/>
          <p:cNvSpPr/>
          <p:nvPr/>
        </p:nvSpPr>
        <p:spPr>
          <a:xfrm>
            <a:off x="4419600" y="4648200"/>
            <a:ext cx="19050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800600" y="4495800"/>
            <a:ext cx="1143000" cy="2215991"/>
          </a:xfrm>
          <a:prstGeom prst="rect">
            <a:avLst/>
          </a:prstGeom>
          <a:noFill/>
        </p:spPr>
        <p:txBody>
          <a:bodyPr wrap="square" rtlCol="0">
            <a:spAutoFit/>
          </a:bodyPr>
          <a:lstStyle/>
          <a:p>
            <a:pPr algn="ctr"/>
            <a:r>
              <a:rPr lang="en-US" sz="13800" b="1"/>
              <a:t>4</a:t>
            </a:r>
          </a:p>
        </p:txBody>
      </p:sp>
      <p:sp>
        <p:nvSpPr>
          <p:cNvPr id="15" name="TextBox 14"/>
          <p:cNvSpPr txBox="1"/>
          <p:nvPr/>
        </p:nvSpPr>
        <p:spPr>
          <a:xfrm>
            <a:off x="2971800" y="1371600"/>
            <a:ext cx="3183757" cy="646331"/>
          </a:xfrm>
          <a:prstGeom prst="rect">
            <a:avLst/>
          </a:prstGeom>
          <a:noFill/>
        </p:spPr>
        <p:txBody>
          <a:bodyPr wrap="none" rtlCol="0">
            <a:spAutoFit/>
          </a:bodyPr>
          <a:lstStyle/>
          <a:p>
            <a:pPr algn="ctr"/>
            <a:r>
              <a:rPr lang="en-US" sz="3600" b="1"/>
              <a:t>Show me ten 4!</a:t>
            </a:r>
          </a:p>
        </p:txBody>
      </p:sp>
      <p:pic>
        <p:nvPicPr>
          <p:cNvPr id="12290" name="Picture 2" descr="http://content.mycutegraphics.com/graphics/kids/children-happ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4979313"/>
            <a:ext cx="3588526" cy="166866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par>
                                <p:cTn id="20" presetID="3" presetClass="entr" presetSubtype="10" fill="hold" grpId="1"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par>
                                <p:cTn id="23" presetID="3" presetClass="entr" presetSubtype="10" fill="hold" grpId="1"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linds(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grpId="0" nodeType="clickEffect">
                                  <p:stCondLst>
                                    <p:cond delay="0"/>
                                  </p:stCondLst>
                                  <p:childTnLst>
                                    <p:animMotion origin="layout" path="M 0 0  L 0 -0.33302  E" pathEditMode="relative" ptsTypes="">
                                      <p:cBhvr>
                                        <p:cTn id="29" dur="2000" fill="hold"/>
                                        <p:tgtEl>
                                          <p:spTgt spid="18"/>
                                        </p:tgtEl>
                                        <p:attrNameLst>
                                          <p:attrName>ppt_x</p:attrName>
                                          <p:attrName>ppt_y</p:attrName>
                                        </p:attrNameLst>
                                      </p:cBhvr>
                                    </p:animMotion>
                                  </p:childTnLst>
                                </p:cTn>
                              </p:par>
                              <p:par>
                                <p:cTn id="30" presetID="64" presetClass="path" presetSubtype="0" accel="50000" decel="50000" fill="hold" grpId="0" nodeType="withEffect">
                                  <p:stCondLst>
                                    <p:cond delay="0"/>
                                  </p:stCondLst>
                                  <p:childTnLst>
                                    <p:animMotion origin="layout" path="M 0 0  L 0 -0.33302  E" pathEditMode="relative" ptsTypes="">
                                      <p:cBhvr>
                                        <p:cTn id="31"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7" grpId="0"/>
      <p:bldP spid="20" grpId="0" animBg="1"/>
      <p:bldP spid="20" grpId="1" animBg="1"/>
      <p:bldP spid="18" grpId="0"/>
      <p:bldP spid="18" grpId="1"/>
      <p:bldP spid="15"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371600" y="685800"/>
            <a:ext cx="6511013" cy="1077218"/>
          </a:xfrm>
          <a:prstGeom prst="rect">
            <a:avLst/>
          </a:prstGeom>
          <a:noFill/>
        </p:spPr>
        <p:txBody>
          <a:bodyPr wrap="none" rtlCol="0">
            <a:spAutoFit/>
          </a:bodyPr>
          <a:lstStyle/>
          <a:p>
            <a:pPr algn="ctr"/>
            <a:r>
              <a:rPr lang="en-US" sz="2000" b="1">
                <a:solidFill>
                  <a:srgbClr val="FF0000"/>
                </a:solidFill>
              </a:rPr>
              <a:t>Partner A, use the cards and write the number for this turn.</a:t>
            </a:r>
          </a:p>
          <a:p>
            <a:pPr algn="ctr"/>
            <a:r>
              <a:rPr lang="en-US" sz="2000" b="1">
                <a:solidFill>
                  <a:srgbClr val="009900"/>
                </a:solidFill>
              </a:rPr>
              <a:t>Partner B, use the dots.</a:t>
            </a:r>
          </a:p>
          <a:p>
            <a:pPr algn="ctr"/>
            <a:endParaRPr lang="en-US" sz="2400" b="1">
              <a:solidFill>
                <a:srgbClr val="0000FF"/>
              </a:solidFill>
            </a:endParaRPr>
          </a:p>
        </p:txBody>
      </p:sp>
      <p:sp>
        <p:nvSpPr>
          <p:cNvPr id="10" name="Rectangle 9"/>
          <p:cNvSpPr/>
          <p:nvPr/>
        </p:nvSpPr>
        <p:spPr>
          <a:xfrm>
            <a:off x="2667000" y="2362200"/>
            <a:ext cx="36576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124200" y="2209800"/>
            <a:ext cx="1082348" cy="2215991"/>
          </a:xfrm>
          <a:prstGeom prst="rect">
            <a:avLst/>
          </a:prstGeom>
          <a:noFill/>
        </p:spPr>
        <p:txBody>
          <a:bodyPr wrap="none" rtlCol="0">
            <a:spAutoFit/>
          </a:bodyPr>
          <a:lstStyle/>
          <a:p>
            <a:pPr algn="ctr"/>
            <a:r>
              <a:rPr lang="en-US" sz="13800" b="1"/>
              <a:t>1</a:t>
            </a:r>
          </a:p>
        </p:txBody>
      </p:sp>
      <p:sp>
        <p:nvSpPr>
          <p:cNvPr id="17" name="TextBox 16"/>
          <p:cNvSpPr txBox="1"/>
          <p:nvPr/>
        </p:nvSpPr>
        <p:spPr>
          <a:xfrm>
            <a:off x="4800600" y="2209800"/>
            <a:ext cx="1082348" cy="2215991"/>
          </a:xfrm>
          <a:prstGeom prst="rect">
            <a:avLst/>
          </a:prstGeom>
          <a:noFill/>
        </p:spPr>
        <p:txBody>
          <a:bodyPr wrap="none" rtlCol="0">
            <a:spAutoFit/>
          </a:bodyPr>
          <a:lstStyle/>
          <a:p>
            <a:pPr algn="ctr"/>
            <a:r>
              <a:rPr lang="en-US" sz="13800" b="1"/>
              <a:t>0</a:t>
            </a:r>
          </a:p>
        </p:txBody>
      </p:sp>
      <p:sp>
        <p:nvSpPr>
          <p:cNvPr id="20" name="Rectangle 19"/>
          <p:cNvSpPr/>
          <p:nvPr/>
        </p:nvSpPr>
        <p:spPr>
          <a:xfrm>
            <a:off x="4419600" y="4648200"/>
            <a:ext cx="19050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800600" y="4495800"/>
            <a:ext cx="1143000" cy="2215991"/>
          </a:xfrm>
          <a:prstGeom prst="rect">
            <a:avLst/>
          </a:prstGeom>
          <a:noFill/>
        </p:spPr>
        <p:txBody>
          <a:bodyPr wrap="square" rtlCol="0">
            <a:spAutoFit/>
          </a:bodyPr>
          <a:lstStyle/>
          <a:p>
            <a:pPr algn="ctr"/>
            <a:r>
              <a:rPr lang="en-US" sz="13800" b="1"/>
              <a:t>2</a:t>
            </a:r>
          </a:p>
        </p:txBody>
      </p:sp>
      <p:sp>
        <p:nvSpPr>
          <p:cNvPr id="15" name="TextBox 14"/>
          <p:cNvSpPr txBox="1"/>
          <p:nvPr/>
        </p:nvSpPr>
        <p:spPr>
          <a:xfrm>
            <a:off x="2971800" y="1371600"/>
            <a:ext cx="3183757" cy="646331"/>
          </a:xfrm>
          <a:prstGeom prst="rect">
            <a:avLst/>
          </a:prstGeom>
          <a:noFill/>
        </p:spPr>
        <p:txBody>
          <a:bodyPr wrap="none" rtlCol="0">
            <a:spAutoFit/>
          </a:bodyPr>
          <a:lstStyle/>
          <a:p>
            <a:pPr algn="ctr"/>
            <a:r>
              <a:rPr lang="en-US" sz="3600" b="1"/>
              <a:t>Show me ten 2!</a:t>
            </a:r>
          </a:p>
        </p:txBody>
      </p:sp>
      <p:pic>
        <p:nvPicPr>
          <p:cNvPr id="13314" name="Picture 2" descr="https://www.askideas.com/media/25/Funny-Dog-Showing-Thumbs-Up-Clip-Art-Im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926088"/>
            <a:ext cx="1981200" cy="261717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par>
                                <p:cTn id="20" presetID="3" presetClass="entr" presetSubtype="10" fill="hold" grpId="1"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par>
                                <p:cTn id="23" presetID="3" presetClass="entr" presetSubtype="10" fill="hold" grpId="1"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linds(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grpId="0" nodeType="clickEffect">
                                  <p:stCondLst>
                                    <p:cond delay="0"/>
                                  </p:stCondLst>
                                  <p:childTnLst>
                                    <p:animMotion origin="layout" path="M 0 0  L 0 -0.33302  E" pathEditMode="relative" ptsTypes="">
                                      <p:cBhvr>
                                        <p:cTn id="29" dur="2000" fill="hold"/>
                                        <p:tgtEl>
                                          <p:spTgt spid="18"/>
                                        </p:tgtEl>
                                        <p:attrNameLst>
                                          <p:attrName>ppt_x</p:attrName>
                                          <p:attrName>ppt_y</p:attrName>
                                        </p:attrNameLst>
                                      </p:cBhvr>
                                    </p:animMotion>
                                  </p:childTnLst>
                                </p:cTn>
                              </p:par>
                              <p:par>
                                <p:cTn id="30" presetID="64" presetClass="path" presetSubtype="0" accel="50000" decel="50000" fill="hold" grpId="0" nodeType="withEffect">
                                  <p:stCondLst>
                                    <p:cond delay="0"/>
                                  </p:stCondLst>
                                  <p:childTnLst>
                                    <p:animMotion origin="layout" path="M 0 0  L 0 -0.33302  E" pathEditMode="relative" ptsTypes="">
                                      <p:cBhvr>
                                        <p:cTn id="31"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7" grpId="0"/>
      <p:bldP spid="20" grpId="0" animBg="1"/>
      <p:bldP spid="20" grpId="1" animBg="1"/>
      <p:bldP spid="18" grpId="0"/>
      <p:bldP spid="18" grpId="1"/>
      <p:bldP spid="15"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133600" y="457200"/>
            <a:ext cx="5097999" cy="1077218"/>
          </a:xfrm>
          <a:prstGeom prst="rect">
            <a:avLst/>
          </a:prstGeom>
          <a:noFill/>
        </p:spPr>
        <p:txBody>
          <a:bodyPr wrap="none" rtlCol="0">
            <a:spAutoFit/>
          </a:bodyPr>
          <a:lstStyle/>
          <a:p>
            <a:pPr algn="ctr"/>
            <a:r>
              <a:rPr lang="en-US" sz="2000" b="1">
                <a:solidFill>
                  <a:srgbClr val="FF0000"/>
                </a:solidFill>
              </a:rPr>
              <a:t>Partner A, use the dots for this first turn.</a:t>
            </a:r>
          </a:p>
          <a:p>
            <a:pPr algn="ctr"/>
            <a:r>
              <a:rPr lang="en-US" sz="2000" b="1">
                <a:solidFill>
                  <a:srgbClr val="009900"/>
                </a:solidFill>
              </a:rPr>
              <a:t>Partner B, use the cards and write the number.</a:t>
            </a:r>
          </a:p>
          <a:p>
            <a:pPr algn="ctr"/>
            <a:endParaRPr lang="en-US" sz="2400" b="1">
              <a:solidFill>
                <a:srgbClr val="0000FF"/>
              </a:solidFill>
            </a:endParaRPr>
          </a:p>
        </p:txBody>
      </p:sp>
      <p:sp>
        <p:nvSpPr>
          <p:cNvPr id="10" name="Rectangle 9"/>
          <p:cNvSpPr/>
          <p:nvPr/>
        </p:nvSpPr>
        <p:spPr>
          <a:xfrm>
            <a:off x="2667000" y="2362200"/>
            <a:ext cx="36576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124200" y="2209800"/>
            <a:ext cx="1082348" cy="2215991"/>
          </a:xfrm>
          <a:prstGeom prst="rect">
            <a:avLst/>
          </a:prstGeom>
          <a:noFill/>
        </p:spPr>
        <p:txBody>
          <a:bodyPr wrap="none" rtlCol="0">
            <a:spAutoFit/>
          </a:bodyPr>
          <a:lstStyle/>
          <a:p>
            <a:pPr algn="ctr"/>
            <a:r>
              <a:rPr lang="en-US" sz="13800" b="1"/>
              <a:t>1</a:t>
            </a:r>
          </a:p>
        </p:txBody>
      </p:sp>
      <p:sp>
        <p:nvSpPr>
          <p:cNvPr id="17" name="TextBox 16"/>
          <p:cNvSpPr txBox="1"/>
          <p:nvPr/>
        </p:nvSpPr>
        <p:spPr>
          <a:xfrm>
            <a:off x="4800600" y="2209800"/>
            <a:ext cx="1082348" cy="2215991"/>
          </a:xfrm>
          <a:prstGeom prst="rect">
            <a:avLst/>
          </a:prstGeom>
          <a:noFill/>
        </p:spPr>
        <p:txBody>
          <a:bodyPr wrap="none" rtlCol="0">
            <a:spAutoFit/>
          </a:bodyPr>
          <a:lstStyle/>
          <a:p>
            <a:pPr algn="ctr"/>
            <a:r>
              <a:rPr lang="en-US" sz="13800" b="1"/>
              <a:t>0</a:t>
            </a:r>
          </a:p>
        </p:txBody>
      </p:sp>
      <p:sp>
        <p:nvSpPr>
          <p:cNvPr id="20" name="Rectangle 19"/>
          <p:cNvSpPr/>
          <p:nvPr/>
        </p:nvSpPr>
        <p:spPr>
          <a:xfrm>
            <a:off x="4419600" y="4648200"/>
            <a:ext cx="19050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800600" y="4495800"/>
            <a:ext cx="1143000" cy="2215991"/>
          </a:xfrm>
          <a:prstGeom prst="rect">
            <a:avLst/>
          </a:prstGeom>
          <a:noFill/>
        </p:spPr>
        <p:txBody>
          <a:bodyPr wrap="square" rtlCol="0">
            <a:spAutoFit/>
          </a:bodyPr>
          <a:lstStyle/>
          <a:p>
            <a:pPr algn="ctr"/>
            <a:r>
              <a:rPr lang="en-US" sz="13800" b="1"/>
              <a:t>7</a:t>
            </a:r>
          </a:p>
        </p:txBody>
      </p:sp>
      <p:sp>
        <p:nvSpPr>
          <p:cNvPr id="15" name="TextBox 14"/>
          <p:cNvSpPr txBox="1"/>
          <p:nvPr/>
        </p:nvSpPr>
        <p:spPr>
          <a:xfrm>
            <a:off x="2971800" y="1371600"/>
            <a:ext cx="3183757" cy="646331"/>
          </a:xfrm>
          <a:prstGeom prst="rect">
            <a:avLst/>
          </a:prstGeom>
          <a:noFill/>
        </p:spPr>
        <p:txBody>
          <a:bodyPr wrap="none" rtlCol="0">
            <a:spAutoFit/>
          </a:bodyPr>
          <a:lstStyle/>
          <a:p>
            <a:pPr algn="ctr"/>
            <a:r>
              <a:rPr lang="en-US" sz="3600" b="1"/>
              <a:t>Show me ten 7!</a:t>
            </a:r>
          </a:p>
        </p:txBody>
      </p:sp>
      <p:pic>
        <p:nvPicPr>
          <p:cNvPr id="14338" name="Picture 2" descr="http://worldartsme.com/images/monkey-thumbs-up-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88905" y="4290391"/>
            <a:ext cx="2133600" cy="232022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par>
                                <p:cTn id="20" presetID="3" presetClass="entr" presetSubtype="10" fill="hold" grpId="1"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par>
                                <p:cTn id="23" presetID="3" presetClass="entr" presetSubtype="10" fill="hold" grpId="1"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linds(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grpId="0" nodeType="clickEffect">
                                  <p:stCondLst>
                                    <p:cond delay="0"/>
                                  </p:stCondLst>
                                  <p:childTnLst>
                                    <p:animMotion origin="layout" path="M 0 0  L 0 -0.33302  E" pathEditMode="relative" ptsTypes="">
                                      <p:cBhvr>
                                        <p:cTn id="29" dur="2000" fill="hold"/>
                                        <p:tgtEl>
                                          <p:spTgt spid="18"/>
                                        </p:tgtEl>
                                        <p:attrNameLst>
                                          <p:attrName>ppt_x</p:attrName>
                                          <p:attrName>ppt_y</p:attrName>
                                        </p:attrNameLst>
                                      </p:cBhvr>
                                    </p:animMotion>
                                  </p:childTnLst>
                                </p:cTn>
                              </p:par>
                              <p:par>
                                <p:cTn id="30" presetID="64" presetClass="path" presetSubtype="0" accel="50000" decel="50000" fill="hold" grpId="0" nodeType="withEffect">
                                  <p:stCondLst>
                                    <p:cond delay="0"/>
                                  </p:stCondLst>
                                  <p:childTnLst>
                                    <p:animMotion origin="layout" path="M 0 0  L 0 -0.33302  E" pathEditMode="relative" ptsTypes="">
                                      <p:cBhvr>
                                        <p:cTn id="31"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7" grpId="0"/>
      <p:bldP spid="20" grpId="0" animBg="1"/>
      <p:bldP spid="20" grpId="1" animBg="1"/>
      <p:bldP spid="18" grpId="0"/>
      <p:bldP spid="18" grpId="1"/>
      <p:bldP spid="15"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371600" y="685800"/>
            <a:ext cx="6511013" cy="1077218"/>
          </a:xfrm>
          <a:prstGeom prst="rect">
            <a:avLst/>
          </a:prstGeom>
          <a:noFill/>
        </p:spPr>
        <p:txBody>
          <a:bodyPr wrap="none" rtlCol="0">
            <a:spAutoFit/>
          </a:bodyPr>
          <a:lstStyle/>
          <a:p>
            <a:pPr algn="ctr"/>
            <a:r>
              <a:rPr lang="en-US" sz="2000" b="1">
                <a:solidFill>
                  <a:srgbClr val="FF0000"/>
                </a:solidFill>
              </a:rPr>
              <a:t>Partner A, use the cards and write the number for this turn.</a:t>
            </a:r>
          </a:p>
          <a:p>
            <a:pPr algn="ctr"/>
            <a:r>
              <a:rPr lang="en-US" sz="2000" b="1">
                <a:solidFill>
                  <a:srgbClr val="009900"/>
                </a:solidFill>
              </a:rPr>
              <a:t>Partner B, use the dots.</a:t>
            </a:r>
          </a:p>
          <a:p>
            <a:pPr algn="ctr"/>
            <a:endParaRPr lang="en-US" sz="2400" b="1">
              <a:solidFill>
                <a:srgbClr val="0000FF"/>
              </a:solidFill>
            </a:endParaRPr>
          </a:p>
        </p:txBody>
      </p:sp>
      <p:sp>
        <p:nvSpPr>
          <p:cNvPr id="10" name="Rectangle 9"/>
          <p:cNvSpPr/>
          <p:nvPr/>
        </p:nvSpPr>
        <p:spPr>
          <a:xfrm>
            <a:off x="2667000" y="2362200"/>
            <a:ext cx="36576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124200" y="2209800"/>
            <a:ext cx="1082348" cy="2215991"/>
          </a:xfrm>
          <a:prstGeom prst="rect">
            <a:avLst/>
          </a:prstGeom>
          <a:noFill/>
        </p:spPr>
        <p:txBody>
          <a:bodyPr wrap="none" rtlCol="0">
            <a:spAutoFit/>
          </a:bodyPr>
          <a:lstStyle/>
          <a:p>
            <a:pPr algn="ctr"/>
            <a:r>
              <a:rPr lang="en-US" sz="13800" b="1"/>
              <a:t>1</a:t>
            </a:r>
          </a:p>
        </p:txBody>
      </p:sp>
      <p:sp>
        <p:nvSpPr>
          <p:cNvPr id="17" name="TextBox 16"/>
          <p:cNvSpPr txBox="1"/>
          <p:nvPr/>
        </p:nvSpPr>
        <p:spPr>
          <a:xfrm>
            <a:off x="4800600" y="2209800"/>
            <a:ext cx="1082348" cy="2215991"/>
          </a:xfrm>
          <a:prstGeom prst="rect">
            <a:avLst/>
          </a:prstGeom>
          <a:noFill/>
        </p:spPr>
        <p:txBody>
          <a:bodyPr wrap="none" rtlCol="0">
            <a:spAutoFit/>
          </a:bodyPr>
          <a:lstStyle/>
          <a:p>
            <a:pPr algn="ctr"/>
            <a:r>
              <a:rPr lang="en-US" sz="13800" b="1"/>
              <a:t>0</a:t>
            </a:r>
          </a:p>
        </p:txBody>
      </p:sp>
      <p:sp>
        <p:nvSpPr>
          <p:cNvPr id="20" name="Rectangle 19"/>
          <p:cNvSpPr/>
          <p:nvPr/>
        </p:nvSpPr>
        <p:spPr>
          <a:xfrm>
            <a:off x="4419600" y="4648200"/>
            <a:ext cx="19050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800600" y="4495800"/>
            <a:ext cx="1143000" cy="2215991"/>
          </a:xfrm>
          <a:prstGeom prst="rect">
            <a:avLst/>
          </a:prstGeom>
          <a:noFill/>
        </p:spPr>
        <p:txBody>
          <a:bodyPr wrap="square" rtlCol="0">
            <a:spAutoFit/>
          </a:bodyPr>
          <a:lstStyle/>
          <a:p>
            <a:pPr algn="ctr"/>
            <a:r>
              <a:rPr lang="en-US" sz="13800" b="1"/>
              <a:t>6</a:t>
            </a:r>
          </a:p>
        </p:txBody>
      </p:sp>
      <p:sp>
        <p:nvSpPr>
          <p:cNvPr id="15" name="TextBox 14"/>
          <p:cNvSpPr txBox="1"/>
          <p:nvPr/>
        </p:nvSpPr>
        <p:spPr>
          <a:xfrm>
            <a:off x="2971800" y="1371600"/>
            <a:ext cx="3183757" cy="646331"/>
          </a:xfrm>
          <a:prstGeom prst="rect">
            <a:avLst/>
          </a:prstGeom>
          <a:noFill/>
        </p:spPr>
        <p:txBody>
          <a:bodyPr wrap="none" rtlCol="0">
            <a:spAutoFit/>
          </a:bodyPr>
          <a:lstStyle/>
          <a:p>
            <a:pPr algn="ctr"/>
            <a:r>
              <a:rPr lang="en-US" sz="3600" b="1"/>
              <a:t>Show me ten 6!</a:t>
            </a:r>
          </a:p>
        </p:txBody>
      </p:sp>
      <p:pic>
        <p:nvPicPr>
          <p:cNvPr id="15362" name="Picture 2" descr="http://images.clipartpanda.com/smiley-face-clip-art-thumbs-up-clipart-two-thumbs-up-happy-smiley-emoticon-512x512-eec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58" y="4624595"/>
            <a:ext cx="2438400" cy="204787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par>
                                <p:cTn id="20" presetID="3" presetClass="entr" presetSubtype="10" fill="hold" grpId="1"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par>
                                <p:cTn id="23" presetID="3" presetClass="entr" presetSubtype="10" fill="hold" grpId="1"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linds(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grpId="0" nodeType="clickEffect">
                                  <p:stCondLst>
                                    <p:cond delay="0"/>
                                  </p:stCondLst>
                                  <p:childTnLst>
                                    <p:animMotion origin="layout" path="M 0 0  L 0 -0.33302  E" pathEditMode="relative" ptsTypes="">
                                      <p:cBhvr>
                                        <p:cTn id="29" dur="2000" fill="hold"/>
                                        <p:tgtEl>
                                          <p:spTgt spid="18"/>
                                        </p:tgtEl>
                                        <p:attrNameLst>
                                          <p:attrName>ppt_x</p:attrName>
                                          <p:attrName>ppt_y</p:attrName>
                                        </p:attrNameLst>
                                      </p:cBhvr>
                                    </p:animMotion>
                                  </p:childTnLst>
                                </p:cTn>
                              </p:par>
                              <p:par>
                                <p:cTn id="30" presetID="64" presetClass="path" presetSubtype="0" accel="50000" decel="50000" fill="hold" grpId="0" nodeType="withEffect">
                                  <p:stCondLst>
                                    <p:cond delay="0"/>
                                  </p:stCondLst>
                                  <p:childTnLst>
                                    <p:animMotion origin="layout" path="M 0 0  L 0 -0.33302  E" pathEditMode="relative" ptsTypes="">
                                      <p:cBhvr>
                                        <p:cTn id="31"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7" grpId="0"/>
      <p:bldP spid="20" grpId="0" animBg="1"/>
      <p:bldP spid="20" grpId="1" animBg="1"/>
      <p:bldP spid="18" grpId="0"/>
      <p:bldP spid="18" grpId="1"/>
      <p:bldP spid="15"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9746" name="Picture 2"/>
          <p:cNvPicPr>
            <a:picLocks noChangeAspect="1" noChangeArrowheads="1"/>
          </p:cNvPicPr>
          <p:nvPr/>
        </p:nvPicPr>
        <p:blipFill>
          <a:blip r:embed="rId3" cstate="print"/>
          <a:srcRect/>
          <a:stretch>
            <a:fillRect/>
          </a:stretch>
        </p:blipFill>
        <p:spPr bwMode="auto">
          <a:xfrm>
            <a:off x="228600" y="228600"/>
            <a:ext cx="8686800" cy="428958"/>
          </a:xfrm>
          <a:prstGeom prst="rect">
            <a:avLst/>
          </a:prstGeom>
          <a:noFill/>
          <a:ln w="9525">
            <a:noFill/>
            <a:miter lim="800000"/>
            <a:headEnd/>
            <a:tailEnd/>
          </a:ln>
        </p:spPr>
      </p:pic>
      <p:pic>
        <p:nvPicPr>
          <p:cNvPr id="159747" name="Picture 3"/>
          <p:cNvPicPr>
            <a:picLocks noChangeAspect="1" noChangeArrowheads="1"/>
          </p:cNvPicPr>
          <p:nvPr/>
        </p:nvPicPr>
        <p:blipFill>
          <a:blip r:embed="rId4" cstate="print"/>
          <a:srcRect/>
          <a:stretch>
            <a:fillRect/>
          </a:stretch>
        </p:blipFill>
        <p:spPr bwMode="auto">
          <a:xfrm>
            <a:off x="914400" y="1295400"/>
            <a:ext cx="7370476" cy="4295532"/>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9746" name="Picture 2"/>
          <p:cNvPicPr>
            <a:picLocks noChangeAspect="1" noChangeArrowheads="1"/>
          </p:cNvPicPr>
          <p:nvPr/>
        </p:nvPicPr>
        <p:blipFill>
          <a:blip r:embed="rId3" cstate="print"/>
          <a:srcRect/>
          <a:stretch>
            <a:fillRect/>
          </a:stretch>
        </p:blipFill>
        <p:spPr bwMode="auto">
          <a:xfrm>
            <a:off x="228600" y="228600"/>
            <a:ext cx="8686800" cy="428958"/>
          </a:xfrm>
          <a:prstGeom prst="rect">
            <a:avLst/>
          </a:prstGeom>
          <a:noFill/>
          <a:ln w="9525">
            <a:noFill/>
            <a:miter lim="800000"/>
            <a:headEnd/>
            <a:tailEnd/>
          </a:ln>
        </p:spPr>
      </p:pic>
      <p:pic>
        <p:nvPicPr>
          <p:cNvPr id="160770" name="Picture 2"/>
          <p:cNvPicPr>
            <a:picLocks noChangeAspect="1" noChangeArrowheads="1"/>
          </p:cNvPicPr>
          <p:nvPr/>
        </p:nvPicPr>
        <p:blipFill>
          <a:blip r:embed="rId4" cstate="print"/>
          <a:srcRect/>
          <a:stretch>
            <a:fillRect/>
          </a:stretch>
        </p:blipFill>
        <p:spPr bwMode="auto">
          <a:xfrm>
            <a:off x="990600" y="1143000"/>
            <a:ext cx="7343775" cy="4736376"/>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782293"/>
            <a:ext cx="2105025" cy="17690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08715" y="1316044"/>
            <a:ext cx="2682328" cy="2131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1982339" y="1579773"/>
            <a:ext cx="5286904" cy="397939"/>
          </a:xfrm>
          <a:prstGeom prst="rect">
            <a:avLst/>
          </a:prstGeom>
        </p:spPr>
      </p:pic>
      <p:pic>
        <p:nvPicPr>
          <p:cNvPr id="9" name="Picture 8"/>
          <p:cNvPicPr>
            <a:picLocks noChangeAspect="1"/>
          </p:cNvPicPr>
          <p:nvPr/>
        </p:nvPicPr>
        <p:blipFill>
          <a:blip r:embed="rId5"/>
          <a:stretch>
            <a:fillRect/>
          </a:stretch>
        </p:blipFill>
        <p:spPr>
          <a:xfrm>
            <a:off x="1932115" y="1924867"/>
            <a:ext cx="5272690" cy="2245512"/>
          </a:xfrm>
          <a:prstGeom prst="rect">
            <a:avLst/>
          </a:prstGeom>
        </p:spPr>
      </p:pic>
    </p:spTree>
    <p:extLst>
      <p:ext uri="{BB962C8B-B14F-4D97-AF65-F5344CB8AC3E}">
        <p14:creationId xmlns:p14="http://schemas.microsoft.com/office/powerpoint/2010/main" val="375895396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4832092"/>
          </a:xfrm>
          <a:prstGeom prst="rect">
            <a:avLst/>
          </a:prstGeom>
          <a:noFill/>
        </p:spPr>
        <p:txBody>
          <a:bodyPr wrap="square" rtlCol="0">
            <a:spAutoFit/>
          </a:bodyPr>
          <a:lstStyle/>
          <a:p>
            <a:pPr algn="ctr"/>
            <a:r>
              <a:rPr lang="en-US" sz="4800" b="1">
                <a:latin typeface="Kristen ITC" panose="03050502040202030202" pitchFamily="66" charset="0"/>
              </a:rPr>
              <a:t>Lesson 7</a:t>
            </a:r>
          </a:p>
          <a:p>
            <a:pPr algn="ctr"/>
            <a:endParaRPr lang="en-US" sz="1600">
              <a:latin typeface="Kristen ITC" panose="03050502040202030202" pitchFamily="66" charset="0"/>
            </a:endParaRPr>
          </a:p>
          <a:p>
            <a:pPr algn="ctr"/>
            <a:endParaRPr lang="en-US" sz="4400">
              <a:latin typeface="Kristen ITC" panose="03050502040202030202" pitchFamily="66" charset="0"/>
            </a:endParaRPr>
          </a:p>
          <a:p>
            <a:pPr algn="ctr"/>
            <a:r>
              <a:rPr lang="en-US" sz="3600">
                <a:latin typeface="Kristen ITC" panose="03050502040202030202" pitchFamily="66" charset="0"/>
              </a:rPr>
              <a:t>I can model and write numbers 10 to 20 as number bonds.</a:t>
            </a:r>
          </a:p>
          <a:p>
            <a:pPr algn="ctr"/>
            <a:endParaRPr lang="en-US" sz="3200">
              <a:latin typeface="Kristen ITC" panose="03050502040202030202" pitchFamily="66" charset="0"/>
            </a:endParaRPr>
          </a:p>
          <a:p>
            <a:pPr algn="ctr"/>
            <a:endParaRPr lang="en-US" sz="32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1114416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5, Lesson 17</a:t>
            </a:r>
          </a:p>
          <a:p>
            <a:pPr algn="ctr"/>
            <a:r>
              <a:rPr lang="en-US" sz="1400"/>
              <a:t>Fluency</a:t>
            </a:r>
          </a:p>
        </p:txBody>
      </p:sp>
      <p:sp>
        <p:nvSpPr>
          <p:cNvPr id="16" name="TextBox 15"/>
          <p:cNvSpPr txBox="1"/>
          <p:nvPr/>
        </p:nvSpPr>
        <p:spPr>
          <a:xfrm>
            <a:off x="871808" y="713232"/>
            <a:ext cx="7467598" cy="523220"/>
          </a:xfrm>
          <a:prstGeom prst="rect">
            <a:avLst/>
          </a:prstGeom>
          <a:noFill/>
        </p:spPr>
        <p:txBody>
          <a:bodyPr wrap="square" rtlCol="0">
            <a:spAutoFit/>
          </a:bodyPr>
          <a:lstStyle/>
          <a:p>
            <a:pPr algn="ctr"/>
            <a:r>
              <a:rPr lang="en-US" sz="2800" b="1"/>
              <a:t>5-Frame Flashes</a:t>
            </a:r>
            <a:endParaRPr lang="en-US" sz="8000" b="1"/>
          </a:p>
        </p:txBody>
      </p:sp>
      <p:sp>
        <p:nvSpPr>
          <p:cNvPr id="17" name="TextBox 16"/>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do you see?  How many more to make 5?  Say the addition sentence. </a:t>
            </a:r>
          </a:p>
        </p:txBody>
      </p:sp>
      <p:pic>
        <p:nvPicPr>
          <p:cNvPr id="13" name="Picture 12"/>
          <p:cNvPicPr>
            <a:picLocks noChangeAspect="1"/>
          </p:cNvPicPr>
          <p:nvPr/>
        </p:nvPicPr>
        <p:blipFill>
          <a:blip r:embed="rId4"/>
          <a:stretch>
            <a:fillRect/>
          </a:stretch>
        </p:blipFill>
        <p:spPr>
          <a:xfrm rot="5400000">
            <a:off x="3929062" y="852486"/>
            <a:ext cx="1285875" cy="5153025"/>
          </a:xfrm>
          <a:prstGeom prst="rect">
            <a:avLst/>
          </a:prstGeom>
        </p:spPr>
      </p:pic>
      <p:pic>
        <p:nvPicPr>
          <p:cNvPr id="14" name="Picture 2" descr="http://www.clipartkid.com/images/21/family-and-i-silentmyth-UuLUmS-clipa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167" y="4177514"/>
            <a:ext cx="1595335" cy="23605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ipartkid.com/images/21/family-and-i-silentmyth-UuLUmS-clipar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086600" y="4142947"/>
            <a:ext cx="1686222" cy="236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12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2" name="TextBox 11"/>
          <p:cNvSpPr txBox="1"/>
          <p:nvPr/>
        </p:nvSpPr>
        <p:spPr>
          <a:xfrm>
            <a:off x="838201" y="609548"/>
            <a:ext cx="7467598" cy="523220"/>
          </a:xfrm>
          <a:prstGeom prst="rect">
            <a:avLst/>
          </a:prstGeom>
          <a:noFill/>
        </p:spPr>
        <p:txBody>
          <a:bodyPr wrap="square" rtlCol="0">
            <a:spAutoFit/>
          </a:bodyPr>
          <a:lstStyle/>
          <a:p>
            <a:pPr algn="ctr"/>
            <a:r>
              <a:rPr lang="en-US" sz="2800" b="1"/>
              <a:t>Dot Cards of Eight</a:t>
            </a:r>
            <a:endParaRPr lang="en-US" sz="8000" b="1"/>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510170" y="1823222"/>
            <a:ext cx="2057400" cy="4010025"/>
          </a:xfrm>
          <a:prstGeom prst="rect">
            <a:avLst/>
          </a:prstGeom>
        </p:spPr>
      </p:pic>
    </p:spTree>
    <p:extLst>
      <p:ext uri="{BB962C8B-B14F-4D97-AF65-F5344CB8AC3E}">
        <p14:creationId xmlns:p14="http://schemas.microsoft.com/office/powerpoint/2010/main" val="4139813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790825" y="2524125"/>
            <a:ext cx="3562350" cy="1809750"/>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Dot Cards of Eight</a:t>
            </a:r>
            <a:endParaRPr lang="en-US" sz="8000" b="1"/>
          </a:p>
        </p:txBody>
      </p:sp>
    </p:spTree>
    <p:extLst>
      <p:ext uri="{BB962C8B-B14F-4D97-AF65-F5344CB8AC3E}">
        <p14:creationId xmlns:p14="http://schemas.microsoft.com/office/powerpoint/2010/main" val="376316727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711960" y="1802070"/>
            <a:ext cx="1643063" cy="4073585"/>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Dot Cards of Eight</a:t>
            </a:r>
            <a:endParaRPr lang="en-US" sz="8000" b="1"/>
          </a:p>
        </p:txBody>
      </p:sp>
    </p:spTree>
    <p:extLst>
      <p:ext uri="{BB962C8B-B14F-4D97-AF65-F5344CB8AC3E}">
        <p14:creationId xmlns:p14="http://schemas.microsoft.com/office/powerpoint/2010/main" val="278556917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276600" y="1742318"/>
            <a:ext cx="2476504" cy="4325401"/>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Dot Cards of Eight</a:t>
            </a:r>
            <a:endParaRPr lang="en-US" sz="8000" b="1"/>
          </a:p>
        </p:txBody>
      </p:sp>
    </p:spTree>
    <p:extLst>
      <p:ext uri="{BB962C8B-B14F-4D97-AF65-F5344CB8AC3E}">
        <p14:creationId xmlns:p14="http://schemas.microsoft.com/office/powerpoint/2010/main" val="397110817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933700" y="1623402"/>
            <a:ext cx="3276600" cy="4029075"/>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Dot Cards of Eight</a:t>
            </a:r>
            <a:endParaRPr lang="en-US" sz="8000" b="1"/>
          </a:p>
        </p:txBody>
      </p:sp>
    </p:spTree>
    <p:extLst>
      <p:ext uri="{BB962C8B-B14F-4D97-AF65-F5344CB8AC3E}">
        <p14:creationId xmlns:p14="http://schemas.microsoft.com/office/powerpoint/2010/main" val="242734018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107013" y="2133600"/>
            <a:ext cx="2943225" cy="2733675"/>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Dot Cards of Eight</a:t>
            </a:r>
            <a:endParaRPr lang="en-US" sz="8000" b="1"/>
          </a:p>
        </p:txBody>
      </p:sp>
    </p:spTree>
    <p:extLst>
      <p:ext uri="{BB962C8B-B14F-4D97-AF65-F5344CB8AC3E}">
        <p14:creationId xmlns:p14="http://schemas.microsoft.com/office/powerpoint/2010/main" val="89581153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081308" y="1777900"/>
            <a:ext cx="3148013" cy="4189578"/>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Dot Cards of Eight</a:t>
            </a:r>
            <a:endParaRPr lang="en-US" sz="8000" b="1"/>
          </a:p>
        </p:txBody>
      </p:sp>
    </p:spTree>
    <p:extLst>
      <p:ext uri="{BB962C8B-B14F-4D97-AF65-F5344CB8AC3E}">
        <p14:creationId xmlns:p14="http://schemas.microsoft.com/office/powerpoint/2010/main" val="79339011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100387" y="1981174"/>
            <a:ext cx="2943225" cy="3505200"/>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Dot Cards of Eight</a:t>
            </a:r>
            <a:endParaRPr lang="en-US" sz="8000" b="1"/>
          </a:p>
        </p:txBody>
      </p:sp>
    </p:spTree>
    <p:extLst>
      <p:ext uri="{BB962C8B-B14F-4D97-AF65-F5344CB8AC3E}">
        <p14:creationId xmlns:p14="http://schemas.microsoft.com/office/powerpoint/2010/main" val="306479651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461773" y="1761360"/>
            <a:ext cx="2057400" cy="4324350"/>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Dot Cards of Eight</a:t>
            </a:r>
            <a:endParaRPr lang="en-US" sz="8000" b="1"/>
          </a:p>
        </p:txBody>
      </p:sp>
    </p:spTree>
    <p:extLst>
      <p:ext uri="{BB962C8B-B14F-4D97-AF65-F5344CB8AC3E}">
        <p14:creationId xmlns:p14="http://schemas.microsoft.com/office/powerpoint/2010/main" val="107649596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386480"/>
            <a:ext cx="7255363" cy="1477328"/>
          </a:xfrm>
          <a:prstGeom prst="rect">
            <a:avLst/>
          </a:prstGeom>
          <a:noFill/>
        </p:spPr>
        <p:txBody>
          <a:bodyPr wrap="square" rtlCol="0">
            <a:spAutoFit/>
          </a:bodyPr>
          <a:lstStyle/>
          <a:p>
            <a:pPr algn="ctr"/>
            <a:r>
              <a:rPr lang="en-US" b="1">
                <a:solidFill>
                  <a:srgbClr val="0070C0"/>
                </a:solidFill>
              </a:rPr>
              <a:t>Partners hover their hands as if playing the piano.  The partner on the teacher’s right begins by “playing” the pinky of the left hand and continuing from left to right.  Once a finger is counted, it remains down.  Keep counting on your partner’s hand first the Say Ten Way and then again the regular way.  Count down from 20 to 0 if you finish early.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Counting</a:t>
            </a:r>
            <a:endParaRPr lang="en-US" sz="8000" b="1"/>
          </a:p>
        </p:txBody>
      </p:sp>
      <p:pic>
        <p:nvPicPr>
          <p:cNvPr id="18" name="Picture 2" descr="http://images.clipartpanda.com/protege-clipart-clip-art-hands-playing-piano-page0001-e1377719164636-300x1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050436" y="3524366"/>
            <a:ext cx="3407298" cy="171500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mages.clipartpanda.com/protege-clipart-clip-art-hands-playing-piano-page0001-e1377719164636-300x1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605130" y="3524366"/>
            <a:ext cx="3407298" cy="1715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562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7239000" y="287430"/>
            <a:ext cx="1688283" cy="523220"/>
          </a:xfrm>
          <a:prstGeom prst="rect">
            <a:avLst/>
          </a:prstGeom>
          <a:noFill/>
        </p:spPr>
        <p:txBody>
          <a:bodyPr wrap="none" rtlCol="0">
            <a:spAutoFit/>
          </a:bodyPr>
          <a:lstStyle/>
          <a:p>
            <a:r>
              <a:rPr lang="en-US" sz="1400"/>
              <a:t>Module 5, Lesson 17</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5-Frame Flashes</a:t>
            </a:r>
            <a:endParaRPr lang="en-US" sz="8000" b="1"/>
          </a:p>
        </p:txBody>
      </p:sp>
      <p:sp>
        <p:nvSpPr>
          <p:cNvPr id="18" name="TextBox 17"/>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do you see?  How many more to make 5?  Say the addition sentence. </a:t>
            </a:r>
          </a:p>
        </p:txBody>
      </p:sp>
      <p:pic>
        <p:nvPicPr>
          <p:cNvPr id="3" name="Picture 2"/>
          <p:cNvPicPr>
            <a:picLocks noChangeAspect="1"/>
          </p:cNvPicPr>
          <p:nvPr/>
        </p:nvPicPr>
        <p:blipFill>
          <a:blip r:embed="rId4"/>
          <a:stretch>
            <a:fillRect/>
          </a:stretch>
        </p:blipFill>
        <p:spPr>
          <a:xfrm rot="16200000">
            <a:off x="3919537" y="804861"/>
            <a:ext cx="1304925" cy="5248275"/>
          </a:xfrm>
          <a:prstGeom prst="rect">
            <a:avLst/>
          </a:prstGeom>
        </p:spPr>
      </p:pic>
      <p:pic>
        <p:nvPicPr>
          <p:cNvPr id="15" name="Picture 2" descr="http://www.clipartkid.com/images/21/family-and-i-silentmyth-UuLUmS-clipa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167" y="4177514"/>
            <a:ext cx="1595335" cy="23605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kid.com/images/21/family-and-i-silentmyth-UuLUmS-clipar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086600" y="4142947"/>
            <a:ext cx="1686222" cy="236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84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098082"/>
            <a:ext cx="7255363" cy="400110"/>
          </a:xfrm>
          <a:prstGeom prst="rect">
            <a:avLst/>
          </a:prstGeom>
          <a:noFill/>
        </p:spPr>
        <p:txBody>
          <a:bodyPr wrap="square" rtlCol="0">
            <a:spAutoFit/>
          </a:bodyPr>
          <a:lstStyle/>
          <a:p>
            <a:pPr algn="ctr"/>
            <a:r>
              <a:rPr lang="en-US" sz="2000" b="1">
                <a:solidFill>
                  <a:srgbClr val="0070C0"/>
                </a:solidFill>
              </a:rPr>
              <a:t>Say the number the regular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Decompose Teen Numbers</a:t>
            </a:r>
            <a:endParaRPr lang="en-US" sz="8000" b="1"/>
          </a:p>
        </p:txBody>
      </p:sp>
      <p:sp>
        <p:nvSpPr>
          <p:cNvPr id="14" name="Rectangle 13"/>
          <p:cNvSpPr/>
          <p:nvPr/>
        </p:nvSpPr>
        <p:spPr>
          <a:xfrm>
            <a:off x="2582617"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116017" y="2103808"/>
            <a:ext cx="3182281" cy="2215991"/>
          </a:xfrm>
          <a:prstGeom prst="rect">
            <a:avLst/>
          </a:prstGeom>
          <a:noFill/>
        </p:spPr>
        <p:txBody>
          <a:bodyPr wrap="none" rtlCol="0">
            <a:spAutoFit/>
          </a:bodyPr>
          <a:lstStyle/>
          <a:p>
            <a:r>
              <a:rPr lang="en-US" sz="13800"/>
              <a:t>1   0</a:t>
            </a:r>
          </a:p>
        </p:txBody>
      </p:sp>
      <p:sp>
        <p:nvSpPr>
          <p:cNvPr id="22" name="Rectangle 21"/>
          <p:cNvSpPr/>
          <p:nvPr/>
        </p:nvSpPr>
        <p:spPr>
          <a:xfrm>
            <a:off x="4640017"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173417" y="2103808"/>
            <a:ext cx="1082348" cy="2215991"/>
          </a:xfrm>
          <a:prstGeom prst="rect">
            <a:avLst/>
          </a:prstGeom>
          <a:noFill/>
        </p:spPr>
        <p:txBody>
          <a:bodyPr wrap="none" rtlCol="0">
            <a:spAutoFit/>
          </a:bodyPr>
          <a:lstStyle/>
          <a:p>
            <a:r>
              <a:rPr lang="en-US" sz="13800"/>
              <a:t>2</a:t>
            </a:r>
          </a:p>
        </p:txBody>
      </p:sp>
      <p:pic>
        <p:nvPicPr>
          <p:cNvPr id="1843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65823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098082"/>
            <a:ext cx="7255363" cy="400110"/>
          </a:xfrm>
          <a:prstGeom prst="rect">
            <a:avLst/>
          </a:prstGeom>
          <a:noFill/>
        </p:spPr>
        <p:txBody>
          <a:bodyPr wrap="square" rtlCol="0">
            <a:spAutoFit/>
          </a:bodyPr>
          <a:lstStyle/>
          <a:p>
            <a:pPr algn="ctr"/>
            <a:r>
              <a:rPr lang="en-US" sz="2000" b="1">
                <a:solidFill>
                  <a:srgbClr val="0070C0"/>
                </a:solidFill>
              </a:rPr>
              <a:t>Say 12 the Say Ten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Decompose Teen Numbers</a:t>
            </a:r>
            <a:endParaRPr lang="en-US" sz="8000" b="1"/>
          </a:p>
        </p:txBody>
      </p:sp>
      <p:sp>
        <p:nvSpPr>
          <p:cNvPr id="14" name="Rectangle 13"/>
          <p:cNvSpPr/>
          <p:nvPr/>
        </p:nvSpPr>
        <p:spPr>
          <a:xfrm>
            <a:off x="1154458"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87858" y="2103808"/>
            <a:ext cx="3182281" cy="2215991"/>
          </a:xfrm>
          <a:prstGeom prst="rect">
            <a:avLst/>
          </a:prstGeom>
          <a:noFill/>
        </p:spPr>
        <p:txBody>
          <a:bodyPr wrap="none" rtlCol="0">
            <a:spAutoFit/>
          </a:bodyPr>
          <a:lstStyle/>
          <a:p>
            <a:r>
              <a:rPr lang="en-US" sz="13800"/>
              <a:t>1   0</a:t>
            </a:r>
          </a:p>
        </p:txBody>
      </p:sp>
      <p:sp>
        <p:nvSpPr>
          <p:cNvPr id="22" name="Rectangle 21"/>
          <p:cNvSpPr/>
          <p:nvPr/>
        </p:nvSpPr>
        <p:spPr>
          <a:xfrm>
            <a:off x="5768618"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302018" y="2103808"/>
            <a:ext cx="1082348" cy="2215991"/>
          </a:xfrm>
          <a:prstGeom prst="rect">
            <a:avLst/>
          </a:prstGeom>
          <a:noFill/>
        </p:spPr>
        <p:txBody>
          <a:bodyPr wrap="none" rtlCol="0">
            <a:spAutoFit/>
          </a:bodyPr>
          <a:lstStyle/>
          <a:p>
            <a:r>
              <a:rPr lang="en-US" sz="13800"/>
              <a:t>2</a:t>
            </a:r>
          </a:p>
        </p:txBody>
      </p:sp>
      <p:pic>
        <p:nvPicPr>
          <p:cNvPr id="24"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81729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098082"/>
            <a:ext cx="7255363" cy="400110"/>
          </a:xfrm>
          <a:prstGeom prst="rect">
            <a:avLst/>
          </a:prstGeom>
          <a:noFill/>
        </p:spPr>
        <p:txBody>
          <a:bodyPr wrap="square" rtlCol="0">
            <a:spAutoFit/>
          </a:bodyPr>
          <a:lstStyle/>
          <a:p>
            <a:pPr algn="ctr"/>
            <a:r>
              <a:rPr lang="en-US" sz="2000" b="1">
                <a:solidFill>
                  <a:srgbClr val="0070C0"/>
                </a:solidFill>
              </a:rPr>
              <a:t>Say the number the regular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Decompose Teen Numbers</a:t>
            </a:r>
            <a:endParaRPr lang="en-US" sz="8000" b="1"/>
          </a:p>
        </p:txBody>
      </p:sp>
      <p:sp>
        <p:nvSpPr>
          <p:cNvPr id="14" name="Rectangle 13"/>
          <p:cNvSpPr/>
          <p:nvPr/>
        </p:nvSpPr>
        <p:spPr>
          <a:xfrm>
            <a:off x="2582617"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116017" y="2103808"/>
            <a:ext cx="3182281" cy="2215991"/>
          </a:xfrm>
          <a:prstGeom prst="rect">
            <a:avLst/>
          </a:prstGeom>
          <a:noFill/>
        </p:spPr>
        <p:txBody>
          <a:bodyPr wrap="none" rtlCol="0">
            <a:spAutoFit/>
          </a:bodyPr>
          <a:lstStyle/>
          <a:p>
            <a:r>
              <a:rPr lang="en-US" sz="13800"/>
              <a:t>1   0</a:t>
            </a:r>
          </a:p>
        </p:txBody>
      </p:sp>
      <p:sp>
        <p:nvSpPr>
          <p:cNvPr id="22" name="Rectangle 21"/>
          <p:cNvSpPr/>
          <p:nvPr/>
        </p:nvSpPr>
        <p:spPr>
          <a:xfrm>
            <a:off x="4640017"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173417" y="2103808"/>
            <a:ext cx="1082348" cy="2215991"/>
          </a:xfrm>
          <a:prstGeom prst="rect">
            <a:avLst/>
          </a:prstGeom>
          <a:noFill/>
        </p:spPr>
        <p:txBody>
          <a:bodyPr wrap="none" rtlCol="0">
            <a:spAutoFit/>
          </a:bodyPr>
          <a:lstStyle/>
          <a:p>
            <a:r>
              <a:rPr lang="en-US" sz="13800"/>
              <a:t>3</a:t>
            </a:r>
          </a:p>
        </p:txBody>
      </p:sp>
      <p:pic>
        <p:nvPicPr>
          <p:cNvPr id="18"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87038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098082"/>
            <a:ext cx="7255363" cy="400110"/>
          </a:xfrm>
          <a:prstGeom prst="rect">
            <a:avLst/>
          </a:prstGeom>
          <a:noFill/>
        </p:spPr>
        <p:txBody>
          <a:bodyPr wrap="square" rtlCol="0">
            <a:spAutoFit/>
          </a:bodyPr>
          <a:lstStyle/>
          <a:p>
            <a:pPr algn="ctr"/>
            <a:r>
              <a:rPr lang="en-US" sz="2000" b="1">
                <a:solidFill>
                  <a:srgbClr val="0070C0"/>
                </a:solidFill>
              </a:rPr>
              <a:t>Say 13 the Say Ten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Decompose Teen Numbers</a:t>
            </a:r>
            <a:endParaRPr lang="en-US" sz="8000" b="1"/>
          </a:p>
        </p:txBody>
      </p:sp>
      <p:sp>
        <p:nvSpPr>
          <p:cNvPr id="14" name="Rectangle 13"/>
          <p:cNvSpPr/>
          <p:nvPr/>
        </p:nvSpPr>
        <p:spPr>
          <a:xfrm>
            <a:off x="1154458"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87858" y="2103808"/>
            <a:ext cx="3182281" cy="2215991"/>
          </a:xfrm>
          <a:prstGeom prst="rect">
            <a:avLst/>
          </a:prstGeom>
          <a:noFill/>
        </p:spPr>
        <p:txBody>
          <a:bodyPr wrap="none" rtlCol="0">
            <a:spAutoFit/>
          </a:bodyPr>
          <a:lstStyle/>
          <a:p>
            <a:r>
              <a:rPr lang="en-US" sz="13800"/>
              <a:t>1   0</a:t>
            </a:r>
          </a:p>
        </p:txBody>
      </p:sp>
      <p:sp>
        <p:nvSpPr>
          <p:cNvPr id="22" name="Rectangle 21"/>
          <p:cNvSpPr/>
          <p:nvPr/>
        </p:nvSpPr>
        <p:spPr>
          <a:xfrm>
            <a:off x="5768618"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302018" y="2103808"/>
            <a:ext cx="1082348" cy="2215991"/>
          </a:xfrm>
          <a:prstGeom prst="rect">
            <a:avLst/>
          </a:prstGeom>
          <a:noFill/>
        </p:spPr>
        <p:txBody>
          <a:bodyPr wrap="none" rtlCol="0">
            <a:spAutoFit/>
          </a:bodyPr>
          <a:lstStyle/>
          <a:p>
            <a:r>
              <a:rPr lang="en-US" sz="13800"/>
              <a:t>3</a:t>
            </a:r>
          </a:p>
        </p:txBody>
      </p:sp>
      <p:pic>
        <p:nvPicPr>
          <p:cNvPr id="18"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17828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098082"/>
            <a:ext cx="7255363" cy="400110"/>
          </a:xfrm>
          <a:prstGeom prst="rect">
            <a:avLst/>
          </a:prstGeom>
          <a:noFill/>
        </p:spPr>
        <p:txBody>
          <a:bodyPr wrap="square" rtlCol="0">
            <a:spAutoFit/>
          </a:bodyPr>
          <a:lstStyle/>
          <a:p>
            <a:pPr algn="ctr"/>
            <a:r>
              <a:rPr lang="en-US" sz="2000" b="1">
                <a:solidFill>
                  <a:srgbClr val="0070C0"/>
                </a:solidFill>
              </a:rPr>
              <a:t>Say the number the regular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Decompose Teen Numbers</a:t>
            </a:r>
            <a:endParaRPr lang="en-US" sz="8000" b="1"/>
          </a:p>
        </p:txBody>
      </p:sp>
      <p:sp>
        <p:nvSpPr>
          <p:cNvPr id="14" name="Rectangle 13"/>
          <p:cNvSpPr/>
          <p:nvPr/>
        </p:nvSpPr>
        <p:spPr>
          <a:xfrm>
            <a:off x="2582617"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116017" y="2103808"/>
            <a:ext cx="3182281" cy="2215991"/>
          </a:xfrm>
          <a:prstGeom prst="rect">
            <a:avLst/>
          </a:prstGeom>
          <a:noFill/>
        </p:spPr>
        <p:txBody>
          <a:bodyPr wrap="none" rtlCol="0">
            <a:spAutoFit/>
          </a:bodyPr>
          <a:lstStyle/>
          <a:p>
            <a:r>
              <a:rPr lang="en-US" sz="13800"/>
              <a:t>1   0</a:t>
            </a:r>
          </a:p>
        </p:txBody>
      </p:sp>
      <p:sp>
        <p:nvSpPr>
          <p:cNvPr id="22" name="Rectangle 21"/>
          <p:cNvSpPr/>
          <p:nvPr/>
        </p:nvSpPr>
        <p:spPr>
          <a:xfrm>
            <a:off x="4640017"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173417" y="2103808"/>
            <a:ext cx="1082348" cy="2215991"/>
          </a:xfrm>
          <a:prstGeom prst="rect">
            <a:avLst/>
          </a:prstGeom>
          <a:noFill/>
        </p:spPr>
        <p:txBody>
          <a:bodyPr wrap="none" rtlCol="0">
            <a:spAutoFit/>
          </a:bodyPr>
          <a:lstStyle/>
          <a:p>
            <a:r>
              <a:rPr lang="en-US" sz="13800"/>
              <a:t>4</a:t>
            </a:r>
          </a:p>
        </p:txBody>
      </p:sp>
      <p:pic>
        <p:nvPicPr>
          <p:cNvPr id="18"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88813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098082"/>
            <a:ext cx="7255363" cy="400110"/>
          </a:xfrm>
          <a:prstGeom prst="rect">
            <a:avLst/>
          </a:prstGeom>
          <a:noFill/>
        </p:spPr>
        <p:txBody>
          <a:bodyPr wrap="square" rtlCol="0">
            <a:spAutoFit/>
          </a:bodyPr>
          <a:lstStyle/>
          <a:p>
            <a:pPr algn="ctr"/>
            <a:r>
              <a:rPr lang="en-US" sz="2000" b="1">
                <a:solidFill>
                  <a:srgbClr val="0070C0"/>
                </a:solidFill>
              </a:rPr>
              <a:t>Say 14 the Say Ten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Decompose Teen Numbers</a:t>
            </a:r>
            <a:endParaRPr lang="en-US" sz="8000" b="1"/>
          </a:p>
        </p:txBody>
      </p:sp>
      <p:sp>
        <p:nvSpPr>
          <p:cNvPr id="14" name="Rectangle 13"/>
          <p:cNvSpPr/>
          <p:nvPr/>
        </p:nvSpPr>
        <p:spPr>
          <a:xfrm>
            <a:off x="1154458"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87858" y="2103808"/>
            <a:ext cx="3182281" cy="2215991"/>
          </a:xfrm>
          <a:prstGeom prst="rect">
            <a:avLst/>
          </a:prstGeom>
          <a:noFill/>
        </p:spPr>
        <p:txBody>
          <a:bodyPr wrap="none" rtlCol="0">
            <a:spAutoFit/>
          </a:bodyPr>
          <a:lstStyle/>
          <a:p>
            <a:r>
              <a:rPr lang="en-US" sz="13800"/>
              <a:t>1   0</a:t>
            </a:r>
          </a:p>
        </p:txBody>
      </p:sp>
      <p:sp>
        <p:nvSpPr>
          <p:cNvPr id="22" name="Rectangle 21"/>
          <p:cNvSpPr/>
          <p:nvPr/>
        </p:nvSpPr>
        <p:spPr>
          <a:xfrm>
            <a:off x="5768618"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302018" y="2103808"/>
            <a:ext cx="1082348" cy="2215991"/>
          </a:xfrm>
          <a:prstGeom prst="rect">
            <a:avLst/>
          </a:prstGeom>
          <a:noFill/>
        </p:spPr>
        <p:txBody>
          <a:bodyPr wrap="none" rtlCol="0">
            <a:spAutoFit/>
          </a:bodyPr>
          <a:lstStyle/>
          <a:p>
            <a:r>
              <a:rPr lang="en-US" sz="13800"/>
              <a:t>4</a:t>
            </a:r>
          </a:p>
        </p:txBody>
      </p:sp>
      <p:pic>
        <p:nvPicPr>
          <p:cNvPr id="18"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74985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098082"/>
            <a:ext cx="7255363" cy="400110"/>
          </a:xfrm>
          <a:prstGeom prst="rect">
            <a:avLst/>
          </a:prstGeom>
          <a:noFill/>
        </p:spPr>
        <p:txBody>
          <a:bodyPr wrap="square" rtlCol="0">
            <a:spAutoFit/>
          </a:bodyPr>
          <a:lstStyle/>
          <a:p>
            <a:pPr algn="ctr"/>
            <a:r>
              <a:rPr lang="en-US" sz="2000" b="1">
                <a:solidFill>
                  <a:srgbClr val="0070C0"/>
                </a:solidFill>
              </a:rPr>
              <a:t>Say the number the regular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Decompose Teen Numbers</a:t>
            </a:r>
            <a:endParaRPr lang="en-US" sz="8000" b="1"/>
          </a:p>
        </p:txBody>
      </p:sp>
      <p:sp>
        <p:nvSpPr>
          <p:cNvPr id="14" name="Rectangle 13"/>
          <p:cNvSpPr/>
          <p:nvPr/>
        </p:nvSpPr>
        <p:spPr>
          <a:xfrm>
            <a:off x="2582617"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116017" y="2103808"/>
            <a:ext cx="3182281" cy="2215991"/>
          </a:xfrm>
          <a:prstGeom prst="rect">
            <a:avLst/>
          </a:prstGeom>
          <a:noFill/>
        </p:spPr>
        <p:txBody>
          <a:bodyPr wrap="none" rtlCol="0">
            <a:spAutoFit/>
          </a:bodyPr>
          <a:lstStyle/>
          <a:p>
            <a:r>
              <a:rPr lang="en-US" sz="13800"/>
              <a:t>1   0</a:t>
            </a:r>
          </a:p>
        </p:txBody>
      </p:sp>
      <p:sp>
        <p:nvSpPr>
          <p:cNvPr id="22" name="Rectangle 21"/>
          <p:cNvSpPr/>
          <p:nvPr/>
        </p:nvSpPr>
        <p:spPr>
          <a:xfrm>
            <a:off x="4640017"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173417" y="2103808"/>
            <a:ext cx="1082348" cy="2215991"/>
          </a:xfrm>
          <a:prstGeom prst="rect">
            <a:avLst/>
          </a:prstGeom>
          <a:noFill/>
        </p:spPr>
        <p:txBody>
          <a:bodyPr wrap="none" rtlCol="0">
            <a:spAutoFit/>
          </a:bodyPr>
          <a:lstStyle/>
          <a:p>
            <a:r>
              <a:rPr lang="en-US" sz="13800"/>
              <a:t>9</a:t>
            </a:r>
          </a:p>
        </p:txBody>
      </p:sp>
      <p:pic>
        <p:nvPicPr>
          <p:cNvPr id="18"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24071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098082"/>
            <a:ext cx="7255363" cy="400110"/>
          </a:xfrm>
          <a:prstGeom prst="rect">
            <a:avLst/>
          </a:prstGeom>
          <a:noFill/>
        </p:spPr>
        <p:txBody>
          <a:bodyPr wrap="square" rtlCol="0">
            <a:spAutoFit/>
          </a:bodyPr>
          <a:lstStyle/>
          <a:p>
            <a:pPr algn="ctr"/>
            <a:r>
              <a:rPr lang="en-US" sz="2000" b="1">
                <a:solidFill>
                  <a:srgbClr val="0070C0"/>
                </a:solidFill>
              </a:rPr>
              <a:t>Say 19 the Say Ten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Decompose Teen Numbers</a:t>
            </a:r>
            <a:endParaRPr lang="en-US" sz="8000" b="1"/>
          </a:p>
        </p:txBody>
      </p:sp>
      <p:sp>
        <p:nvSpPr>
          <p:cNvPr id="14" name="Rectangle 13"/>
          <p:cNvSpPr/>
          <p:nvPr/>
        </p:nvSpPr>
        <p:spPr>
          <a:xfrm>
            <a:off x="1154458"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87858" y="2103808"/>
            <a:ext cx="3182281" cy="2215991"/>
          </a:xfrm>
          <a:prstGeom prst="rect">
            <a:avLst/>
          </a:prstGeom>
          <a:noFill/>
        </p:spPr>
        <p:txBody>
          <a:bodyPr wrap="none" rtlCol="0">
            <a:spAutoFit/>
          </a:bodyPr>
          <a:lstStyle/>
          <a:p>
            <a:r>
              <a:rPr lang="en-US" sz="13800"/>
              <a:t>1   0</a:t>
            </a:r>
          </a:p>
        </p:txBody>
      </p:sp>
      <p:sp>
        <p:nvSpPr>
          <p:cNvPr id="22" name="Rectangle 21"/>
          <p:cNvSpPr/>
          <p:nvPr/>
        </p:nvSpPr>
        <p:spPr>
          <a:xfrm>
            <a:off x="5768618"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302018" y="2103808"/>
            <a:ext cx="1082348" cy="2215991"/>
          </a:xfrm>
          <a:prstGeom prst="rect">
            <a:avLst/>
          </a:prstGeom>
          <a:noFill/>
        </p:spPr>
        <p:txBody>
          <a:bodyPr wrap="none" rtlCol="0">
            <a:spAutoFit/>
          </a:bodyPr>
          <a:lstStyle/>
          <a:p>
            <a:r>
              <a:rPr lang="en-US" sz="13800"/>
              <a:t>9</a:t>
            </a:r>
          </a:p>
        </p:txBody>
      </p:sp>
      <p:pic>
        <p:nvPicPr>
          <p:cNvPr id="18"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29666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098082"/>
            <a:ext cx="7255363" cy="400110"/>
          </a:xfrm>
          <a:prstGeom prst="rect">
            <a:avLst/>
          </a:prstGeom>
          <a:noFill/>
        </p:spPr>
        <p:txBody>
          <a:bodyPr wrap="square" rtlCol="0">
            <a:spAutoFit/>
          </a:bodyPr>
          <a:lstStyle/>
          <a:p>
            <a:pPr algn="ctr"/>
            <a:r>
              <a:rPr lang="en-US" sz="2000" b="1">
                <a:solidFill>
                  <a:srgbClr val="0070C0"/>
                </a:solidFill>
              </a:rPr>
              <a:t>Say the number the regular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Decompose Teen Numbers</a:t>
            </a:r>
            <a:endParaRPr lang="en-US" sz="8000" b="1"/>
          </a:p>
        </p:txBody>
      </p:sp>
      <p:sp>
        <p:nvSpPr>
          <p:cNvPr id="14" name="Rectangle 13"/>
          <p:cNvSpPr/>
          <p:nvPr/>
        </p:nvSpPr>
        <p:spPr>
          <a:xfrm>
            <a:off x="2582617"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116017" y="2103808"/>
            <a:ext cx="3182281" cy="2215991"/>
          </a:xfrm>
          <a:prstGeom prst="rect">
            <a:avLst/>
          </a:prstGeom>
          <a:noFill/>
        </p:spPr>
        <p:txBody>
          <a:bodyPr wrap="none" rtlCol="0">
            <a:spAutoFit/>
          </a:bodyPr>
          <a:lstStyle/>
          <a:p>
            <a:r>
              <a:rPr lang="en-US" sz="13800"/>
              <a:t>1   0</a:t>
            </a:r>
          </a:p>
        </p:txBody>
      </p:sp>
      <p:sp>
        <p:nvSpPr>
          <p:cNvPr id="22" name="Rectangle 21"/>
          <p:cNvSpPr/>
          <p:nvPr/>
        </p:nvSpPr>
        <p:spPr>
          <a:xfrm>
            <a:off x="4640017"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173417" y="2103808"/>
            <a:ext cx="1082348" cy="2215991"/>
          </a:xfrm>
          <a:prstGeom prst="rect">
            <a:avLst/>
          </a:prstGeom>
          <a:noFill/>
        </p:spPr>
        <p:txBody>
          <a:bodyPr wrap="none" rtlCol="0">
            <a:spAutoFit/>
          </a:bodyPr>
          <a:lstStyle/>
          <a:p>
            <a:r>
              <a:rPr lang="en-US" sz="13800"/>
              <a:t>1</a:t>
            </a:r>
          </a:p>
        </p:txBody>
      </p:sp>
      <p:pic>
        <p:nvPicPr>
          <p:cNvPr id="18"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87260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098082"/>
            <a:ext cx="7255363" cy="400110"/>
          </a:xfrm>
          <a:prstGeom prst="rect">
            <a:avLst/>
          </a:prstGeom>
          <a:noFill/>
        </p:spPr>
        <p:txBody>
          <a:bodyPr wrap="square" rtlCol="0">
            <a:spAutoFit/>
          </a:bodyPr>
          <a:lstStyle/>
          <a:p>
            <a:pPr algn="ctr"/>
            <a:r>
              <a:rPr lang="en-US" sz="2000" b="1">
                <a:solidFill>
                  <a:srgbClr val="0070C0"/>
                </a:solidFill>
              </a:rPr>
              <a:t>Say 11 the Say Ten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Decompose Teen Numbers</a:t>
            </a:r>
            <a:endParaRPr lang="en-US" sz="8000" b="1"/>
          </a:p>
        </p:txBody>
      </p:sp>
      <p:sp>
        <p:nvSpPr>
          <p:cNvPr id="14" name="Rectangle 13"/>
          <p:cNvSpPr/>
          <p:nvPr/>
        </p:nvSpPr>
        <p:spPr>
          <a:xfrm>
            <a:off x="1154458"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87858" y="2103808"/>
            <a:ext cx="3182281" cy="2215991"/>
          </a:xfrm>
          <a:prstGeom prst="rect">
            <a:avLst/>
          </a:prstGeom>
          <a:noFill/>
        </p:spPr>
        <p:txBody>
          <a:bodyPr wrap="none" rtlCol="0">
            <a:spAutoFit/>
          </a:bodyPr>
          <a:lstStyle/>
          <a:p>
            <a:r>
              <a:rPr lang="en-US" sz="13800"/>
              <a:t>1   0</a:t>
            </a:r>
          </a:p>
        </p:txBody>
      </p:sp>
      <p:sp>
        <p:nvSpPr>
          <p:cNvPr id="22" name="Rectangle 21"/>
          <p:cNvSpPr/>
          <p:nvPr/>
        </p:nvSpPr>
        <p:spPr>
          <a:xfrm>
            <a:off x="5768618"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302018" y="2103808"/>
            <a:ext cx="1082348" cy="2215991"/>
          </a:xfrm>
          <a:prstGeom prst="rect">
            <a:avLst/>
          </a:prstGeom>
          <a:noFill/>
        </p:spPr>
        <p:txBody>
          <a:bodyPr wrap="none" rtlCol="0">
            <a:spAutoFit/>
          </a:bodyPr>
          <a:lstStyle/>
          <a:p>
            <a:r>
              <a:rPr lang="en-US" sz="13800"/>
              <a:t>1</a:t>
            </a:r>
          </a:p>
        </p:txBody>
      </p:sp>
      <p:pic>
        <p:nvPicPr>
          <p:cNvPr id="18"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023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596912" cy="523220"/>
          </a:xfrm>
          <a:prstGeom prst="rect">
            <a:avLst/>
          </a:prstGeom>
          <a:noFill/>
        </p:spPr>
        <p:txBody>
          <a:bodyPr wrap="none" rtlCol="0">
            <a:spAutoFit/>
          </a:bodyPr>
          <a:lstStyle/>
          <a:p>
            <a:r>
              <a:rPr lang="en-US" sz="1400"/>
              <a:t>Module 5, Lesson 1</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  Partners to 5</a:t>
            </a:r>
            <a:endParaRPr lang="en-US" sz="8000" b="1"/>
          </a:p>
        </p:txBody>
      </p:sp>
      <p:sp>
        <p:nvSpPr>
          <p:cNvPr id="25" name="TextBox 2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do you see?  How many more to make 5?  Say the addition sentence. </a:t>
            </a: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4177514"/>
            <a:ext cx="1595335" cy="23605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rot="5400000">
            <a:off x="3864840" y="771112"/>
            <a:ext cx="1419225" cy="5295900"/>
          </a:xfrm>
          <a:prstGeom prst="rect">
            <a:avLst/>
          </a:prstGeom>
        </p:spPr>
      </p:pic>
      <p:pic>
        <p:nvPicPr>
          <p:cNvPr id="14" name="Picture 2" descr="http://www.clipartkid.com/images/21/family-and-i-silentmyth-UuLUmS-clipar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086600" y="4142947"/>
            <a:ext cx="1686222" cy="236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9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098082"/>
            <a:ext cx="7255363" cy="400110"/>
          </a:xfrm>
          <a:prstGeom prst="rect">
            <a:avLst/>
          </a:prstGeom>
          <a:noFill/>
        </p:spPr>
        <p:txBody>
          <a:bodyPr wrap="square" rtlCol="0">
            <a:spAutoFit/>
          </a:bodyPr>
          <a:lstStyle/>
          <a:p>
            <a:pPr algn="ctr"/>
            <a:r>
              <a:rPr lang="en-US" sz="2000" b="1">
                <a:solidFill>
                  <a:srgbClr val="0070C0"/>
                </a:solidFill>
              </a:rPr>
              <a:t>Say the number the regular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Decompose Teen Numbers</a:t>
            </a:r>
            <a:endParaRPr lang="en-US" sz="8000" b="1"/>
          </a:p>
        </p:txBody>
      </p:sp>
      <p:sp>
        <p:nvSpPr>
          <p:cNvPr id="14" name="Rectangle 13"/>
          <p:cNvSpPr/>
          <p:nvPr/>
        </p:nvSpPr>
        <p:spPr>
          <a:xfrm>
            <a:off x="2582617"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116017" y="2103808"/>
            <a:ext cx="3182281" cy="2215991"/>
          </a:xfrm>
          <a:prstGeom prst="rect">
            <a:avLst/>
          </a:prstGeom>
          <a:noFill/>
        </p:spPr>
        <p:txBody>
          <a:bodyPr wrap="none" rtlCol="0">
            <a:spAutoFit/>
          </a:bodyPr>
          <a:lstStyle/>
          <a:p>
            <a:r>
              <a:rPr lang="en-US" sz="13800"/>
              <a:t>1   0</a:t>
            </a:r>
          </a:p>
        </p:txBody>
      </p:sp>
      <p:sp>
        <p:nvSpPr>
          <p:cNvPr id="22" name="Rectangle 21"/>
          <p:cNvSpPr/>
          <p:nvPr/>
        </p:nvSpPr>
        <p:spPr>
          <a:xfrm>
            <a:off x="4640017"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173417" y="2103808"/>
            <a:ext cx="1082348" cy="2215991"/>
          </a:xfrm>
          <a:prstGeom prst="rect">
            <a:avLst/>
          </a:prstGeom>
          <a:noFill/>
        </p:spPr>
        <p:txBody>
          <a:bodyPr wrap="none" rtlCol="0">
            <a:spAutoFit/>
          </a:bodyPr>
          <a:lstStyle/>
          <a:p>
            <a:r>
              <a:rPr lang="en-US" sz="13800"/>
              <a:t>0</a:t>
            </a:r>
          </a:p>
        </p:txBody>
      </p:sp>
      <p:pic>
        <p:nvPicPr>
          <p:cNvPr id="18"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79853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098082"/>
            <a:ext cx="7255363" cy="400110"/>
          </a:xfrm>
          <a:prstGeom prst="rect">
            <a:avLst/>
          </a:prstGeom>
          <a:noFill/>
        </p:spPr>
        <p:txBody>
          <a:bodyPr wrap="square" rtlCol="0">
            <a:spAutoFit/>
          </a:bodyPr>
          <a:lstStyle/>
          <a:p>
            <a:pPr algn="ctr"/>
            <a:r>
              <a:rPr lang="en-US" sz="2000" b="1">
                <a:solidFill>
                  <a:srgbClr val="0070C0"/>
                </a:solidFill>
              </a:rPr>
              <a:t>Say 10 the Say Ten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Decompose Teen Numbers</a:t>
            </a:r>
            <a:endParaRPr lang="en-US" sz="8000" b="1"/>
          </a:p>
        </p:txBody>
      </p:sp>
      <p:sp>
        <p:nvSpPr>
          <p:cNvPr id="14" name="Rectangle 13"/>
          <p:cNvSpPr/>
          <p:nvPr/>
        </p:nvSpPr>
        <p:spPr>
          <a:xfrm>
            <a:off x="1154458"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87858" y="2103808"/>
            <a:ext cx="3182281" cy="2215991"/>
          </a:xfrm>
          <a:prstGeom prst="rect">
            <a:avLst/>
          </a:prstGeom>
          <a:noFill/>
        </p:spPr>
        <p:txBody>
          <a:bodyPr wrap="none" rtlCol="0">
            <a:spAutoFit/>
          </a:bodyPr>
          <a:lstStyle/>
          <a:p>
            <a:r>
              <a:rPr lang="en-US" sz="13800"/>
              <a:t>1   0</a:t>
            </a:r>
          </a:p>
        </p:txBody>
      </p:sp>
      <p:sp>
        <p:nvSpPr>
          <p:cNvPr id="22" name="Rectangle 21"/>
          <p:cNvSpPr/>
          <p:nvPr/>
        </p:nvSpPr>
        <p:spPr>
          <a:xfrm>
            <a:off x="5768618"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302018" y="2103808"/>
            <a:ext cx="1082348" cy="2215991"/>
          </a:xfrm>
          <a:prstGeom prst="rect">
            <a:avLst/>
          </a:prstGeom>
          <a:noFill/>
        </p:spPr>
        <p:txBody>
          <a:bodyPr wrap="none" rtlCol="0">
            <a:spAutoFit/>
          </a:bodyPr>
          <a:lstStyle/>
          <a:p>
            <a:r>
              <a:rPr lang="en-US" sz="13800"/>
              <a:t>0</a:t>
            </a:r>
          </a:p>
        </p:txBody>
      </p:sp>
      <p:pic>
        <p:nvPicPr>
          <p:cNvPr id="18"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21756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098082"/>
            <a:ext cx="7255363" cy="400110"/>
          </a:xfrm>
          <a:prstGeom prst="rect">
            <a:avLst/>
          </a:prstGeom>
          <a:noFill/>
        </p:spPr>
        <p:txBody>
          <a:bodyPr wrap="square" rtlCol="0">
            <a:spAutoFit/>
          </a:bodyPr>
          <a:lstStyle/>
          <a:p>
            <a:pPr algn="ctr"/>
            <a:r>
              <a:rPr lang="en-US" sz="2000" b="1">
                <a:solidFill>
                  <a:srgbClr val="0070C0"/>
                </a:solidFill>
              </a:rPr>
              <a:t>Say the number the regular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Decompose Teen Numbers</a:t>
            </a:r>
            <a:endParaRPr lang="en-US" sz="8000" b="1"/>
          </a:p>
        </p:txBody>
      </p:sp>
      <p:sp>
        <p:nvSpPr>
          <p:cNvPr id="14" name="Rectangle 13"/>
          <p:cNvSpPr/>
          <p:nvPr/>
        </p:nvSpPr>
        <p:spPr>
          <a:xfrm>
            <a:off x="2582617"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116017" y="2103808"/>
            <a:ext cx="3182281" cy="2215991"/>
          </a:xfrm>
          <a:prstGeom prst="rect">
            <a:avLst/>
          </a:prstGeom>
          <a:noFill/>
        </p:spPr>
        <p:txBody>
          <a:bodyPr wrap="none" rtlCol="0">
            <a:spAutoFit/>
          </a:bodyPr>
          <a:lstStyle/>
          <a:p>
            <a:r>
              <a:rPr lang="en-US" sz="13800"/>
              <a:t>1   0</a:t>
            </a:r>
          </a:p>
        </p:txBody>
      </p:sp>
      <p:sp>
        <p:nvSpPr>
          <p:cNvPr id="22" name="Rectangle 21"/>
          <p:cNvSpPr/>
          <p:nvPr/>
        </p:nvSpPr>
        <p:spPr>
          <a:xfrm>
            <a:off x="4640017"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173417" y="2103808"/>
            <a:ext cx="1082348" cy="2215991"/>
          </a:xfrm>
          <a:prstGeom prst="rect">
            <a:avLst/>
          </a:prstGeom>
          <a:noFill/>
        </p:spPr>
        <p:txBody>
          <a:bodyPr wrap="none" rtlCol="0">
            <a:spAutoFit/>
          </a:bodyPr>
          <a:lstStyle/>
          <a:p>
            <a:r>
              <a:rPr lang="en-US" sz="13800"/>
              <a:t>5</a:t>
            </a:r>
          </a:p>
        </p:txBody>
      </p:sp>
      <p:pic>
        <p:nvPicPr>
          <p:cNvPr id="18"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88780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098082"/>
            <a:ext cx="7255363" cy="400110"/>
          </a:xfrm>
          <a:prstGeom prst="rect">
            <a:avLst/>
          </a:prstGeom>
          <a:noFill/>
        </p:spPr>
        <p:txBody>
          <a:bodyPr wrap="square" rtlCol="0">
            <a:spAutoFit/>
          </a:bodyPr>
          <a:lstStyle/>
          <a:p>
            <a:pPr algn="ctr"/>
            <a:r>
              <a:rPr lang="en-US" sz="2000" b="1">
                <a:solidFill>
                  <a:srgbClr val="0070C0"/>
                </a:solidFill>
              </a:rPr>
              <a:t>Say 15 the Say Ten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Decompose Teen Numbers</a:t>
            </a:r>
            <a:endParaRPr lang="en-US" sz="8000" b="1"/>
          </a:p>
        </p:txBody>
      </p:sp>
      <p:sp>
        <p:nvSpPr>
          <p:cNvPr id="14" name="Rectangle 13"/>
          <p:cNvSpPr/>
          <p:nvPr/>
        </p:nvSpPr>
        <p:spPr>
          <a:xfrm>
            <a:off x="1154458"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87858" y="2103808"/>
            <a:ext cx="3182281" cy="2215991"/>
          </a:xfrm>
          <a:prstGeom prst="rect">
            <a:avLst/>
          </a:prstGeom>
          <a:noFill/>
        </p:spPr>
        <p:txBody>
          <a:bodyPr wrap="none" rtlCol="0">
            <a:spAutoFit/>
          </a:bodyPr>
          <a:lstStyle/>
          <a:p>
            <a:r>
              <a:rPr lang="en-US" sz="13800"/>
              <a:t>1   0</a:t>
            </a:r>
          </a:p>
        </p:txBody>
      </p:sp>
      <p:sp>
        <p:nvSpPr>
          <p:cNvPr id="22" name="Rectangle 21"/>
          <p:cNvSpPr/>
          <p:nvPr/>
        </p:nvSpPr>
        <p:spPr>
          <a:xfrm>
            <a:off x="5768618"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302018" y="2103808"/>
            <a:ext cx="1082348" cy="2215991"/>
          </a:xfrm>
          <a:prstGeom prst="rect">
            <a:avLst/>
          </a:prstGeom>
          <a:noFill/>
        </p:spPr>
        <p:txBody>
          <a:bodyPr wrap="none" rtlCol="0">
            <a:spAutoFit/>
          </a:bodyPr>
          <a:lstStyle/>
          <a:p>
            <a:r>
              <a:rPr lang="en-US" sz="13800"/>
              <a:t>5</a:t>
            </a:r>
          </a:p>
        </p:txBody>
      </p:sp>
      <p:pic>
        <p:nvPicPr>
          <p:cNvPr id="18"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12801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098082"/>
            <a:ext cx="7255363" cy="400110"/>
          </a:xfrm>
          <a:prstGeom prst="rect">
            <a:avLst/>
          </a:prstGeom>
          <a:noFill/>
        </p:spPr>
        <p:txBody>
          <a:bodyPr wrap="square" rtlCol="0">
            <a:spAutoFit/>
          </a:bodyPr>
          <a:lstStyle/>
          <a:p>
            <a:pPr algn="ctr"/>
            <a:r>
              <a:rPr lang="en-US" sz="2000" b="1">
                <a:solidFill>
                  <a:srgbClr val="0070C0"/>
                </a:solidFill>
              </a:rPr>
              <a:t>Say the number the regular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Decompose Teen Numbers</a:t>
            </a:r>
            <a:endParaRPr lang="en-US" sz="8000" b="1"/>
          </a:p>
        </p:txBody>
      </p:sp>
      <p:sp>
        <p:nvSpPr>
          <p:cNvPr id="14" name="Rectangle 13"/>
          <p:cNvSpPr/>
          <p:nvPr/>
        </p:nvSpPr>
        <p:spPr>
          <a:xfrm>
            <a:off x="2582617"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116017" y="2103808"/>
            <a:ext cx="3182281" cy="2215991"/>
          </a:xfrm>
          <a:prstGeom prst="rect">
            <a:avLst/>
          </a:prstGeom>
          <a:noFill/>
        </p:spPr>
        <p:txBody>
          <a:bodyPr wrap="none" rtlCol="0">
            <a:spAutoFit/>
          </a:bodyPr>
          <a:lstStyle/>
          <a:p>
            <a:r>
              <a:rPr lang="en-US" sz="13800"/>
              <a:t>1   0</a:t>
            </a:r>
          </a:p>
        </p:txBody>
      </p:sp>
      <p:sp>
        <p:nvSpPr>
          <p:cNvPr id="22" name="Rectangle 21"/>
          <p:cNvSpPr/>
          <p:nvPr/>
        </p:nvSpPr>
        <p:spPr>
          <a:xfrm>
            <a:off x="4640017"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173417" y="2103808"/>
            <a:ext cx="1082348" cy="2215991"/>
          </a:xfrm>
          <a:prstGeom prst="rect">
            <a:avLst/>
          </a:prstGeom>
          <a:noFill/>
        </p:spPr>
        <p:txBody>
          <a:bodyPr wrap="none" rtlCol="0">
            <a:spAutoFit/>
          </a:bodyPr>
          <a:lstStyle/>
          <a:p>
            <a:r>
              <a:rPr lang="en-US" sz="13800"/>
              <a:t>7</a:t>
            </a:r>
          </a:p>
        </p:txBody>
      </p:sp>
      <p:pic>
        <p:nvPicPr>
          <p:cNvPr id="18"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39833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098082"/>
            <a:ext cx="7255363" cy="400110"/>
          </a:xfrm>
          <a:prstGeom prst="rect">
            <a:avLst/>
          </a:prstGeom>
          <a:noFill/>
        </p:spPr>
        <p:txBody>
          <a:bodyPr wrap="square" rtlCol="0">
            <a:spAutoFit/>
          </a:bodyPr>
          <a:lstStyle/>
          <a:p>
            <a:pPr algn="ctr"/>
            <a:r>
              <a:rPr lang="en-US" sz="2000" b="1">
                <a:solidFill>
                  <a:srgbClr val="0070C0"/>
                </a:solidFill>
              </a:rPr>
              <a:t>Say 17 the Say Ten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Decompose Teen Numbers</a:t>
            </a:r>
            <a:endParaRPr lang="en-US" sz="8000" b="1"/>
          </a:p>
        </p:txBody>
      </p:sp>
      <p:sp>
        <p:nvSpPr>
          <p:cNvPr id="14" name="Rectangle 13"/>
          <p:cNvSpPr/>
          <p:nvPr/>
        </p:nvSpPr>
        <p:spPr>
          <a:xfrm>
            <a:off x="1154458"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87858" y="2103808"/>
            <a:ext cx="3182281" cy="2215991"/>
          </a:xfrm>
          <a:prstGeom prst="rect">
            <a:avLst/>
          </a:prstGeom>
          <a:noFill/>
        </p:spPr>
        <p:txBody>
          <a:bodyPr wrap="none" rtlCol="0">
            <a:spAutoFit/>
          </a:bodyPr>
          <a:lstStyle/>
          <a:p>
            <a:r>
              <a:rPr lang="en-US" sz="13800"/>
              <a:t>1   0</a:t>
            </a:r>
          </a:p>
        </p:txBody>
      </p:sp>
      <p:sp>
        <p:nvSpPr>
          <p:cNvPr id="22" name="Rectangle 21"/>
          <p:cNvSpPr/>
          <p:nvPr/>
        </p:nvSpPr>
        <p:spPr>
          <a:xfrm>
            <a:off x="5768618"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302018" y="2103808"/>
            <a:ext cx="1082348" cy="2215991"/>
          </a:xfrm>
          <a:prstGeom prst="rect">
            <a:avLst/>
          </a:prstGeom>
          <a:noFill/>
        </p:spPr>
        <p:txBody>
          <a:bodyPr wrap="none" rtlCol="0">
            <a:spAutoFit/>
          </a:bodyPr>
          <a:lstStyle/>
          <a:p>
            <a:r>
              <a:rPr lang="en-US" sz="13800"/>
              <a:t>7</a:t>
            </a:r>
          </a:p>
        </p:txBody>
      </p:sp>
      <p:pic>
        <p:nvPicPr>
          <p:cNvPr id="18"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8930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098082"/>
            <a:ext cx="7255363" cy="400110"/>
          </a:xfrm>
          <a:prstGeom prst="rect">
            <a:avLst/>
          </a:prstGeom>
          <a:noFill/>
        </p:spPr>
        <p:txBody>
          <a:bodyPr wrap="square" rtlCol="0">
            <a:spAutoFit/>
          </a:bodyPr>
          <a:lstStyle/>
          <a:p>
            <a:pPr algn="ctr"/>
            <a:r>
              <a:rPr lang="en-US" sz="2000" b="1">
                <a:solidFill>
                  <a:srgbClr val="0070C0"/>
                </a:solidFill>
              </a:rPr>
              <a:t>Say the number the regular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Decompose Teen Numbers</a:t>
            </a:r>
            <a:endParaRPr lang="en-US" sz="8000" b="1"/>
          </a:p>
        </p:txBody>
      </p:sp>
      <p:sp>
        <p:nvSpPr>
          <p:cNvPr id="14" name="Rectangle 13"/>
          <p:cNvSpPr/>
          <p:nvPr/>
        </p:nvSpPr>
        <p:spPr>
          <a:xfrm>
            <a:off x="2582617"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116017" y="2103808"/>
            <a:ext cx="3182281" cy="2215991"/>
          </a:xfrm>
          <a:prstGeom prst="rect">
            <a:avLst/>
          </a:prstGeom>
          <a:noFill/>
        </p:spPr>
        <p:txBody>
          <a:bodyPr wrap="none" rtlCol="0">
            <a:spAutoFit/>
          </a:bodyPr>
          <a:lstStyle/>
          <a:p>
            <a:r>
              <a:rPr lang="en-US" sz="13800"/>
              <a:t>1   0</a:t>
            </a:r>
          </a:p>
        </p:txBody>
      </p:sp>
      <p:sp>
        <p:nvSpPr>
          <p:cNvPr id="22" name="Rectangle 21"/>
          <p:cNvSpPr/>
          <p:nvPr/>
        </p:nvSpPr>
        <p:spPr>
          <a:xfrm>
            <a:off x="4640017"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173417" y="2103808"/>
            <a:ext cx="1082348" cy="2215991"/>
          </a:xfrm>
          <a:prstGeom prst="rect">
            <a:avLst/>
          </a:prstGeom>
          <a:noFill/>
        </p:spPr>
        <p:txBody>
          <a:bodyPr wrap="none" rtlCol="0">
            <a:spAutoFit/>
          </a:bodyPr>
          <a:lstStyle/>
          <a:p>
            <a:r>
              <a:rPr lang="en-US" sz="13800"/>
              <a:t>6</a:t>
            </a:r>
          </a:p>
        </p:txBody>
      </p:sp>
      <p:pic>
        <p:nvPicPr>
          <p:cNvPr id="18"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97167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098082"/>
            <a:ext cx="7255363" cy="400110"/>
          </a:xfrm>
          <a:prstGeom prst="rect">
            <a:avLst/>
          </a:prstGeom>
          <a:noFill/>
        </p:spPr>
        <p:txBody>
          <a:bodyPr wrap="square" rtlCol="0">
            <a:spAutoFit/>
          </a:bodyPr>
          <a:lstStyle/>
          <a:p>
            <a:pPr algn="ctr"/>
            <a:r>
              <a:rPr lang="en-US" sz="2000" b="1">
                <a:solidFill>
                  <a:srgbClr val="0070C0"/>
                </a:solidFill>
              </a:rPr>
              <a:t>Say 16 the Say Ten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Decompose Teen Numbers</a:t>
            </a:r>
            <a:endParaRPr lang="en-US" sz="8000" b="1"/>
          </a:p>
        </p:txBody>
      </p:sp>
      <p:sp>
        <p:nvSpPr>
          <p:cNvPr id="14" name="Rectangle 13"/>
          <p:cNvSpPr/>
          <p:nvPr/>
        </p:nvSpPr>
        <p:spPr>
          <a:xfrm>
            <a:off x="1154458"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87858" y="2103808"/>
            <a:ext cx="3182281" cy="2215991"/>
          </a:xfrm>
          <a:prstGeom prst="rect">
            <a:avLst/>
          </a:prstGeom>
          <a:noFill/>
        </p:spPr>
        <p:txBody>
          <a:bodyPr wrap="none" rtlCol="0">
            <a:spAutoFit/>
          </a:bodyPr>
          <a:lstStyle/>
          <a:p>
            <a:r>
              <a:rPr lang="en-US" sz="13800"/>
              <a:t>1   0</a:t>
            </a:r>
          </a:p>
        </p:txBody>
      </p:sp>
      <p:sp>
        <p:nvSpPr>
          <p:cNvPr id="22" name="Rectangle 21"/>
          <p:cNvSpPr/>
          <p:nvPr/>
        </p:nvSpPr>
        <p:spPr>
          <a:xfrm>
            <a:off x="5768618"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302018" y="2103808"/>
            <a:ext cx="1082348" cy="2215991"/>
          </a:xfrm>
          <a:prstGeom prst="rect">
            <a:avLst/>
          </a:prstGeom>
          <a:noFill/>
        </p:spPr>
        <p:txBody>
          <a:bodyPr wrap="none" rtlCol="0">
            <a:spAutoFit/>
          </a:bodyPr>
          <a:lstStyle/>
          <a:p>
            <a:r>
              <a:rPr lang="en-US" sz="13800"/>
              <a:t>6</a:t>
            </a:r>
          </a:p>
        </p:txBody>
      </p:sp>
      <p:pic>
        <p:nvPicPr>
          <p:cNvPr id="18"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10204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098082"/>
            <a:ext cx="7255363" cy="400110"/>
          </a:xfrm>
          <a:prstGeom prst="rect">
            <a:avLst/>
          </a:prstGeom>
          <a:noFill/>
        </p:spPr>
        <p:txBody>
          <a:bodyPr wrap="square" rtlCol="0">
            <a:spAutoFit/>
          </a:bodyPr>
          <a:lstStyle/>
          <a:p>
            <a:pPr algn="ctr"/>
            <a:r>
              <a:rPr lang="en-US" sz="2000" b="1">
                <a:solidFill>
                  <a:srgbClr val="0070C0"/>
                </a:solidFill>
              </a:rPr>
              <a:t>Say the number the regular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Decompose Teen Numbers</a:t>
            </a:r>
            <a:endParaRPr lang="en-US" sz="8000" b="1"/>
          </a:p>
        </p:txBody>
      </p:sp>
      <p:sp>
        <p:nvSpPr>
          <p:cNvPr id="14" name="Rectangle 13"/>
          <p:cNvSpPr/>
          <p:nvPr/>
        </p:nvSpPr>
        <p:spPr>
          <a:xfrm>
            <a:off x="2582617"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116017" y="2103808"/>
            <a:ext cx="3182281" cy="2215991"/>
          </a:xfrm>
          <a:prstGeom prst="rect">
            <a:avLst/>
          </a:prstGeom>
          <a:noFill/>
        </p:spPr>
        <p:txBody>
          <a:bodyPr wrap="none" rtlCol="0">
            <a:spAutoFit/>
          </a:bodyPr>
          <a:lstStyle/>
          <a:p>
            <a:r>
              <a:rPr lang="en-US" sz="13800"/>
              <a:t>1   0</a:t>
            </a:r>
          </a:p>
        </p:txBody>
      </p:sp>
      <p:sp>
        <p:nvSpPr>
          <p:cNvPr id="22" name="Rectangle 21"/>
          <p:cNvSpPr/>
          <p:nvPr/>
        </p:nvSpPr>
        <p:spPr>
          <a:xfrm>
            <a:off x="4640017"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173417" y="2103808"/>
            <a:ext cx="1082348" cy="2215991"/>
          </a:xfrm>
          <a:prstGeom prst="rect">
            <a:avLst/>
          </a:prstGeom>
          <a:noFill/>
        </p:spPr>
        <p:txBody>
          <a:bodyPr wrap="none" rtlCol="0">
            <a:spAutoFit/>
          </a:bodyPr>
          <a:lstStyle/>
          <a:p>
            <a:r>
              <a:rPr lang="en-US" sz="13800"/>
              <a:t>8</a:t>
            </a:r>
          </a:p>
        </p:txBody>
      </p:sp>
      <p:pic>
        <p:nvPicPr>
          <p:cNvPr id="18"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77628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098082"/>
            <a:ext cx="7255363" cy="400110"/>
          </a:xfrm>
          <a:prstGeom prst="rect">
            <a:avLst/>
          </a:prstGeom>
          <a:noFill/>
        </p:spPr>
        <p:txBody>
          <a:bodyPr wrap="square" rtlCol="0">
            <a:spAutoFit/>
          </a:bodyPr>
          <a:lstStyle/>
          <a:p>
            <a:pPr algn="ctr"/>
            <a:r>
              <a:rPr lang="en-US" sz="2000" b="1">
                <a:solidFill>
                  <a:srgbClr val="0070C0"/>
                </a:solidFill>
              </a:rPr>
              <a:t>Say 18 the Say Ten Way.</a:t>
            </a: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7</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Decompose Teen Numbers</a:t>
            </a:r>
            <a:endParaRPr lang="en-US" sz="8000" b="1"/>
          </a:p>
        </p:txBody>
      </p:sp>
      <p:sp>
        <p:nvSpPr>
          <p:cNvPr id="14" name="Rectangle 13"/>
          <p:cNvSpPr/>
          <p:nvPr/>
        </p:nvSpPr>
        <p:spPr>
          <a:xfrm>
            <a:off x="1154458" y="2332408"/>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87858" y="2103808"/>
            <a:ext cx="3182281" cy="2215991"/>
          </a:xfrm>
          <a:prstGeom prst="rect">
            <a:avLst/>
          </a:prstGeom>
          <a:noFill/>
        </p:spPr>
        <p:txBody>
          <a:bodyPr wrap="none" rtlCol="0">
            <a:spAutoFit/>
          </a:bodyPr>
          <a:lstStyle/>
          <a:p>
            <a:r>
              <a:rPr lang="en-US" sz="13800"/>
              <a:t>1   0</a:t>
            </a:r>
          </a:p>
        </p:txBody>
      </p:sp>
      <p:sp>
        <p:nvSpPr>
          <p:cNvPr id="22" name="Rectangle 21"/>
          <p:cNvSpPr/>
          <p:nvPr/>
        </p:nvSpPr>
        <p:spPr>
          <a:xfrm>
            <a:off x="5768618" y="2332408"/>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302018" y="2103808"/>
            <a:ext cx="1082348" cy="2215991"/>
          </a:xfrm>
          <a:prstGeom prst="rect">
            <a:avLst/>
          </a:prstGeom>
          <a:noFill/>
        </p:spPr>
        <p:txBody>
          <a:bodyPr wrap="none" rtlCol="0">
            <a:spAutoFit/>
          </a:bodyPr>
          <a:lstStyle/>
          <a:p>
            <a:r>
              <a:rPr lang="en-US" sz="13800"/>
              <a:t>8</a:t>
            </a:r>
          </a:p>
        </p:txBody>
      </p:sp>
      <p:pic>
        <p:nvPicPr>
          <p:cNvPr id="18"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485861"/>
            <a:ext cx="1638240" cy="1985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s-media-cache-ak0.pinimg.com/736x/b2/e5/36/b2e53603b9687fee41f01803d65b46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86600" y="4485861"/>
            <a:ext cx="1600275" cy="19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290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  Partners to 10</a:t>
            </a:r>
            <a:endParaRPr lang="en-US" sz="8000" b="1"/>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1</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do you see?  How many more to make 10?  Say the number sentence. </a:t>
            </a:r>
          </a:p>
        </p:txBody>
      </p:sp>
      <p:pic>
        <p:nvPicPr>
          <p:cNvPr id="16" name="Picture 15"/>
          <p:cNvPicPr>
            <a:picLocks noChangeAspect="1"/>
          </p:cNvPicPr>
          <p:nvPr/>
        </p:nvPicPr>
        <p:blipFill>
          <a:blip r:embed="rId5"/>
          <a:stretch>
            <a:fillRect/>
          </a:stretch>
        </p:blipFill>
        <p:spPr>
          <a:xfrm>
            <a:off x="2480411" y="2709499"/>
            <a:ext cx="4296896" cy="2396676"/>
          </a:xfrm>
          <a:prstGeom prst="rect">
            <a:avLst/>
          </a:prstGeom>
        </p:spPr>
      </p:pic>
    </p:spTree>
    <p:extLst>
      <p:ext uri="{BB962C8B-B14F-4D97-AF65-F5344CB8AC3E}">
        <p14:creationId xmlns:p14="http://schemas.microsoft.com/office/powerpoint/2010/main" val="303515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5, Lesson 7</a:t>
            </a:r>
          </a:p>
        </p:txBody>
      </p:sp>
      <p:pic>
        <p:nvPicPr>
          <p:cNvPr id="1026" name="Picture 2" descr="http://images.clipartpanda.com/laughing-smiley-face-clip-art-smiley-face-clip-art10.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18" y="4414682"/>
            <a:ext cx="2019300" cy="201930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57200" y="914400"/>
            <a:ext cx="8001000" cy="1938992"/>
          </a:xfrm>
          <a:prstGeom prst="rect">
            <a:avLst/>
          </a:prstGeom>
          <a:noFill/>
        </p:spPr>
        <p:txBody>
          <a:bodyPr wrap="square" rtlCol="0">
            <a:spAutoFit/>
          </a:bodyPr>
          <a:lstStyle/>
          <a:p>
            <a:pPr algn="ctr"/>
            <a:r>
              <a:rPr lang="en-US" sz="2400" b="1"/>
              <a:t>Gregory drew 10 smiley faces and 5 smiley faces.  He put</a:t>
            </a:r>
          </a:p>
          <a:p>
            <a:pPr algn="ctr"/>
            <a:r>
              <a:rPr lang="en-US" sz="2400" b="1"/>
              <a:t>them together and had 15 smiley faces.  Draw the 15 smiley</a:t>
            </a:r>
          </a:p>
          <a:p>
            <a:pPr algn="ctr"/>
            <a:r>
              <a:rPr lang="en-US" sz="2400" b="1"/>
              <a:t>faces as 10 smiley faces and 5 smiley faces.  Then draw 15 with Hide Zero cards when the zero is hiding and when the zero is not hiding.</a:t>
            </a:r>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48130" name="AutoShape 2"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3" name="AutoShape 5"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 name="Picture 2" descr="http://images.clipartpanda.com/laughing-smiley-face-clip-art-smiley-face-clip-art10.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414681"/>
            <a:ext cx="2019300" cy="2019301"/>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155575" y="183529"/>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423795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7</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56303" y="1208782"/>
            <a:ext cx="7644337" cy="892552"/>
          </a:xfrm>
          <a:prstGeom prst="rect">
            <a:avLst/>
          </a:prstGeom>
          <a:noFill/>
        </p:spPr>
        <p:txBody>
          <a:bodyPr wrap="none" rtlCol="0">
            <a:spAutoFit/>
          </a:bodyPr>
          <a:lstStyle/>
          <a:p>
            <a:pPr algn="ctr"/>
            <a:r>
              <a:rPr lang="en-US" sz="2800" b="1">
                <a:solidFill>
                  <a:srgbClr val="FF0000"/>
                </a:solidFill>
              </a:rPr>
              <a:t>Here’s Gregory’s number with my Hide Zero cards.</a:t>
            </a:r>
            <a:endParaRPr lang="en-US" sz="2800" b="1">
              <a:solidFill>
                <a:srgbClr val="009900"/>
              </a:solidFill>
            </a:endParaRPr>
          </a:p>
          <a:p>
            <a:pPr algn="ctr"/>
            <a:endParaRPr lang="en-US" sz="2400" b="1">
              <a:solidFill>
                <a:srgbClr val="0000FF"/>
              </a:solidFill>
            </a:endParaRPr>
          </a:p>
        </p:txBody>
      </p:sp>
      <p:sp>
        <p:nvSpPr>
          <p:cNvPr id="10" name="Rectangle 9"/>
          <p:cNvSpPr/>
          <p:nvPr/>
        </p:nvSpPr>
        <p:spPr>
          <a:xfrm>
            <a:off x="1524000" y="2342971"/>
            <a:ext cx="36576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81200" y="2190571"/>
            <a:ext cx="1082348" cy="2215991"/>
          </a:xfrm>
          <a:prstGeom prst="rect">
            <a:avLst/>
          </a:prstGeom>
          <a:noFill/>
        </p:spPr>
        <p:txBody>
          <a:bodyPr wrap="none" rtlCol="0">
            <a:spAutoFit/>
          </a:bodyPr>
          <a:lstStyle/>
          <a:p>
            <a:pPr algn="ctr"/>
            <a:r>
              <a:rPr lang="en-US" sz="13800" b="1"/>
              <a:t>1</a:t>
            </a:r>
          </a:p>
        </p:txBody>
      </p:sp>
      <p:sp>
        <p:nvSpPr>
          <p:cNvPr id="17" name="TextBox 16"/>
          <p:cNvSpPr txBox="1"/>
          <p:nvPr/>
        </p:nvSpPr>
        <p:spPr>
          <a:xfrm>
            <a:off x="3657600" y="2190571"/>
            <a:ext cx="1082348" cy="2215991"/>
          </a:xfrm>
          <a:prstGeom prst="rect">
            <a:avLst/>
          </a:prstGeom>
          <a:noFill/>
        </p:spPr>
        <p:txBody>
          <a:bodyPr wrap="none" rtlCol="0">
            <a:spAutoFit/>
          </a:bodyPr>
          <a:lstStyle/>
          <a:p>
            <a:pPr algn="ctr"/>
            <a:r>
              <a:rPr lang="en-US" sz="13800" b="1"/>
              <a:t>0</a:t>
            </a:r>
          </a:p>
        </p:txBody>
      </p:sp>
      <p:pic>
        <p:nvPicPr>
          <p:cNvPr id="2" name="Picture 1"/>
          <p:cNvPicPr>
            <a:picLocks noChangeAspect="1"/>
          </p:cNvPicPr>
          <p:nvPr/>
        </p:nvPicPr>
        <p:blipFill>
          <a:blip r:embed="rId3"/>
          <a:stretch>
            <a:fillRect/>
          </a:stretch>
        </p:blipFill>
        <p:spPr>
          <a:xfrm>
            <a:off x="6900109" y="4336553"/>
            <a:ext cx="2035182" cy="2314826"/>
          </a:xfrm>
          <a:prstGeom prst="rect">
            <a:avLst/>
          </a:prstGeom>
        </p:spPr>
      </p:pic>
      <p:sp>
        <p:nvSpPr>
          <p:cNvPr id="20" name="Rectangle 19"/>
          <p:cNvSpPr/>
          <p:nvPr/>
        </p:nvSpPr>
        <p:spPr>
          <a:xfrm>
            <a:off x="5638800" y="2342971"/>
            <a:ext cx="19050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019800" y="2190571"/>
            <a:ext cx="1143000" cy="2215991"/>
          </a:xfrm>
          <a:prstGeom prst="rect">
            <a:avLst/>
          </a:prstGeom>
          <a:noFill/>
        </p:spPr>
        <p:txBody>
          <a:bodyPr wrap="square" rtlCol="0">
            <a:spAutoFit/>
          </a:bodyPr>
          <a:lstStyle/>
          <a:p>
            <a:pPr algn="ctr"/>
            <a:r>
              <a:rPr lang="en-US" sz="13800" b="1"/>
              <a:t>5</a:t>
            </a:r>
          </a:p>
        </p:txBody>
      </p:sp>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15" name="Picture 14"/>
          <p:cNvPicPr>
            <a:picLocks noChangeAspect="1"/>
          </p:cNvPicPr>
          <p:nvPr/>
        </p:nvPicPr>
        <p:blipFill>
          <a:blip r:embed="rId3"/>
          <a:stretch>
            <a:fillRect/>
          </a:stretch>
        </p:blipFill>
        <p:spPr>
          <a:xfrm>
            <a:off x="257931" y="4320969"/>
            <a:ext cx="2035182" cy="2314826"/>
          </a:xfrm>
          <a:prstGeom prst="rect">
            <a:avLst/>
          </a:prstGeom>
        </p:spPr>
      </p:pic>
    </p:spTree>
    <p:extLst>
      <p:ext uri="{BB962C8B-B14F-4D97-AF65-F5344CB8AC3E}">
        <p14:creationId xmlns:p14="http://schemas.microsoft.com/office/powerpoint/2010/main" val="194334153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7</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27244" y="868932"/>
            <a:ext cx="8218019" cy="1631216"/>
          </a:xfrm>
          <a:prstGeom prst="rect">
            <a:avLst/>
          </a:prstGeom>
          <a:noFill/>
        </p:spPr>
        <p:txBody>
          <a:bodyPr wrap="none" rtlCol="0">
            <a:spAutoFit/>
          </a:bodyPr>
          <a:lstStyle/>
          <a:p>
            <a:pPr algn="ctr"/>
            <a:r>
              <a:rPr lang="en-US" sz="2400" b="1">
                <a:solidFill>
                  <a:srgbClr val="0000FF"/>
                </a:solidFill>
              </a:rPr>
              <a:t>Show Gregory’s number with your counters in the “total place”</a:t>
            </a:r>
          </a:p>
          <a:p>
            <a:pPr algn="ctr"/>
            <a:r>
              <a:rPr lang="en-US" sz="2400" b="1">
                <a:solidFill>
                  <a:srgbClr val="0000FF"/>
                </a:solidFill>
              </a:rPr>
              <a:t>of your number bond.  Make 10 ones a different color from</a:t>
            </a:r>
          </a:p>
          <a:p>
            <a:pPr algn="ctr"/>
            <a:r>
              <a:rPr lang="en-US" sz="2400" b="1">
                <a:solidFill>
                  <a:srgbClr val="0000FF"/>
                </a:solidFill>
              </a:rPr>
              <a:t>the other ones</a:t>
            </a:r>
            <a:r>
              <a:rPr lang="en-US" sz="2800" b="1">
                <a:solidFill>
                  <a:srgbClr val="0000FF"/>
                </a:solidFill>
              </a:rPr>
              <a:t>.</a:t>
            </a:r>
          </a:p>
          <a:p>
            <a:pPr algn="ctr"/>
            <a:endParaRPr lang="en-US" sz="2400" b="1">
              <a:solidFill>
                <a:srgbClr val="0000FF"/>
              </a:solidFill>
            </a:endParaRPr>
          </a:p>
        </p:txBody>
      </p:sp>
      <p:pic>
        <p:nvPicPr>
          <p:cNvPr id="2" name="Picture 1"/>
          <p:cNvPicPr>
            <a:picLocks noChangeAspect="1"/>
          </p:cNvPicPr>
          <p:nvPr/>
        </p:nvPicPr>
        <p:blipFill>
          <a:blip r:embed="rId3"/>
          <a:stretch>
            <a:fillRect/>
          </a:stretch>
        </p:blipFill>
        <p:spPr>
          <a:xfrm>
            <a:off x="2888456" y="2530810"/>
            <a:ext cx="3367088" cy="3122209"/>
          </a:xfrm>
          <a:prstGeom prst="rect">
            <a:avLst/>
          </a:prstGeom>
        </p:spPr>
      </p:pic>
      <p:sp>
        <p:nvSpPr>
          <p:cNvPr id="15" name="TextBox 14"/>
          <p:cNvSpPr txBox="1"/>
          <p:nvPr/>
        </p:nvSpPr>
        <p:spPr>
          <a:xfrm>
            <a:off x="1050540" y="1019190"/>
            <a:ext cx="6873998" cy="1200329"/>
          </a:xfrm>
          <a:prstGeom prst="rect">
            <a:avLst/>
          </a:prstGeom>
          <a:noFill/>
        </p:spPr>
        <p:txBody>
          <a:bodyPr wrap="none" rtlCol="0">
            <a:spAutoFit/>
          </a:bodyPr>
          <a:lstStyle/>
          <a:p>
            <a:pPr algn="ctr"/>
            <a:r>
              <a:rPr lang="en-US" sz="2400" b="1">
                <a:solidFill>
                  <a:srgbClr val="FF0000"/>
                </a:solidFill>
              </a:rPr>
              <a:t>Let’s finish the number bond by filling in the “parts” </a:t>
            </a:r>
          </a:p>
          <a:p>
            <a:pPr algn="ctr"/>
            <a:r>
              <a:rPr lang="en-US" sz="2400" b="1">
                <a:solidFill>
                  <a:srgbClr val="FF0000"/>
                </a:solidFill>
              </a:rPr>
              <a:t>with our Hide Zero cards!</a:t>
            </a:r>
            <a:endParaRPr lang="en-US" sz="2800" b="1">
              <a:solidFill>
                <a:srgbClr val="009900"/>
              </a:solidFill>
            </a:endParaRPr>
          </a:p>
          <a:p>
            <a:pPr algn="ctr"/>
            <a:endParaRPr lang="en-US" sz="2400" b="1">
              <a:solidFill>
                <a:srgbClr val="0000FF"/>
              </a:solidFill>
            </a:endParaRPr>
          </a:p>
        </p:txBody>
      </p:sp>
      <p:pic>
        <p:nvPicPr>
          <p:cNvPr id="3" name="Picture 2"/>
          <p:cNvPicPr>
            <a:picLocks noChangeAspect="1"/>
          </p:cNvPicPr>
          <p:nvPr/>
        </p:nvPicPr>
        <p:blipFill>
          <a:blip r:embed="rId4"/>
          <a:stretch>
            <a:fillRect/>
          </a:stretch>
        </p:blipFill>
        <p:spPr>
          <a:xfrm>
            <a:off x="3208661" y="4566272"/>
            <a:ext cx="1086803" cy="603779"/>
          </a:xfrm>
          <a:prstGeom prst="rect">
            <a:avLst/>
          </a:prstGeom>
        </p:spPr>
      </p:pic>
      <p:pic>
        <p:nvPicPr>
          <p:cNvPr id="5" name="Picture 4"/>
          <p:cNvPicPr>
            <a:picLocks noChangeAspect="1"/>
          </p:cNvPicPr>
          <p:nvPr/>
        </p:nvPicPr>
        <p:blipFill>
          <a:blip r:embed="rId5"/>
          <a:stretch>
            <a:fillRect/>
          </a:stretch>
        </p:blipFill>
        <p:spPr>
          <a:xfrm>
            <a:off x="5148509" y="4597997"/>
            <a:ext cx="557213" cy="540328"/>
          </a:xfrm>
          <a:prstGeom prst="rect">
            <a:avLst/>
          </a:prstGeom>
        </p:spPr>
      </p:pic>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229378" name="Picture 2" descr="http://www.clipartkid.com/images/1/boy-face-clipart-clipart-panda-free-clipart-images-24uUXD-clipar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9403" y="3517195"/>
            <a:ext cx="3328720" cy="332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85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0-ppt_w/2"/>
                                          </p:val>
                                        </p:tav>
                                      </p:tavLst>
                                    </p:anim>
                                    <p:anim calcmode="lin" valueType="num">
                                      <p:cBhvr additive="base">
                                        <p:cTn id="7" dur="500"/>
                                        <p:tgtEl>
                                          <p:spTgt spid="14"/>
                                        </p:tgtEl>
                                        <p:attrNameLst>
                                          <p:attrName>ppt_y</p:attrName>
                                        </p:attrNameLst>
                                      </p:cBhvr>
                                      <p:tavLst>
                                        <p:tav tm="0">
                                          <p:val>
                                            <p:strVal val="ppt_y"/>
                                          </p:val>
                                        </p:tav>
                                        <p:tav tm="100000">
                                          <p:val>
                                            <p:strVal val="ppt_y"/>
                                          </p:val>
                                        </p:tav>
                                      </p:tavLst>
                                    </p:anim>
                                    <p:set>
                                      <p:cBhvr>
                                        <p:cTn id="8" dur="1" fill="hold">
                                          <p:stCondLst>
                                            <p:cond delay="499"/>
                                          </p:stCondLst>
                                        </p:cTn>
                                        <p:tgtEl>
                                          <p:spTgt spid="14"/>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7</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225513" y="831264"/>
            <a:ext cx="2621488" cy="954107"/>
          </a:xfrm>
          <a:prstGeom prst="rect">
            <a:avLst/>
          </a:prstGeom>
          <a:noFill/>
        </p:spPr>
        <p:txBody>
          <a:bodyPr wrap="none" rtlCol="0">
            <a:spAutoFit/>
          </a:bodyPr>
          <a:lstStyle/>
          <a:p>
            <a:pPr algn="ctr"/>
            <a:r>
              <a:rPr lang="en-US" sz="3200" b="1">
                <a:solidFill>
                  <a:srgbClr val="0000FF"/>
                </a:solidFill>
              </a:rPr>
              <a:t>Let’s switch it!</a:t>
            </a:r>
            <a:endParaRPr lang="en-US" sz="3600" b="1">
              <a:solidFill>
                <a:srgbClr val="0000FF"/>
              </a:solidFill>
            </a:endParaRPr>
          </a:p>
          <a:p>
            <a:pPr algn="ctr"/>
            <a:endParaRPr lang="en-US" sz="2400" b="1">
              <a:solidFill>
                <a:srgbClr val="0000FF"/>
              </a:solidFill>
            </a:endParaRPr>
          </a:p>
        </p:txBody>
      </p:sp>
      <p:pic>
        <p:nvPicPr>
          <p:cNvPr id="6" name="Picture 5"/>
          <p:cNvPicPr>
            <a:picLocks noChangeAspect="1"/>
          </p:cNvPicPr>
          <p:nvPr/>
        </p:nvPicPr>
        <p:blipFill>
          <a:blip r:embed="rId3"/>
          <a:stretch>
            <a:fillRect/>
          </a:stretch>
        </p:blipFill>
        <p:spPr>
          <a:xfrm>
            <a:off x="2819400" y="2133600"/>
            <a:ext cx="3248025" cy="3294096"/>
          </a:xfrm>
          <a:prstGeom prst="rect">
            <a:avLst/>
          </a:prstGeom>
        </p:spPr>
      </p:pic>
      <p:pic>
        <p:nvPicPr>
          <p:cNvPr id="7" name="Picture 6"/>
          <p:cNvPicPr>
            <a:picLocks noChangeAspect="1"/>
          </p:cNvPicPr>
          <p:nvPr/>
        </p:nvPicPr>
        <p:blipFill>
          <a:blip r:embed="rId4"/>
          <a:stretch>
            <a:fillRect/>
          </a:stretch>
        </p:blipFill>
        <p:spPr>
          <a:xfrm>
            <a:off x="3940968" y="2590800"/>
            <a:ext cx="1262063" cy="689498"/>
          </a:xfrm>
          <a:prstGeom prst="rect">
            <a:avLst/>
          </a:prstGeom>
        </p:spPr>
      </p:pic>
      <p:pic>
        <p:nvPicPr>
          <p:cNvPr id="16386" name="Picture 2" descr="http://images.clipartpanda.com/kids-thinking-clipart-niBgBEqi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7604" y="4267200"/>
            <a:ext cx="2085421" cy="22516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59366742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7</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350032" y="907838"/>
            <a:ext cx="6372449" cy="1446550"/>
          </a:xfrm>
          <a:prstGeom prst="rect">
            <a:avLst/>
          </a:prstGeom>
          <a:noFill/>
        </p:spPr>
        <p:txBody>
          <a:bodyPr wrap="none" rtlCol="0">
            <a:spAutoFit/>
          </a:bodyPr>
          <a:lstStyle/>
          <a:p>
            <a:pPr algn="ctr"/>
            <a:r>
              <a:rPr lang="en-US" sz="3200" b="1">
                <a:solidFill>
                  <a:srgbClr val="0000FF"/>
                </a:solidFill>
              </a:rPr>
              <a:t>Now, let’s fill in the number bond by</a:t>
            </a:r>
          </a:p>
          <a:p>
            <a:pPr algn="ctr"/>
            <a:r>
              <a:rPr lang="en-US" sz="3200" b="1">
                <a:solidFill>
                  <a:srgbClr val="0000FF"/>
                </a:solidFill>
              </a:rPr>
              <a:t>writing the numbers ourselves!</a:t>
            </a:r>
            <a:endParaRPr lang="en-US" sz="3600" b="1">
              <a:solidFill>
                <a:srgbClr val="0000FF"/>
              </a:solidFill>
            </a:endParaRPr>
          </a:p>
          <a:p>
            <a:pPr algn="ctr"/>
            <a:endParaRPr lang="en-US" sz="2400" b="1">
              <a:solidFill>
                <a:srgbClr val="0000FF"/>
              </a:solidFill>
            </a:endParaRPr>
          </a:p>
        </p:txBody>
      </p:sp>
      <p:sp>
        <p:nvSpPr>
          <p:cNvPr id="2" name="Oval 1"/>
          <p:cNvSpPr/>
          <p:nvPr/>
        </p:nvSpPr>
        <p:spPr>
          <a:xfrm>
            <a:off x="3545657" y="2286000"/>
            <a:ext cx="1981200" cy="1600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a:off x="3540944" y="3769028"/>
            <a:ext cx="482997" cy="8439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45311" y="3769028"/>
            <a:ext cx="471859" cy="8789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2691391" y="4609659"/>
            <a:ext cx="1407343" cy="12493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823185" y="4639680"/>
            <a:ext cx="1407343" cy="12493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17410" name="Picture 2" descr="http://content.mycutegraphics.com/graphics/pencil/dog-holding-penci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65" y="4609659"/>
            <a:ext cx="2473033" cy="2066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06312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https://s-media-cache-ak0.pinimg.com/236x/69/38/d4/6938d446b087fe2bf3e2e1a0db5dae9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916" y="4157331"/>
            <a:ext cx="2450602" cy="245060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7</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567534" y="907838"/>
            <a:ext cx="5937459" cy="1446550"/>
          </a:xfrm>
          <a:prstGeom prst="rect">
            <a:avLst/>
          </a:prstGeom>
          <a:noFill/>
        </p:spPr>
        <p:txBody>
          <a:bodyPr wrap="none" rtlCol="0">
            <a:spAutoFit/>
          </a:bodyPr>
          <a:lstStyle/>
          <a:p>
            <a:pPr algn="ctr"/>
            <a:r>
              <a:rPr lang="en-US" sz="3200" b="1">
                <a:solidFill>
                  <a:srgbClr val="0000FF"/>
                </a:solidFill>
              </a:rPr>
              <a:t>Let’s make another number bond </a:t>
            </a:r>
          </a:p>
          <a:p>
            <a:pPr algn="ctr"/>
            <a:r>
              <a:rPr lang="en-US" sz="3200" b="1">
                <a:solidFill>
                  <a:srgbClr val="0000FF"/>
                </a:solidFill>
              </a:rPr>
              <a:t>with our counters!</a:t>
            </a:r>
            <a:endParaRPr lang="en-US" sz="3600" b="1">
              <a:solidFill>
                <a:srgbClr val="0000FF"/>
              </a:solidFill>
            </a:endParaRPr>
          </a:p>
          <a:p>
            <a:pPr algn="ctr"/>
            <a:endParaRPr lang="en-US" sz="2400" b="1">
              <a:solidFill>
                <a:srgbClr val="0000FF"/>
              </a:solidFill>
            </a:endParaRPr>
          </a:p>
        </p:txBody>
      </p:sp>
      <p:sp>
        <p:nvSpPr>
          <p:cNvPr id="2" name="Oval 1"/>
          <p:cNvSpPr/>
          <p:nvPr/>
        </p:nvSpPr>
        <p:spPr>
          <a:xfrm>
            <a:off x="3545657" y="2286000"/>
            <a:ext cx="1981200" cy="1600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a:off x="3540944" y="3769028"/>
            <a:ext cx="482997" cy="8439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45311" y="3769028"/>
            <a:ext cx="471859" cy="8789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2691391" y="4609659"/>
            <a:ext cx="1407343" cy="12493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823185" y="4639680"/>
            <a:ext cx="1407343" cy="12493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483566" y="3120351"/>
            <a:ext cx="2682864" cy="909162"/>
          </a:xfrm>
          <a:prstGeom prst="rect">
            <a:avLst/>
          </a:prstGeom>
        </p:spPr>
      </p:pic>
      <p:sp>
        <p:nvSpPr>
          <p:cNvPr id="17" name="Rectangle 1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90088478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7</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747913" y="907838"/>
            <a:ext cx="5576719" cy="954107"/>
          </a:xfrm>
          <a:prstGeom prst="rect">
            <a:avLst/>
          </a:prstGeom>
          <a:noFill/>
        </p:spPr>
        <p:txBody>
          <a:bodyPr wrap="none" rtlCol="0">
            <a:spAutoFit/>
          </a:bodyPr>
          <a:lstStyle/>
          <a:p>
            <a:pPr algn="ctr"/>
            <a:r>
              <a:rPr lang="en-US" sz="3200" b="1">
                <a:solidFill>
                  <a:srgbClr val="0000FF"/>
                </a:solidFill>
              </a:rPr>
              <a:t>Now, you write in the numbers!</a:t>
            </a:r>
            <a:endParaRPr lang="en-US" sz="3600" b="1">
              <a:solidFill>
                <a:srgbClr val="0000FF"/>
              </a:solidFill>
            </a:endParaRPr>
          </a:p>
          <a:p>
            <a:pPr algn="ctr"/>
            <a:endParaRPr lang="en-US" sz="2400" b="1">
              <a:solidFill>
                <a:srgbClr val="0000FF"/>
              </a:solidFill>
            </a:endParaRPr>
          </a:p>
        </p:txBody>
      </p:sp>
      <p:sp>
        <p:nvSpPr>
          <p:cNvPr id="2" name="Oval 1"/>
          <p:cNvSpPr/>
          <p:nvPr/>
        </p:nvSpPr>
        <p:spPr>
          <a:xfrm>
            <a:off x="3545657" y="2286000"/>
            <a:ext cx="1981200" cy="1600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a:off x="3540944" y="3769028"/>
            <a:ext cx="482997" cy="8439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45311" y="3769028"/>
            <a:ext cx="471859" cy="8789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2691391" y="4609659"/>
            <a:ext cx="1407343" cy="12493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823185" y="4639680"/>
            <a:ext cx="1407343" cy="12493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483566" y="3120351"/>
            <a:ext cx="2682864" cy="909162"/>
          </a:xfrm>
          <a:prstGeom prst="rect">
            <a:avLst/>
          </a:prstGeom>
        </p:spPr>
      </p:pic>
      <p:pic>
        <p:nvPicPr>
          <p:cNvPr id="19458" name="Picture 2" descr="http://content.mycutegraphics.com/graphics/bird/blue-bird-penci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8807" y="3732585"/>
            <a:ext cx="1809699" cy="284992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66301125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7</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567534" y="907838"/>
            <a:ext cx="5937459" cy="1446550"/>
          </a:xfrm>
          <a:prstGeom prst="rect">
            <a:avLst/>
          </a:prstGeom>
          <a:noFill/>
        </p:spPr>
        <p:txBody>
          <a:bodyPr wrap="none" rtlCol="0">
            <a:spAutoFit/>
          </a:bodyPr>
          <a:lstStyle/>
          <a:p>
            <a:pPr algn="ctr"/>
            <a:r>
              <a:rPr lang="en-US" sz="3200" b="1">
                <a:solidFill>
                  <a:srgbClr val="0000FF"/>
                </a:solidFill>
              </a:rPr>
              <a:t>Let’s make another number bond </a:t>
            </a:r>
          </a:p>
          <a:p>
            <a:pPr algn="ctr"/>
            <a:r>
              <a:rPr lang="en-US" sz="3200" b="1">
                <a:solidFill>
                  <a:srgbClr val="0000FF"/>
                </a:solidFill>
              </a:rPr>
              <a:t>with our counters!</a:t>
            </a:r>
            <a:endParaRPr lang="en-US" sz="3600" b="1">
              <a:solidFill>
                <a:srgbClr val="0000FF"/>
              </a:solidFill>
            </a:endParaRPr>
          </a:p>
          <a:p>
            <a:pPr algn="ctr"/>
            <a:endParaRPr lang="en-US" sz="2400" b="1">
              <a:solidFill>
                <a:srgbClr val="0000FF"/>
              </a:solidFill>
            </a:endParaRPr>
          </a:p>
        </p:txBody>
      </p:sp>
      <p:sp>
        <p:nvSpPr>
          <p:cNvPr id="2" name="Oval 1"/>
          <p:cNvSpPr/>
          <p:nvPr/>
        </p:nvSpPr>
        <p:spPr>
          <a:xfrm>
            <a:off x="3545657" y="2286000"/>
            <a:ext cx="1981200" cy="1600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a:off x="3540944" y="3769028"/>
            <a:ext cx="482997" cy="8439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45311" y="3769028"/>
            <a:ext cx="471859" cy="8789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2691391" y="4609659"/>
            <a:ext cx="1407343" cy="12493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823185" y="4639680"/>
            <a:ext cx="1407343" cy="12493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453300" y="3126631"/>
            <a:ext cx="2720884" cy="965658"/>
          </a:xfrm>
          <a:prstGeom prst="rect">
            <a:avLst/>
          </a:prstGeom>
        </p:spPr>
      </p:pic>
      <p:pic>
        <p:nvPicPr>
          <p:cNvPr id="20482" name="Picture 2" descr="https://s-media-cache-ak0.pinimg.com/236x/d0/fb/73/d0fb73f0ab79cfc626ee14efaa475ea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725" y="4343400"/>
            <a:ext cx="2247900" cy="224790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53027892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7</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747913" y="907838"/>
            <a:ext cx="5576719" cy="954107"/>
          </a:xfrm>
          <a:prstGeom prst="rect">
            <a:avLst/>
          </a:prstGeom>
          <a:noFill/>
        </p:spPr>
        <p:txBody>
          <a:bodyPr wrap="none" rtlCol="0">
            <a:spAutoFit/>
          </a:bodyPr>
          <a:lstStyle/>
          <a:p>
            <a:pPr algn="ctr"/>
            <a:r>
              <a:rPr lang="en-US" sz="3200" b="1">
                <a:solidFill>
                  <a:srgbClr val="0000FF"/>
                </a:solidFill>
              </a:rPr>
              <a:t>Now, you write in the numbers!</a:t>
            </a:r>
            <a:endParaRPr lang="en-US" sz="3600" b="1">
              <a:solidFill>
                <a:srgbClr val="0000FF"/>
              </a:solidFill>
            </a:endParaRPr>
          </a:p>
          <a:p>
            <a:pPr algn="ctr"/>
            <a:endParaRPr lang="en-US" sz="2400" b="1">
              <a:solidFill>
                <a:srgbClr val="0000FF"/>
              </a:solidFill>
            </a:endParaRPr>
          </a:p>
        </p:txBody>
      </p:sp>
      <p:sp>
        <p:nvSpPr>
          <p:cNvPr id="2" name="Oval 1"/>
          <p:cNvSpPr/>
          <p:nvPr/>
        </p:nvSpPr>
        <p:spPr>
          <a:xfrm>
            <a:off x="3545657" y="2286000"/>
            <a:ext cx="1981200" cy="1600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a:off x="3540944" y="3769028"/>
            <a:ext cx="482997" cy="8439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45311" y="3769028"/>
            <a:ext cx="471859" cy="8789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2691391" y="4609659"/>
            <a:ext cx="1407343" cy="12493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823185" y="4639680"/>
            <a:ext cx="1407343" cy="12493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a:stretch>
            <a:fillRect/>
          </a:stretch>
        </p:blipFill>
        <p:spPr>
          <a:xfrm>
            <a:off x="453300" y="3126631"/>
            <a:ext cx="2720884" cy="965658"/>
          </a:xfrm>
          <a:prstGeom prst="rect">
            <a:avLst/>
          </a:prstGeom>
        </p:spPr>
      </p:pic>
      <p:pic>
        <p:nvPicPr>
          <p:cNvPr id="21506" name="Picture 2" descr="https://s-media-cache-ak0.pinimg.com/236x/f8/2f/b6/f82fb67a24d4c244142846b24c33f0c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725" y="3857270"/>
            <a:ext cx="2315724" cy="275413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67252215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7</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836979" y="907838"/>
            <a:ext cx="5398594" cy="954107"/>
          </a:xfrm>
          <a:prstGeom prst="rect">
            <a:avLst/>
          </a:prstGeom>
          <a:noFill/>
        </p:spPr>
        <p:txBody>
          <a:bodyPr wrap="none" rtlCol="0">
            <a:spAutoFit/>
          </a:bodyPr>
          <a:lstStyle/>
          <a:p>
            <a:pPr algn="ctr"/>
            <a:r>
              <a:rPr lang="en-US" sz="3200" b="1">
                <a:solidFill>
                  <a:srgbClr val="0000FF"/>
                </a:solidFill>
              </a:rPr>
              <a:t>Can you draw a number bond?</a:t>
            </a:r>
            <a:endParaRPr lang="en-US" sz="3600" b="1">
              <a:solidFill>
                <a:srgbClr val="0000FF"/>
              </a:solidFill>
            </a:endParaRPr>
          </a:p>
          <a:p>
            <a:pPr algn="ctr"/>
            <a:endParaRPr lang="en-US" sz="2400" b="1">
              <a:solidFill>
                <a:srgbClr val="0000FF"/>
              </a:solidFill>
            </a:endParaRPr>
          </a:p>
        </p:txBody>
      </p:sp>
      <p:pic>
        <p:nvPicPr>
          <p:cNvPr id="3" name="Picture 2"/>
          <p:cNvPicPr>
            <a:picLocks noChangeAspect="1"/>
          </p:cNvPicPr>
          <p:nvPr/>
        </p:nvPicPr>
        <p:blipFill>
          <a:blip r:embed="rId3"/>
          <a:stretch>
            <a:fillRect/>
          </a:stretch>
        </p:blipFill>
        <p:spPr>
          <a:xfrm>
            <a:off x="2797968" y="1978682"/>
            <a:ext cx="3548063" cy="1200190"/>
          </a:xfrm>
          <a:prstGeom prst="rect">
            <a:avLst/>
          </a:prstGeom>
        </p:spPr>
      </p:pic>
      <p:pic>
        <p:nvPicPr>
          <p:cNvPr id="22530" name="Picture 2" descr="http://content.mycutegraphics.com/graphics/monster/monster-with-notepad-penci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4627" y="3886200"/>
            <a:ext cx="2571297" cy="262913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281616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  Partners to 10</a:t>
            </a:r>
            <a:endParaRPr lang="en-US" sz="8000" b="1"/>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1</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do you see?  How many more to make 10?  Say the number sentence. </a:t>
            </a:r>
          </a:p>
        </p:txBody>
      </p:sp>
      <p:pic>
        <p:nvPicPr>
          <p:cNvPr id="13" name="Picture 12"/>
          <p:cNvPicPr>
            <a:picLocks noChangeAspect="1"/>
          </p:cNvPicPr>
          <p:nvPr/>
        </p:nvPicPr>
        <p:blipFill>
          <a:blip r:embed="rId5"/>
          <a:stretch>
            <a:fillRect/>
          </a:stretch>
        </p:blipFill>
        <p:spPr>
          <a:xfrm>
            <a:off x="2432786" y="2728635"/>
            <a:ext cx="4313777" cy="2291694"/>
          </a:xfrm>
          <a:prstGeom prst="rect">
            <a:avLst/>
          </a:prstGeom>
        </p:spPr>
      </p:pic>
    </p:spTree>
    <p:extLst>
      <p:ext uri="{BB962C8B-B14F-4D97-AF65-F5344CB8AC3E}">
        <p14:creationId xmlns:p14="http://schemas.microsoft.com/office/powerpoint/2010/main" val="312033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327853" y="1039054"/>
            <a:ext cx="8258175" cy="4029075"/>
          </a:xfrm>
          <a:prstGeom prst="rect">
            <a:avLst/>
          </a:prstGeom>
        </p:spPr>
      </p:pic>
      <p:pic>
        <p:nvPicPr>
          <p:cNvPr id="4" name="Picture 3"/>
          <p:cNvPicPr>
            <a:picLocks noChangeAspect="1"/>
          </p:cNvPicPr>
          <p:nvPr/>
        </p:nvPicPr>
        <p:blipFill>
          <a:blip r:embed="rId4"/>
          <a:stretch>
            <a:fillRect/>
          </a:stretch>
        </p:blipFill>
        <p:spPr>
          <a:xfrm>
            <a:off x="307975" y="288975"/>
            <a:ext cx="8607426" cy="465266"/>
          </a:xfrm>
          <a:prstGeom prst="rect">
            <a:avLst/>
          </a:prstGeom>
        </p:spPr>
      </p:pic>
    </p:spTree>
    <p:extLst>
      <p:ext uri="{BB962C8B-B14F-4D97-AF65-F5344CB8AC3E}">
        <p14:creationId xmlns:p14="http://schemas.microsoft.com/office/powerpoint/2010/main" val="206956981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3"/>
          <a:stretch>
            <a:fillRect/>
          </a:stretch>
        </p:blipFill>
        <p:spPr>
          <a:xfrm>
            <a:off x="307975" y="288975"/>
            <a:ext cx="8607426" cy="465266"/>
          </a:xfrm>
          <a:prstGeom prst="rect">
            <a:avLst/>
          </a:prstGeom>
        </p:spPr>
      </p:pic>
      <p:pic>
        <p:nvPicPr>
          <p:cNvPr id="3" name="Picture 2"/>
          <p:cNvPicPr>
            <a:picLocks noChangeAspect="1"/>
          </p:cNvPicPr>
          <p:nvPr/>
        </p:nvPicPr>
        <p:blipFill>
          <a:blip r:embed="rId4"/>
          <a:stretch>
            <a:fillRect/>
          </a:stretch>
        </p:blipFill>
        <p:spPr>
          <a:xfrm>
            <a:off x="990600" y="1051104"/>
            <a:ext cx="7162800" cy="5136566"/>
          </a:xfrm>
          <a:prstGeom prst="rect">
            <a:avLst/>
          </a:prstGeom>
        </p:spPr>
      </p:pic>
    </p:spTree>
    <p:extLst>
      <p:ext uri="{BB962C8B-B14F-4D97-AF65-F5344CB8AC3E}">
        <p14:creationId xmlns:p14="http://schemas.microsoft.com/office/powerpoint/2010/main" val="407364295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762000" y="1447800"/>
            <a:ext cx="7530402" cy="3886200"/>
          </a:xfrm>
          <a:prstGeom prst="rect">
            <a:avLst/>
          </a:prstGeom>
        </p:spPr>
      </p:pic>
      <p:pic>
        <p:nvPicPr>
          <p:cNvPr id="11" name="Picture 10"/>
          <p:cNvPicPr>
            <a:picLocks noChangeAspect="1"/>
          </p:cNvPicPr>
          <p:nvPr/>
        </p:nvPicPr>
        <p:blipFill>
          <a:blip r:embed="rId4"/>
          <a:stretch>
            <a:fillRect/>
          </a:stretch>
        </p:blipFill>
        <p:spPr>
          <a:xfrm>
            <a:off x="307975" y="288975"/>
            <a:ext cx="8607426" cy="465266"/>
          </a:xfrm>
          <a:prstGeom prst="rect">
            <a:avLst/>
          </a:prstGeom>
        </p:spPr>
      </p:pic>
    </p:spTree>
    <p:extLst>
      <p:ext uri="{BB962C8B-B14F-4D97-AF65-F5344CB8AC3E}">
        <p14:creationId xmlns:p14="http://schemas.microsoft.com/office/powerpoint/2010/main" val="213498774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631909" y="1219200"/>
            <a:ext cx="7959557" cy="3962400"/>
          </a:xfrm>
          <a:prstGeom prst="rect">
            <a:avLst/>
          </a:prstGeom>
        </p:spPr>
      </p:pic>
      <p:pic>
        <p:nvPicPr>
          <p:cNvPr id="10" name="Picture 9"/>
          <p:cNvPicPr>
            <a:picLocks noChangeAspect="1"/>
          </p:cNvPicPr>
          <p:nvPr/>
        </p:nvPicPr>
        <p:blipFill>
          <a:blip r:embed="rId4"/>
          <a:stretch>
            <a:fillRect/>
          </a:stretch>
        </p:blipFill>
        <p:spPr>
          <a:xfrm>
            <a:off x="307975" y="288975"/>
            <a:ext cx="8607426" cy="465266"/>
          </a:xfrm>
          <a:prstGeom prst="rect">
            <a:avLst/>
          </a:prstGeom>
        </p:spPr>
      </p:pic>
    </p:spTree>
    <p:extLst>
      <p:ext uri="{BB962C8B-B14F-4D97-AF65-F5344CB8AC3E}">
        <p14:creationId xmlns:p14="http://schemas.microsoft.com/office/powerpoint/2010/main" val="56941594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782293"/>
            <a:ext cx="2105025" cy="17690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08715" y="1316044"/>
            <a:ext cx="2682328" cy="2131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1013186" y="1825426"/>
            <a:ext cx="7025181" cy="1603574"/>
          </a:xfrm>
          <a:prstGeom prst="rect">
            <a:avLst/>
          </a:prstGeom>
        </p:spPr>
      </p:pic>
    </p:spTree>
    <p:extLst>
      <p:ext uri="{BB962C8B-B14F-4D97-AF65-F5344CB8AC3E}">
        <p14:creationId xmlns:p14="http://schemas.microsoft.com/office/powerpoint/2010/main" val="362621360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4339650"/>
          </a:xfrm>
          <a:prstGeom prst="rect">
            <a:avLst/>
          </a:prstGeom>
          <a:noFill/>
        </p:spPr>
        <p:txBody>
          <a:bodyPr wrap="square" rtlCol="0">
            <a:spAutoFit/>
          </a:bodyPr>
          <a:lstStyle/>
          <a:p>
            <a:pPr algn="ctr"/>
            <a:r>
              <a:rPr lang="en-US" sz="4800" b="1">
                <a:latin typeface="Kristen ITC" panose="03050502040202030202" pitchFamily="66" charset="0"/>
              </a:rPr>
              <a:t>Lesson 8</a:t>
            </a:r>
          </a:p>
          <a:p>
            <a:pPr algn="ctr"/>
            <a:endParaRPr lang="en-US" sz="1600">
              <a:latin typeface="Kristen ITC" panose="03050502040202030202" pitchFamily="66" charset="0"/>
            </a:endParaRPr>
          </a:p>
          <a:p>
            <a:pPr algn="ctr"/>
            <a:endParaRPr lang="en-US" sz="4800">
              <a:latin typeface="Kristen ITC" panose="03050502040202030202" pitchFamily="66" charset="0"/>
            </a:endParaRPr>
          </a:p>
          <a:p>
            <a:pPr algn="ctr"/>
            <a:r>
              <a:rPr lang="en-US" sz="3600">
                <a:latin typeface="Kristen ITC" panose="03050502040202030202" pitchFamily="66" charset="0"/>
              </a:rPr>
              <a:t>I can model teen numbers with different materials.</a:t>
            </a:r>
          </a:p>
          <a:p>
            <a:pPr algn="ctr"/>
            <a:endParaRPr lang="en-US" sz="3200">
              <a:latin typeface="Kristen ITC" panose="03050502040202030202" pitchFamily="66" charset="0"/>
            </a:endParaRPr>
          </a:p>
          <a:p>
            <a:pPr algn="ctr"/>
            <a:endParaRPr lang="en-US" sz="32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63945388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25124"/>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8</a:t>
            </a:r>
          </a:p>
          <a:p>
            <a:pPr algn="ctr"/>
            <a:r>
              <a:rPr lang="en-US" sz="1400"/>
              <a:t>Fluency</a:t>
            </a: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a:t>Number Bonds of Eight</a:t>
            </a:r>
            <a:endParaRPr lang="en-US" sz="8000" b="1"/>
          </a:p>
        </p:txBody>
      </p:sp>
      <p:sp>
        <p:nvSpPr>
          <p:cNvPr id="25" name="TextBox 24"/>
          <p:cNvSpPr txBox="1"/>
          <p:nvPr/>
        </p:nvSpPr>
        <p:spPr>
          <a:xfrm>
            <a:off x="1050436" y="1109609"/>
            <a:ext cx="7255363" cy="646331"/>
          </a:xfrm>
          <a:prstGeom prst="rect">
            <a:avLst/>
          </a:prstGeom>
          <a:noFill/>
        </p:spPr>
        <p:txBody>
          <a:bodyPr wrap="square" rtlCol="0">
            <a:spAutoFit/>
          </a:bodyPr>
          <a:lstStyle/>
          <a:p>
            <a:pPr algn="ctr"/>
            <a:r>
              <a:rPr lang="en-US" b="1">
                <a:solidFill>
                  <a:srgbClr val="C00000"/>
                </a:solidFill>
              </a:rPr>
              <a:t>Say the larger part.  Say the smaller part.  What is the total number of dots?  Show the number bond on your personal white board.</a:t>
            </a:r>
          </a:p>
        </p:txBody>
      </p:sp>
      <p:pic>
        <p:nvPicPr>
          <p:cNvPr id="26" name="Picture 2" descr="http://clipartix.com/wp-content/uploads/2016/05/Happy-dog-wagging-tail-clip-art-clipart-clipart.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3733800"/>
            <a:ext cx="1818998" cy="27062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5"/>
          <a:stretch>
            <a:fillRect/>
          </a:stretch>
        </p:blipFill>
        <p:spPr>
          <a:xfrm>
            <a:off x="3206504" y="2075635"/>
            <a:ext cx="2943225" cy="3505200"/>
          </a:xfrm>
          <a:prstGeom prst="rect">
            <a:avLst/>
          </a:prstGeom>
        </p:spPr>
      </p:pic>
      <p:sp>
        <p:nvSpPr>
          <p:cNvPr id="17" name="Rounded Rectangle 16"/>
          <p:cNvSpPr/>
          <p:nvPr/>
        </p:nvSpPr>
        <p:spPr>
          <a:xfrm>
            <a:off x="3232030" y="2075635"/>
            <a:ext cx="2943224" cy="262142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rot="5400000">
            <a:off x="4261328" y="4422506"/>
            <a:ext cx="833575" cy="142622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520825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25124"/>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8</a:t>
            </a:r>
          </a:p>
          <a:p>
            <a:pPr algn="ctr"/>
            <a:r>
              <a:rPr lang="en-US" sz="1400"/>
              <a:t>Fluency</a:t>
            </a: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a:t>Number Bonds of Eight</a:t>
            </a:r>
            <a:endParaRPr lang="en-US" sz="8000" b="1"/>
          </a:p>
        </p:txBody>
      </p:sp>
      <p:sp>
        <p:nvSpPr>
          <p:cNvPr id="25" name="TextBox 24"/>
          <p:cNvSpPr txBox="1"/>
          <p:nvPr/>
        </p:nvSpPr>
        <p:spPr>
          <a:xfrm>
            <a:off x="1050436" y="1109609"/>
            <a:ext cx="7255363" cy="646331"/>
          </a:xfrm>
          <a:prstGeom prst="rect">
            <a:avLst/>
          </a:prstGeom>
          <a:noFill/>
        </p:spPr>
        <p:txBody>
          <a:bodyPr wrap="square" rtlCol="0">
            <a:spAutoFit/>
          </a:bodyPr>
          <a:lstStyle/>
          <a:p>
            <a:pPr algn="ctr"/>
            <a:r>
              <a:rPr lang="en-US" b="1">
                <a:solidFill>
                  <a:srgbClr val="C00000"/>
                </a:solidFill>
              </a:rPr>
              <a:t>Say the larger part.  Say the smaller part.  What is the total number of dots?  Show the number bond on your personal white board.</a:t>
            </a:r>
          </a:p>
        </p:txBody>
      </p:sp>
      <p:pic>
        <p:nvPicPr>
          <p:cNvPr id="26" name="Picture 2" descr="http://clipartix.com/wp-content/uploads/2016/05/Happy-dog-wagging-tail-clip-art-clipart-clipart.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3733800"/>
            <a:ext cx="1818998" cy="27062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5"/>
          <a:stretch>
            <a:fillRect/>
          </a:stretch>
        </p:blipFill>
        <p:spPr>
          <a:xfrm>
            <a:off x="3439865" y="1918279"/>
            <a:ext cx="2476504" cy="4325401"/>
          </a:xfrm>
          <a:prstGeom prst="rect">
            <a:avLst/>
          </a:prstGeom>
        </p:spPr>
      </p:pic>
    </p:spTree>
    <p:extLst>
      <p:ext uri="{BB962C8B-B14F-4D97-AF65-F5344CB8AC3E}">
        <p14:creationId xmlns:p14="http://schemas.microsoft.com/office/powerpoint/2010/main" val="373979847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25124"/>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8</a:t>
            </a:r>
          </a:p>
          <a:p>
            <a:pPr algn="ctr"/>
            <a:r>
              <a:rPr lang="en-US" sz="1400"/>
              <a:t>Fluency</a:t>
            </a: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a:t>Number Bonds of Eight</a:t>
            </a:r>
            <a:endParaRPr lang="en-US" sz="8000" b="1"/>
          </a:p>
        </p:txBody>
      </p:sp>
      <p:sp>
        <p:nvSpPr>
          <p:cNvPr id="25" name="TextBox 24"/>
          <p:cNvSpPr txBox="1"/>
          <p:nvPr/>
        </p:nvSpPr>
        <p:spPr>
          <a:xfrm>
            <a:off x="1050436" y="1109609"/>
            <a:ext cx="7255363" cy="646331"/>
          </a:xfrm>
          <a:prstGeom prst="rect">
            <a:avLst/>
          </a:prstGeom>
          <a:noFill/>
        </p:spPr>
        <p:txBody>
          <a:bodyPr wrap="square" rtlCol="0">
            <a:spAutoFit/>
          </a:bodyPr>
          <a:lstStyle/>
          <a:p>
            <a:pPr algn="ctr"/>
            <a:r>
              <a:rPr lang="en-US" b="1">
                <a:solidFill>
                  <a:srgbClr val="C00000"/>
                </a:solidFill>
              </a:rPr>
              <a:t>Say the top part.  Say the bottom part.  What is the total number of dots?  Show the number bond on your personal white board.</a:t>
            </a:r>
          </a:p>
        </p:txBody>
      </p:sp>
      <p:pic>
        <p:nvPicPr>
          <p:cNvPr id="26" name="Picture 2" descr="http://clipartix.com/wp-content/uploads/2016/05/Happy-dog-wagging-tail-clip-art-clipart-clipart.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3733800"/>
            <a:ext cx="1818998" cy="27062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3543300" y="1992809"/>
            <a:ext cx="2057400" cy="4010025"/>
          </a:xfrm>
          <a:prstGeom prst="rect">
            <a:avLst/>
          </a:prstGeom>
        </p:spPr>
      </p:pic>
    </p:spTree>
    <p:extLst>
      <p:ext uri="{BB962C8B-B14F-4D97-AF65-F5344CB8AC3E}">
        <p14:creationId xmlns:p14="http://schemas.microsoft.com/office/powerpoint/2010/main" val="2868954902"/>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25124"/>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8</a:t>
            </a:r>
          </a:p>
          <a:p>
            <a:pPr algn="ctr"/>
            <a:r>
              <a:rPr lang="en-US" sz="1400"/>
              <a:t>Fluency</a:t>
            </a: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a:t>Number Bonds of Eight</a:t>
            </a:r>
            <a:endParaRPr lang="en-US" sz="8000" b="1"/>
          </a:p>
        </p:txBody>
      </p:sp>
      <p:sp>
        <p:nvSpPr>
          <p:cNvPr id="25" name="TextBox 24"/>
          <p:cNvSpPr txBox="1"/>
          <p:nvPr/>
        </p:nvSpPr>
        <p:spPr>
          <a:xfrm>
            <a:off x="1050436" y="1109609"/>
            <a:ext cx="7255363" cy="646331"/>
          </a:xfrm>
          <a:prstGeom prst="rect">
            <a:avLst/>
          </a:prstGeom>
          <a:noFill/>
        </p:spPr>
        <p:txBody>
          <a:bodyPr wrap="square" rtlCol="0">
            <a:spAutoFit/>
          </a:bodyPr>
          <a:lstStyle/>
          <a:p>
            <a:pPr algn="ctr"/>
            <a:r>
              <a:rPr lang="en-US" b="1">
                <a:solidFill>
                  <a:srgbClr val="C00000"/>
                </a:solidFill>
              </a:rPr>
              <a:t>Say the larger part.  Say the smaller part.  What is the total number of dots?  Show the number bond on your personal white board.</a:t>
            </a:r>
          </a:p>
        </p:txBody>
      </p:sp>
      <p:pic>
        <p:nvPicPr>
          <p:cNvPr id="26" name="Picture 2" descr="http://clipartix.com/wp-content/uploads/2016/05/Happy-dog-wagging-tail-clip-art-clipart-clipart.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3733800"/>
            <a:ext cx="1818998" cy="27062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3750468" y="1918279"/>
            <a:ext cx="1643063" cy="4073585"/>
          </a:xfrm>
          <a:prstGeom prst="rect">
            <a:avLst/>
          </a:prstGeom>
        </p:spPr>
      </p:pic>
    </p:spTree>
    <p:extLst>
      <p:ext uri="{BB962C8B-B14F-4D97-AF65-F5344CB8AC3E}">
        <p14:creationId xmlns:p14="http://schemas.microsoft.com/office/powerpoint/2010/main" val="3517405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  Partners to 10</a:t>
            </a:r>
            <a:endParaRPr lang="en-US" sz="8000" b="1"/>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37548" y="2699646"/>
            <a:ext cx="4296627" cy="2320683"/>
          </a:xfrm>
          <a:prstGeom prst="rect">
            <a:avLst/>
          </a:prstGeom>
        </p:spPr>
      </p:pic>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1</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do you see?  How many more to make 10?  Say the number sentence. </a:t>
            </a:r>
          </a:p>
        </p:txBody>
      </p:sp>
    </p:spTree>
    <p:extLst>
      <p:ext uri="{BB962C8B-B14F-4D97-AF65-F5344CB8AC3E}">
        <p14:creationId xmlns:p14="http://schemas.microsoft.com/office/powerpoint/2010/main" val="86545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25124"/>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5, Lesson 8</a:t>
            </a:r>
          </a:p>
          <a:p>
            <a:pPr algn="ctr"/>
            <a:r>
              <a:rPr lang="en-US" sz="1400"/>
              <a:t>Fluency</a:t>
            </a:r>
          </a:p>
        </p:txBody>
      </p:sp>
      <p:sp>
        <p:nvSpPr>
          <p:cNvPr id="16" name="TextBox 15"/>
          <p:cNvSpPr txBox="1"/>
          <p:nvPr/>
        </p:nvSpPr>
        <p:spPr>
          <a:xfrm>
            <a:off x="838201" y="609548"/>
            <a:ext cx="7467598" cy="523220"/>
          </a:xfrm>
          <a:prstGeom prst="rect">
            <a:avLst/>
          </a:prstGeom>
          <a:noFill/>
        </p:spPr>
        <p:txBody>
          <a:bodyPr wrap="square" rtlCol="0">
            <a:spAutoFit/>
          </a:bodyPr>
          <a:lstStyle/>
          <a:p>
            <a:pPr algn="ctr"/>
            <a:r>
              <a:rPr lang="en-US" sz="2800" b="1"/>
              <a:t>Number Bonds of Eight</a:t>
            </a:r>
            <a:endParaRPr lang="en-US" sz="8000" b="1"/>
          </a:p>
        </p:txBody>
      </p:sp>
      <p:sp>
        <p:nvSpPr>
          <p:cNvPr id="25" name="TextBox 24"/>
          <p:cNvSpPr txBox="1"/>
          <p:nvPr/>
        </p:nvSpPr>
        <p:spPr>
          <a:xfrm>
            <a:off x="1050436" y="1109609"/>
            <a:ext cx="7255363" cy="646331"/>
          </a:xfrm>
          <a:prstGeom prst="rect">
            <a:avLst/>
          </a:prstGeom>
          <a:noFill/>
        </p:spPr>
        <p:txBody>
          <a:bodyPr wrap="square" rtlCol="0">
            <a:spAutoFit/>
          </a:bodyPr>
          <a:lstStyle/>
          <a:p>
            <a:pPr algn="ctr"/>
            <a:r>
              <a:rPr lang="en-US" b="1">
                <a:solidFill>
                  <a:srgbClr val="C00000"/>
                </a:solidFill>
              </a:rPr>
              <a:t>Say the larger part.  Say the smaller part.  What is the total number of dots?  Show the number bond on your personal white board.</a:t>
            </a:r>
          </a:p>
        </p:txBody>
      </p:sp>
      <p:pic>
        <p:nvPicPr>
          <p:cNvPr id="26" name="Picture 2" descr="http://clipartix.com/wp-content/uploads/2016/05/Happy-dog-wagging-tail-clip-art-clipart-clipart.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3733800"/>
            <a:ext cx="1818998" cy="27062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2896942" y="2514187"/>
            <a:ext cx="3562350" cy="1809750"/>
          </a:xfrm>
          <a:prstGeom prst="rect">
            <a:avLst/>
          </a:prstGeom>
        </p:spPr>
      </p:pic>
      <p:sp>
        <p:nvSpPr>
          <p:cNvPr id="17" name="Rounded Rectangle 16"/>
          <p:cNvSpPr/>
          <p:nvPr/>
        </p:nvSpPr>
        <p:spPr>
          <a:xfrm>
            <a:off x="2896942" y="2362201"/>
            <a:ext cx="3562350" cy="21336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8419639"/>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9" y="1700727"/>
            <a:ext cx="7571724" cy="1323439"/>
          </a:xfrm>
          <a:prstGeom prst="rect">
            <a:avLst/>
          </a:prstGeom>
          <a:noFill/>
        </p:spPr>
        <p:txBody>
          <a:bodyPr wrap="square" rtlCol="0">
            <a:spAutoFit/>
          </a:bodyPr>
          <a:lstStyle/>
          <a:p>
            <a:pPr algn="ctr"/>
            <a:r>
              <a:rPr lang="en-US" sz="2000" b="1">
                <a:solidFill>
                  <a:srgbClr val="0070C0"/>
                </a:solidFill>
              </a:rPr>
              <a:t>Empty your bag.  Put all the items on your work mat.  Count out 10 ones, and move them together into a bunch.  How many things are in your bunch?  Are there some outside your bunch?  Push all your things back together.  Let’s do it again!</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5, Lesson 8</a:t>
            </a:r>
          </a:p>
          <a:p>
            <a:pPr algn="ctr"/>
            <a:r>
              <a:rPr lang="en-US" sz="1400"/>
              <a:t>Fluency</a:t>
            </a:r>
          </a:p>
        </p:txBody>
      </p:sp>
      <p:sp>
        <p:nvSpPr>
          <p:cNvPr id="21" name="TextBox 20"/>
          <p:cNvSpPr txBox="1"/>
          <p:nvPr/>
        </p:nvSpPr>
        <p:spPr>
          <a:xfrm>
            <a:off x="838202" y="895260"/>
            <a:ext cx="7467598" cy="523220"/>
          </a:xfrm>
          <a:prstGeom prst="rect">
            <a:avLst/>
          </a:prstGeom>
          <a:noFill/>
        </p:spPr>
        <p:txBody>
          <a:bodyPr wrap="square" rtlCol="0">
            <a:spAutoFit/>
          </a:bodyPr>
          <a:lstStyle/>
          <a:p>
            <a:pPr algn="ctr"/>
            <a:r>
              <a:rPr lang="en-US" sz="2800" b="1"/>
              <a:t>Separating 10 Ones Inside Teen Numbers</a:t>
            </a:r>
            <a:endParaRPr lang="en-US" sz="8000" b="1"/>
          </a:p>
        </p:txBody>
      </p:sp>
      <p:pic>
        <p:nvPicPr>
          <p:cNvPr id="29698" name="Picture 2" descr="http://3.bp.blogspot.com/-OGgdDz3c8nM/Tz020pAtrKI/AAAAAAAAALU/mrprSZsPFDg/s1600/Number-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97" y="4800600"/>
            <a:ext cx="2650358" cy="17669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3.bp.blogspot.com/-OGgdDz3c8nM/Tz020pAtrKI/AAAAAAAAALU/mrprSZsPFDg/s1600/Number-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5554" y="4800599"/>
            <a:ext cx="2650358" cy="176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32368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9" y="1085278"/>
            <a:ext cx="7571724" cy="400110"/>
          </a:xfrm>
          <a:prstGeom prst="rect">
            <a:avLst/>
          </a:prstGeom>
          <a:noFill/>
        </p:spPr>
        <p:txBody>
          <a:bodyPr wrap="square" rtlCol="0">
            <a:spAutoFit/>
          </a:bodyPr>
          <a:lstStyle/>
          <a:p>
            <a:pPr algn="ctr"/>
            <a:r>
              <a:rPr lang="en-US" sz="2000" b="1">
                <a:solidFill>
                  <a:srgbClr val="0070C0"/>
                </a:solidFill>
              </a:rPr>
              <a:t>Say the number sentence starting with 10.  Flip it!</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5, Lesson 8</a:t>
            </a:r>
          </a:p>
          <a:p>
            <a:pPr algn="ctr"/>
            <a:r>
              <a:rPr lang="en-US" sz="1400"/>
              <a:t>Fluency</a:t>
            </a:r>
          </a:p>
        </p:txBody>
      </p:sp>
      <p:sp>
        <p:nvSpPr>
          <p:cNvPr id="21" name="TextBox 20"/>
          <p:cNvSpPr txBox="1"/>
          <p:nvPr/>
        </p:nvSpPr>
        <p:spPr>
          <a:xfrm>
            <a:off x="838202" y="588753"/>
            <a:ext cx="7467598" cy="523220"/>
          </a:xfrm>
          <a:prstGeom prst="rect">
            <a:avLst/>
          </a:prstGeom>
          <a:noFill/>
        </p:spPr>
        <p:txBody>
          <a:bodyPr wrap="square" rtlCol="0">
            <a:spAutoFit/>
          </a:bodyPr>
          <a:lstStyle/>
          <a:p>
            <a:pPr algn="ctr"/>
            <a:r>
              <a:rPr lang="en-US" sz="2800" b="1"/>
              <a:t>Teen Number Bonds</a:t>
            </a:r>
            <a:endParaRPr lang="en-US" sz="8000" b="1"/>
          </a:p>
        </p:txBody>
      </p:sp>
      <p:pic>
        <p:nvPicPr>
          <p:cNvPr id="3" name="Picture 2"/>
          <p:cNvPicPr>
            <a:picLocks noChangeAspect="1"/>
          </p:cNvPicPr>
          <p:nvPr/>
        </p:nvPicPr>
        <p:blipFill>
          <a:blip r:embed="rId4"/>
          <a:stretch>
            <a:fillRect/>
          </a:stretch>
        </p:blipFill>
        <p:spPr>
          <a:xfrm>
            <a:off x="3186113" y="1981913"/>
            <a:ext cx="2771775" cy="3171825"/>
          </a:xfrm>
          <a:prstGeom prst="rect">
            <a:avLst/>
          </a:prstGeom>
        </p:spPr>
      </p:pic>
      <p:pic>
        <p:nvPicPr>
          <p:cNvPr id="19458" name="Picture 2" descr="http://www.clipartbest.com/cliparts/nTB/jnK/nTBjnKbT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98" y="3445566"/>
            <a:ext cx="2038213" cy="337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40829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9" y="1085278"/>
            <a:ext cx="7571724" cy="400110"/>
          </a:xfrm>
          <a:prstGeom prst="rect">
            <a:avLst/>
          </a:prstGeom>
          <a:noFill/>
        </p:spPr>
        <p:txBody>
          <a:bodyPr wrap="square" rtlCol="0">
            <a:spAutoFit/>
          </a:bodyPr>
          <a:lstStyle/>
          <a:p>
            <a:pPr algn="ctr"/>
            <a:r>
              <a:rPr lang="en-US" sz="2000" b="1">
                <a:solidFill>
                  <a:srgbClr val="0070C0"/>
                </a:solidFill>
              </a:rPr>
              <a:t>Say the number sentence starting with 10.  Flip it!</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5, Lesson 8</a:t>
            </a:r>
          </a:p>
          <a:p>
            <a:pPr algn="ctr"/>
            <a:r>
              <a:rPr lang="en-US" sz="1400"/>
              <a:t>Fluency</a:t>
            </a:r>
          </a:p>
        </p:txBody>
      </p:sp>
      <p:sp>
        <p:nvSpPr>
          <p:cNvPr id="21" name="TextBox 20"/>
          <p:cNvSpPr txBox="1"/>
          <p:nvPr/>
        </p:nvSpPr>
        <p:spPr>
          <a:xfrm>
            <a:off x="838202" y="588753"/>
            <a:ext cx="7467598" cy="523220"/>
          </a:xfrm>
          <a:prstGeom prst="rect">
            <a:avLst/>
          </a:prstGeom>
          <a:noFill/>
        </p:spPr>
        <p:txBody>
          <a:bodyPr wrap="square" rtlCol="0">
            <a:spAutoFit/>
          </a:bodyPr>
          <a:lstStyle/>
          <a:p>
            <a:pPr algn="ctr"/>
            <a:r>
              <a:rPr lang="en-US" sz="2800" b="1"/>
              <a:t>Teen Number Bonds</a:t>
            </a:r>
            <a:endParaRPr lang="en-US" sz="8000" b="1"/>
          </a:p>
        </p:txBody>
      </p:sp>
      <p:pic>
        <p:nvPicPr>
          <p:cNvPr id="12" name="Picture 11"/>
          <p:cNvPicPr>
            <a:picLocks noChangeAspect="1"/>
          </p:cNvPicPr>
          <p:nvPr/>
        </p:nvPicPr>
        <p:blipFill>
          <a:blip r:embed="rId4"/>
          <a:stretch>
            <a:fillRect/>
          </a:stretch>
        </p:blipFill>
        <p:spPr>
          <a:xfrm>
            <a:off x="3243262" y="2077163"/>
            <a:ext cx="2657475" cy="3076575"/>
          </a:xfrm>
          <a:prstGeom prst="rect">
            <a:avLst/>
          </a:prstGeom>
        </p:spPr>
      </p:pic>
      <p:pic>
        <p:nvPicPr>
          <p:cNvPr id="14" name="Picture 2" descr="http://www.clipartbest.com/cliparts/nTB/jnK/nTBjnKbT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98" y="3445566"/>
            <a:ext cx="2038213" cy="337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463548"/>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9" y="1085278"/>
            <a:ext cx="7571724" cy="400110"/>
          </a:xfrm>
          <a:prstGeom prst="rect">
            <a:avLst/>
          </a:prstGeom>
          <a:noFill/>
        </p:spPr>
        <p:txBody>
          <a:bodyPr wrap="square" rtlCol="0">
            <a:spAutoFit/>
          </a:bodyPr>
          <a:lstStyle/>
          <a:p>
            <a:pPr algn="ctr"/>
            <a:r>
              <a:rPr lang="en-US" sz="2000" b="1">
                <a:solidFill>
                  <a:srgbClr val="0070C0"/>
                </a:solidFill>
              </a:rPr>
              <a:t>Say the number sentence starting with 10.  Flip it!</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5, Lesson 8</a:t>
            </a:r>
          </a:p>
          <a:p>
            <a:pPr algn="ctr"/>
            <a:r>
              <a:rPr lang="en-US" sz="1400"/>
              <a:t>Fluency</a:t>
            </a:r>
          </a:p>
        </p:txBody>
      </p:sp>
      <p:sp>
        <p:nvSpPr>
          <p:cNvPr id="21" name="TextBox 20"/>
          <p:cNvSpPr txBox="1"/>
          <p:nvPr/>
        </p:nvSpPr>
        <p:spPr>
          <a:xfrm>
            <a:off x="838202" y="588753"/>
            <a:ext cx="7467598" cy="523220"/>
          </a:xfrm>
          <a:prstGeom prst="rect">
            <a:avLst/>
          </a:prstGeom>
          <a:noFill/>
        </p:spPr>
        <p:txBody>
          <a:bodyPr wrap="square" rtlCol="0">
            <a:spAutoFit/>
          </a:bodyPr>
          <a:lstStyle/>
          <a:p>
            <a:pPr algn="ctr"/>
            <a:r>
              <a:rPr lang="en-US" sz="2800" b="1"/>
              <a:t>Teen Number Bonds</a:t>
            </a:r>
            <a:endParaRPr lang="en-US" sz="8000" b="1"/>
          </a:p>
        </p:txBody>
      </p:sp>
      <p:pic>
        <p:nvPicPr>
          <p:cNvPr id="11" name="Picture 10"/>
          <p:cNvPicPr>
            <a:picLocks noChangeAspect="1"/>
          </p:cNvPicPr>
          <p:nvPr/>
        </p:nvPicPr>
        <p:blipFill>
          <a:blip r:embed="rId4"/>
          <a:stretch>
            <a:fillRect/>
          </a:stretch>
        </p:blipFill>
        <p:spPr>
          <a:xfrm>
            <a:off x="3200399" y="2005725"/>
            <a:ext cx="2743200" cy="3219450"/>
          </a:xfrm>
          <a:prstGeom prst="rect">
            <a:avLst/>
          </a:prstGeom>
        </p:spPr>
      </p:pic>
      <p:pic>
        <p:nvPicPr>
          <p:cNvPr id="13" name="Picture 2" descr="http://www.clipartbest.com/cliparts/nTB/jnK/nTBjnKbT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98" y="3445566"/>
            <a:ext cx="2038213" cy="337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460180"/>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9" y="1085278"/>
            <a:ext cx="7571724" cy="400110"/>
          </a:xfrm>
          <a:prstGeom prst="rect">
            <a:avLst/>
          </a:prstGeom>
          <a:noFill/>
        </p:spPr>
        <p:txBody>
          <a:bodyPr wrap="square" rtlCol="0">
            <a:spAutoFit/>
          </a:bodyPr>
          <a:lstStyle/>
          <a:p>
            <a:pPr algn="ctr"/>
            <a:r>
              <a:rPr lang="en-US" sz="2000" b="1">
                <a:solidFill>
                  <a:srgbClr val="0070C0"/>
                </a:solidFill>
              </a:rPr>
              <a:t>Say the number sentence starting with 10.  Flip it!</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5, Lesson 8</a:t>
            </a:r>
          </a:p>
          <a:p>
            <a:pPr algn="ctr"/>
            <a:r>
              <a:rPr lang="en-US" sz="1400"/>
              <a:t>Fluency</a:t>
            </a:r>
          </a:p>
        </p:txBody>
      </p:sp>
      <p:sp>
        <p:nvSpPr>
          <p:cNvPr id="21" name="TextBox 20"/>
          <p:cNvSpPr txBox="1"/>
          <p:nvPr/>
        </p:nvSpPr>
        <p:spPr>
          <a:xfrm>
            <a:off x="838202" y="588753"/>
            <a:ext cx="7467598" cy="523220"/>
          </a:xfrm>
          <a:prstGeom prst="rect">
            <a:avLst/>
          </a:prstGeom>
          <a:noFill/>
        </p:spPr>
        <p:txBody>
          <a:bodyPr wrap="square" rtlCol="0">
            <a:spAutoFit/>
          </a:bodyPr>
          <a:lstStyle/>
          <a:p>
            <a:pPr algn="ctr"/>
            <a:r>
              <a:rPr lang="en-US" sz="2800" b="1"/>
              <a:t>Teen Number Bonds</a:t>
            </a:r>
            <a:endParaRPr lang="en-US" sz="8000" b="1"/>
          </a:p>
        </p:txBody>
      </p:sp>
      <p:pic>
        <p:nvPicPr>
          <p:cNvPr id="12" name="Picture 11"/>
          <p:cNvPicPr>
            <a:picLocks noChangeAspect="1"/>
          </p:cNvPicPr>
          <p:nvPr/>
        </p:nvPicPr>
        <p:blipFill>
          <a:blip r:embed="rId4"/>
          <a:stretch>
            <a:fillRect/>
          </a:stretch>
        </p:blipFill>
        <p:spPr>
          <a:xfrm>
            <a:off x="3200399" y="2084410"/>
            <a:ext cx="2828925" cy="3124200"/>
          </a:xfrm>
          <a:prstGeom prst="rect">
            <a:avLst/>
          </a:prstGeom>
        </p:spPr>
      </p:pic>
      <p:pic>
        <p:nvPicPr>
          <p:cNvPr id="14" name="Picture 2" descr="http://www.clipartbest.com/cliparts/nTB/jnK/nTBjnKbT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98" y="3445566"/>
            <a:ext cx="2038213" cy="337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796680"/>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9" y="1085278"/>
            <a:ext cx="7571724" cy="400110"/>
          </a:xfrm>
          <a:prstGeom prst="rect">
            <a:avLst/>
          </a:prstGeom>
          <a:noFill/>
        </p:spPr>
        <p:txBody>
          <a:bodyPr wrap="square" rtlCol="0">
            <a:spAutoFit/>
          </a:bodyPr>
          <a:lstStyle/>
          <a:p>
            <a:pPr algn="ctr"/>
            <a:r>
              <a:rPr lang="en-US" sz="2000" b="1">
                <a:solidFill>
                  <a:srgbClr val="0070C0"/>
                </a:solidFill>
              </a:rPr>
              <a:t>Say the number sentence starting with 10.  Flip it!</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5, Lesson 8</a:t>
            </a:r>
          </a:p>
          <a:p>
            <a:pPr algn="ctr"/>
            <a:r>
              <a:rPr lang="en-US" sz="1400"/>
              <a:t>Fluency</a:t>
            </a:r>
          </a:p>
        </p:txBody>
      </p:sp>
      <p:sp>
        <p:nvSpPr>
          <p:cNvPr id="21" name="TextBox 20"/>
          <p:cNvSpPr txBox="1"/>
          <p:nvPr/>
        </p:nvSpPr>
        <p:spPr>
          <a:xfrm>
            <a:off x="838202" y="588753"/>
            <a:ext cx="7467598" cy="523220"/>
          </a:xfrm>
          <a:prstGeom prst="rect">
            <a:avLst/>
          </a:prstGeom>
          <a:noFill/>
        </p:spPr>
        <p:txBody>
          <a:bodyPr wrap="square" rtlCol="0">
            <a:spAutoFit/>
          </a:bodyPr>
          <a:lstStyle/>
          <a:p>
            <a:pPr algn="ctr"/>
            <a:r>
              <a:rPr lang="en-US" sz="2800" b="1"/>
              <a:t>Teen Number Bonds</a:t>
            </a:r>
            <a:endParaRPr lang="en-US" sz="8000" b="1"/>
          </a:p>
        </p:txBody>
      </p:sp>
      <p:pic>
        <p:nvPicPr>
          <p:cNvPr id="13" name="Picture 12"/>
          <p:cNvPicPr>
            <a:picLocks noChangeAspect="1"/>
          </p:cNvPicPr>
          <p:nvPr/>
        </p:nvPicPr>
        <p:blipFill>
          <a:blip r:embed="rId4"/>
          <a:stretch>
            <a:fillRect/>
          </a:stretch>
        </p:blipFill>
        <p:spPr>
          <a:xfrm>
            <a:off x="3276598" y="2103874"/>
            <a:ext cx="2676525" cy="3114675"/>
          </a:xfrm>
          <a:prstGeom prst="rect">
            <a:avLst/>
          </a:prstGeom>
        </p:spPr>
      </p:pic>
      <p:pic>
        <p:nvPicPr>
          <p:cNvPr id="14" name="Picture 2" descr="http://www.clipartbest.com/cliparts/nTB/jnK/nTBjnKbT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98" y="3445566"/>
            <a:ext cx="2038213" cy="337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003890"/>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9" y="1085278"/>
            <a:ext cx="7571724" cy="400110"/>
          </a:xfrm>
          <a:prstGeom prst="rect">
            <a:avLst/>
          </a:prstGeom>
          <a:noFill/>
        </p:spPr>
        <p:txBody>
          <a:bodyPr wrap="square" rtlCol="0">
            <a:spAutoFit/>
          </a:bodyPr>
          <a:lstStyle/>
          <a:p>
            <a:pPr algn="ctr"/>
            <a:r>
              <a:rPr lang="en-US" sz="2000" b="1">
                <a:solidFill>
                  <a:srgbClr val="0070C0"/>
                </a:solidFill>
              </a:rPr>
              <a:t>Say the number sentence starting with 10.  Flip it!</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5, Lesson 8</a:t>
            </a:r>
          </a:p>
          <a:p>
            <a:pPr algn="ctr"/>
            <a:r>
              <a:rPr lang="en-US" sz="1400"/>
              <a:t>Fluency</a:t>
            </a:r>
          </a:p>
        </p:txBody>
      </p:sp>
      <p:sp>
        <p:nvSpPr>
          <p:cNvPr id="21" name="TextBox 20"/>
          <p:cNvSpPr txBox="1"/>
          <p:nvPr/>
        </p:nvSpPr>
        <p:spPr>
          <a:xfrm>
            <a:off x="838202" y="588753"/>
            <a:ext cx="7467598" cy="523220"/>
          </a:xfrm>
          <a:prstGeom prst="rect">
            <a:avLst/>
          </a:prstGeom>
          <a:noFill/>
        </p:spPr>
        <p:txBody>
          <a:bodyPr wrap="square" rtlCol="0">
            <a:spAutoFit/>
          </a:bodyPr>
          <a:lstStyle/>
          <a:p>
            <a:pPr algn="ctr"/>
            <a:r>
              <a:rPr lang="en-US" sz="2800" b="1"/>
              <a:t>Teen Number Bonds</a:t>
            </a:r>
            <a:endParaRPr lang="en-US" sz="8000" b="1"/>
          </a:p>
        </p:txBody>
      </p:sp>
      <p:pic>
        <p:nvPicPr>
          <p:cNvPr id="11" name="Picture 10"/>
          <p:cNvPicPr>
            <a:picLocks noChangeAspect="1"/>
          </p:cNvPicPr>
          <p:nvPr/>
        </p:nvPicPr>
        <p:blipFill>
          <a:blip r:embed="rId4"/>
          <a:stretch>
            <a:fillRect/>
          </a:stretch>
        </p:blipFill>
        <p:spPr>
          <a:xfrm>
            <a:off x="3295648" y="2134520"/>
            <a:ext cx="2657475" cy="3057525"/>
          </a:xfrm>
          <a:prstGeom prst="rect">
            <a:avLst/>
          </a:prstGeom>
        </p:spPr>
      </p:pic>
      <p:pic>
        <p:nvPicPr>
          <p:cNvPr id="14" name="Picture 2" descr="http://www.clipartbest.com/cliparts/nTB/jnK/nTBjnKbT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98" y="3445566"/>
            <a:ext cx="2038213" cy="337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41723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9" y="1085278"/>
            <a:ext cx="7571724" cy="400110"/>
          </a:xfrm>
          <a:prstGeom prst="rect">
            <a:avLst/>
          </a:prstGeom>
          <a:noFill/>
        </p:spPr>
        <p:txBody>
          <a:bodyPr wrap="square" rtlCol="0">
            <a:spAutoFit/>
          </a:bodyPr>
          <a:lstStyle/>
          <a:p>
            <a:pPr algn="ctr"/>
            <a:r>
              <a:rPr lang="en-US" sz="2000" b="1">
                <a:solidFill>
                  <a:srgbClr val="0070C0"/>
                </a:solidFill>
              </a:rPr>
              <a:t>Say the number sentence starting with 10.  Flip it!</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5, Lesson 8</a:t>
            </a:r>
          </a:p>
          <a:p>
            <a:pPr algn="ctr"/>
            <a:r>
              <a:rPr lang="en-US" sz="1400"/>
              <a:t>Fluency</a:t>
            </a:r>
          </a:p>
        </p:txBody>
      </p:sp>
      <p:sp>
        <p:nvSpPr>
          <p:cNvPr id="21" name="TextBox 20"/>
          <p:cNvSpPr txBox="1"/>
          <p:nvPr/>
        </p:nvSpPr>
        <p:spPr>
          <a:xfrm>
            <a:off x="838202" y="588753"/>
            <a:ext cx="7467598" cy="523220"/>
          </a:xfrm>
          <a:prstGeom prst="rect">
            <a:avLst/>
          </a:prstGeom>
          <a:noFill/>
        </p:spPr>
        <p:txBody>
          <a:bodyPr wrap="square" rtlCol="0">
            <a:spAutoFit/>
          </a:bodyPr>
          <a:lstStyle/>
          <a:p>
            <a:pPr algn="ctr"/>
            <a:r>
              <a:rPr lang="en-US" sz="2800" b="1"/>
              <a:t>Teen Number Bonds</a:t>
            </a:r>
            <a:endParaRPr lang="en-US" sz="8000" b="1"/>
          </a:p>
        </p:txBody>
      </p:sp>
      <p:pic>
        <p:nvPicPr>
          <p:cNvPr id="12" name="Picture 11"/>
          <p:cNvPicPr>
            <a:picLocks noChangeAspect="1"/>
          </p:cNvPicPr>
          <p:nvPr/>
        </p:nvPicPr>
        <p:blipFill>
          <a:blip r:embed="rId4"/>
          <a:stretch>
            <a:fillRect/>
          </a:stretch>
        </p:blipFill>
        <p:spPr>
          <a:xfrm>
            <a:off x="3295648" y="2115470"/>
            <a:ext cx="2628900" cy="3076575"/>
          </a:xfrm>
          <a:prstGeom prst="rect">
            <a:avLst/>
          </a:prstGeom>
        </p:spPr>
      </p:pic>
      <p:pic>
        <p:nvPicPr>
          <p:cNvPr id="13" name="Picture 2" descr="http://www.clipartbest.com/cliparts/nTB/jnK/nTBjnKbT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98" y="3445566"/>
            <a:ext cx="2038213" cy="337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45924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9" y="1085278"/>
            <a:ext cx="7571724" cy="400110"/>
          </a:xfrm>
          <a:prstGeom prst="rect">
            <a:avLst/>
          </a:prstGeom>
          <a:noFill/>
        </p:spPr>
        <p:txBody>
          <a:bodyPr wrap="square" rtlCol="0">
            <a:spAutoFit/>
          </a:bodyPr>
          <a:lstStyle/>
          <a:p>
            <a:pPr algn="ctr"/>
            <a:r>
              <a:rPr lang="en-US" sz="2000" b="1">
                <a:solidFill>
                  <a:srgbClr val="0070C0"/>
                </a:solidFill>
              </a:rPr>
              <a:t>Say the number sentence starting with 10.  Flip it!</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5, Lesson 8</a:t>
            </a:r>
          </a:p>
          <a:p>
            <a:pPr algn="ctr"/>
            <a:r>
              <a:rPr lang="en-US" sz="1400"/>
              <a:t>Fluency</a:t>
            </a:r>
          </a:p>
        </p:txBody>
      </p:sp>
      <p:sp>
        <p:nvSpPr>
          <p:cNvPr id="21" name="TextBox 20"/>
          <p:cNvSpPr txBox="1"/>
          <p:nvPr/>
        </p:nvSpPr>
        <p:spPr>
          <a:xfrm>
            <a:off x="838202" y="588753"/>
            <a:ext cx="7467598" cy="523220"/>
          </a:xfrm>
          <a:prstGeom prst="rect">
            <a:avLst/>
          </a:prstGeom>
          <a:noFill/>
        </p:spPr>
        <p:txBody>
          <a:bodyPr wrap="square" rtlCol="0">
            <a:spAutoFit/>
          </a:bodyPr>
          <a:lstStyle/>
          <a:p>
            <a:pPr algn="ctr"/>
            <a:r>
              <a:rPr lang="en-US" sz="2800" b="1"/>
              <a:t>Teen Number Bonds</a:t>
            </a:r>
            <a:endParaRPr lang="en-US" sz="8000" b="1"/>
          </a:p>
        </p:txBody>
      </p:sp>
      <p:pic>
        <p:nvPicPr>
          <p:cNvPr id="13" name="Picture 12"/>
          <p:cNvPicPr>
            <a:picLocks noChangeAspect="1"/>
          </p:cNvPicPr>
          <p:nvPr/>
        </p:nvPicPr>
        <p:blipFill>
          <a:blip r:embed="rId4"/>
          <a:stretch>
            <a:fillRect/>
          </a:stretch>
        </p:blipFill>
        <p:spPr>
          <a:xfrm>
            <a:off x="3243263" y="1981913"/>
            <a:ext cx="2657475" cy="3248025"/>
          </a:xfrm>
          <a:prstGeom prst="rect">
            <a:avLst/>
          </a:prstGeom>
        </p:spPr>
      </p:pic>
      <p:pic>
        <p:nvPicPr>
          <p:cNvPr id="14" name="Picture 2" descr="http://www.clipartbest.com/cliparts/nTB/jnK/nTBjnKbT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98" y="3445566"/>
            <a:ext cx="2038213" cy="337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185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  Partners to 10</a:t>
            </a:r>
            <a:endParaRPr lang="en-US" sz="8000" b="1"/>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1</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do you see?  How many more to make 10?  Say the number sentence. </a:t>
            </a:r>
          </a:p>
        </p:txBody>
      </p:sp>
      <p:pic>
        <p:nvPicPr>
          <p:cNvPr id="16" name="Picture 15"/>
          <p:cNvPicPr>
            <a:picLocks noChangeAspect="1"/>
          </p:cNvPicPr>
          <p:nvPr/>
        </p:nvPicPr>
        <p:blipFill>
          <a:blip r:embed="rId5"/>
          <a:stretch>
            <a:fillRect/>
          </a:stretch>
        </p:blipFill>
        <p:spPr>
          <a:xfrm>
            <a:off x="2387415" y="2743542"/>
            <a:ext cx="4359148" cy="2276787"/>
          </a:xfrm>
          <a:prstGeom prst="rect">
            <a:avLst/>
          </a:prstGeom>
        </p:spPr>
      </p:pic>
    </p:spTree>
    <p:extLst>
      <p:ext uri="{BB962C8B-B14F-4D97-AF65-F5344CB8AC3E}">
        <p14:creationId xmlns:p14="http://schemas.microsoft.com/office/powerpoint/2010/main" val="176182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9" y="1085278"/>
            <a:ext cx="7571724" cy="400110"/>
          </a:xfrm>
          <a:prstGeom prst="rect">
            <a:avLst/>
          </a:prstGeom>
          <a:noFill/>
        </p:spPr>
        <p:txBody>
          <a:bodyPr wrap="square" rtlCol="0">
            <a:spAutoFit/>
          </a:bodyPr>
          <a:lstStyle/>
          <a:p>
            <a:pPr algn="ctr"/>
            <a:r>
              <a:rPr lang="en-US" sz="2000" b="1">
                <a:solidFill>
                  <a:srgbClr val="0070C0"/>
                </a:solidFill>
              </a:rPr>
              <a:t>Say the number sentence starting with 10.  Flip it!</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5, Lesson 8</a:t>
            </a:r>
          </a:p>
          <a:p>
            <a:pPr algn="ctr"/>
            <a:r>
              <a:rPr lang="en-US" sz="1400"/>
              <a:t>Fluency</a:t>
            </a:r>
          </a:p>
        </p:txBody>
      </p:sp>
      <p:sp>
        <p:nvSpPr>
          <p:cNvPr id="21" name="TextBox 20"/>
          <p:cNvSpPr txBox="1"/>
          <p:nvPr/>
        </p:nvSpPr>
        <p:spPr>
          <a:xfrm>
            <a:off x="838202" y="588753"/>
            <a:ext cx="7467598" cy="523220"/>
          </a:xfrm>
          <a:prstGeom prst="rect">
            <a:avLst/>
          </a:prstGeom>
          <a:noFill/>
        </p:spPr>
        <p:txBody>
          <a:bodyPr wrap="square" rtlCol="0">
            <a:spAutoFit/>
          </a:bodyPr>
          <a:lstStyle/>
          <a:p>
            <a:pPr algn="ctr"/>
            <a:r>
              <a:rPr lang="en-US" sz="2800" b="1"/>
              <a:t>Teen Number Bonds</a:t>
            </a:r>
            <a:endParaRPr lang="en-US" sz="8000" b="1"/>
          </a:p>
        </p:txBody>
      </p:sp>
      <p:pic>
        <p:nvPicPr>
          <p:cNvPr id="11" name="Picture 10"/>
          <p:cNvPicPr>
            <a:picLocks noChangeAspect="1"/>
          </p:cNvPicPr>
          <p:nvPr/>
        </p:nvPicPr>
        <p:blipFill>
          <a:blip r:embed="rId4"/>
          <a:stretch>
            <a:fillRect/>
          </a:stretch>
        </p:blipFill>
        <p:spPr>
          <a:xfrm>
            <a:off x="3338927" y="2029537"/>
            <a:ext cx="2571750" cy="3152775"/>
          </a:xfrm>
          <a:prstGeom prst="rect">
            <a:avLst/>
          </a:prstGeom>
        </p:spPr>
      </p:pic>
      <p:pic>
        <p:nvPicPr>
          <p:cNvPr id="12" name="Picture 2" descr="http://www.clipartbest.com/cliparts/nTB/jnK/nTBjnKbT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98" y="3445566"/>
            <a:ext cx="2038213" cy="337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83914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5, Lesson 8</a:t>
            </a:r>
          </a:p>
        </p:txBody>
      </p:sp>
      <p:sp>
        <p:nvSpPr>
          <p:cNvPr id="16" name="TextBox 15"/>
          <p:cNvSpPr txBox="1"/>
          <p:nvPr/>
        </p:nvSpPr>
        <p:spPr>
          <a:xfrm>
            <a:off x="457200" y="914400"/>
            <a:ext cx="8001000" cy="1569660"/>
          </a:xfrm>
          <a:prstGeom prst="rect">
            <a:avLst/>
          </a:prstGeom>
          <a:noFill/>
        </p:spPr>
        <p:txBody>
          <a:bodyPr wrap="square" rtlCol="0">
            <a:spAutoFit/>
          </a:bodyPr>
          <a:lstStyle/>
          <a:p>
            <a:pPr algn="ctr"/>
            <a:r>
              <a:rPr lang="en-US" sz="2400" b="1"/>
              <a:t>Peter drew a number bond of 13 as 10 and 3.  Bill drew</a:t>
            </a:r>
          </a:p>
          <a:p>
            <a:pPr algn="ctr"/>
            <a:r>
              <a:rPr lang="en-US" sz="2400" b="1"/>
              <a:t>one, too, but he switched around the 10 and 3.  Show Bill</a:t>
            </a:r>
          </a:p>
          <a:p>
            <a:pPr algn="ctr"/>
            <a:r>
              <a:rPr lang="en-US" sz="2400" b="1"/>
              <a:t>and Peter’s number bonds.  Draw a picture of 13 things as</a:t>
            </a:r>
          </a:p>
          <a:p>
            <a:pPr algn="ctr"/>
            <a:r>
              <a:rPr lang="en-US" sz="2400" b="1"/>
              <a:t>10 ones and 3 ones.</a:t>
            </a:r>
          </a:p>
        </p:txBody>
      </p:sp>
      <p:sp>
        <p:nvSpPr>
          <p:cNvPr id="11" name="Rounded Rectangle 10"/>
          <p:cNvSpPr/>
          <p:nvPr/>
        </p:nvSpPr>
        <p:spPr>
          <a:xfrm>
            <a:off x="155575" y="183529"/>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48130" name="AutoShape 2"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3" name="AutoShape 5"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2" descr="http://www.dist31.k12.il.us/cms/lib2/IL01001635/Centricity/Domain/389/writin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140" y="3365014"/>
            <a:ext cx="1855442" cy="3444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957835"/>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8</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682396" y="907838"/>
            <a:ext cx="5707781" cy="2862322"/>
          </a:xfrm>
          <a:prstGeom prst="rect">
            <a:avLst/>
          </a:prstGeom>
          <a:noFill/>
        </p:spPr>
        <p:txBody>
          <a:bodyPr wrap="none" rtlCol="0">
            <a:spAutoFit/>
          </a:bodyPr>
          <a:lstStyle/>
          <a:p>
            <a:pPr algn="ctr"/>
            <a:r>
              <a:rPr lang="en-US" sz="2800" b="1">
                <a:solidFill>
                  <a:srgbClr val="0000FF"/>
                </a:solidFill>
              </a:rPr>
              <a:t>Partner A- Put the Hide Zero cards in </a:t>
            </a:r>
          </a:p>
          <a:p>
            <a:pPr algn="ctr"/>
            <a:r>
              <a:rPr lang="en-US" sz="2800" b="1">
                <a:solidFill>
                  <a:srgbClr val="0000FF"/>
                </a:solidFill>
              </a:rPr>
              <a:t>order from 10 to 1.</a:t>
            </a:r>
          </a:p>
          <a:p>
            <a:pPr algn="ctr"/>
            <a:endParaRPr lang="en-US" sz="1600" b="1">
              <a:solidFill>
                <a:srgbClr val="0000FF"/>
              </a:solidFill>
            </a:endParaRPr>
          </a:p>
          <a:p>
            <a:pPr algn="ctr"/>
            <a:r>
              <a:rPr lang="en-US" sz="2800" b="1">
                <a:solidFill>
                  <a:srgbClr val="FF0000"/>
                </a:solidFill>
              </a:rPr>
              <a:t>Partner B- Work with your partner to</a:t>
            </a:r>
          </a:p>
          <a:p>
            <a:pPr algn="ctr"/>
            <a:r>
              <a:rPr lang="en-US" sz="2800" b="1">
                <a:solidFill>
                  <a:srgbClr val="FF0000"/>
                </a:solidFill>
              </a:rPr>
              <a:t>put the 10-frame cards below the</a:t>
            </a:r>
          </a:p>
          <a:p>
            <a:pPr algn="ctr"/>
            <a:r>
              <a:rPr lang="en-US" sz="2800" b="1">
                <a:solidFill>
                  <a:srgbClr val="FF0000"/>
                </a:solidFill>
              </a:rPr>
              <a:t>matching Hide Zero cards.</a:t>
            </a:r>
            <a:endParaRPr lang="en-US" sz="3200" b="1">
              <a:solidFill>
                <a:srgbClr val="FF0000"/>
              </a:solidFill>
            </a:endParaRPr>
          </a:p>
          <a:p>
            <a:pPr algn="ctr"/>
            <a:endParaRPr lang="en-US" sz="2400" b="1">
              <a:solidFill>
                <a:srgbClr val="0000FF"/>
              </a:solidFill>
            </a:endParaRPr>
          </a:p>
        </p:txBody>
      </p:sp>
      <p:pic>
        <p:nvPicPr>
          <p:cNvPr id="2050" name="Picture 2" descr="http://cliparts.co/cliparts/qiB/Xx7/qiBXx7ak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3" y="4113460"/>
            <a:ext cx="2286000" cy="25589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993357" y="4201047"/>
            <a:ext cx="5257800" cy="1915093"/>
          </a:xfrm>
          <a:prstGeom prst="rect">
            <a:avLst/>
          </a:prstGeom>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56074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8</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20388" y="907838"/>
            <a:ext cx="1431802" cy="1938992"/>
          </a:xfrm>
          <a:prstGeom prst="rect">
            <a:avLst/>
          </a:prstGeom>
          <a:noFill/>
        </p:spPr>
        <p:txBody>
          <a:bodyPr wrap="none" rtlCol="0">
            <a:spAutoFit/>
          </a:bodyPr>
          <a:lstStyle/>
          <a:p>
            <a:pPr algn="ctr"/>
            <a:r>
              <a:rPr lang="en-US" sz="9600" b="1"/>
              <a:t>13</a:t>
            </a:r>
            <a:endParaRPr lang="en-US" sz="11500" b="1"/>
          </a:p>
          <a:p>
            <a:pPr algn="ctr"/>
            <a:endParaRPr lang="en-US" sz="2400" b="1">
              <a:solidFill>
                <a:srgbClr val="0000FF"/>
              </a:solidFill>
            </a:endParaRPr>
          </a:p>
        </p:txBody>
      </p:sp>
      <p:sp>
        <p:nvSpPr>
          <p:cNvPr id="3" name="TextBox 2"/>
          <p:cNvSpPr txBox="1"/>
          <p:nvPr/>
        </p:nvSpPr>
        <p:spPr>
          <a:xfrm>
            <a:off x="3114549" y="2615997"/>
            <a:ext cx="2914902" cy="461665"/>
          </a:xfrm>
          <a:prstGeom prst="rect">
            <a:avLst/>
          </a:prstGeom>
          <a:noFill/>
        </p:spPr>
        <p:txBody>
          <a:bodyPr wrap="none" rtlCol="0">
            <a:spAutoFit/>
          </a:bodyPr>
          <a:lstStyle/>
          <a:p>
            <a:pPr algn="ctr"/>
            <a:r>
              <a:rPr lang="en-US" sz="2400" b="1">
                <a:solidFill>
                  <a:srgbClr val="0000FF"/>
                </a:solidFill>
              </a:rPr>
              <a:t>What number is this?</a:t>
            </a:r>
          </a:p>
        </p:txBody>
      </p:sp>
      <p:sp>
        <p:nvSpPr>
          <p:cNvPr id="11" name="TextBox 10"/>
          <p:cNvSpPr txBox="1"/>
          <p:nvPr/>
        </p:nvSpPr>
        <p:spPr>
          <a:xfrm>
            <a:off x="3114549" y="2615997"/>
            <a:ext cx="3082703" cy="461665"/>
          </a:xfrm>
          <a:prstGeom prst="rect">
            <a:avLst/>
          </a:prstGeom>
          <a:noFill/>
        </p:spPr>
        <p:txBody>
          <a:bodyPr wrap="none" rtlCol="0">
            <a:spAutoFit/>
          </a:bodyPr>
          <a:lstStyle/>
          <a:p>
            <a:pPr algn="ctr"/>
            <a:r>
              <a:rPr lang="en-US" sz="2400" b="1">
                <a:solidFill>
                  <a:srgbClr val="FF0000"/>
                </a:solidFill>
              </a:rPr>
              <a:t>Say it the Say Ten way!</a:t>
            </a:r>
          </a:p>
        </p:txBody>
      </p:sp>
      <p:sp>
        <p:nvSpPr>
          <p:cNvPr id="15" name="TextBox 14"/>
          <p:cNvSpPr txBox="1"/>
          <p:nvPr/>
        </p:nvSpPr>
        <p:spPr>
          <a:xfrm>
            <a:off x="2819400" y="2615997"/>
            <a:ext cx="3920625" cy="461665"/>
          </a:xfrm>
          <a:prstGeom prst="rect">
            <a:avLst/>
          </a:prstGeom>
          <a:noFill/>
        </p:spPr>
        <p:txBody>
          <a:bodyPr wrap="none" rtlCol="0">
            <a:spAutoFit/>
          </a:bodyPr>
          <a:lstStyle/>
          <a:p>
            <a:pPr algn="ctr"/>
            <a:r>
              <a:rPr lang="en-US" sz="2400" b="1">
                <a:solidFill>
                  <a:srgbClr val="009900"/>
                </a:solidFill>
              </a:rPr>
              <a:t>Write it on your white board!</a:t>
            </a:r>
          </a:p>
        </p:txBody>
      </p:sp>
      <p:sp>
        <p:nvSpPr>
          <p:cNvPr id="16" name="TextBox 15"/>
          <p:cNvSpPr txBox="1"/>
          <p:nvPr/>
        </p:nvSpPr>
        <p:spPr>
          <a:xfrm>
            <a:off x="1711856" y="2328714"/>
            <a:ext cx="5888087" cy="1938992"/>
          </a:xfrm>
          <a:prstGeom prst="rect">
            <a:avLst/>
          </a:prstGeom>
          <a:noFill/>
        </p:spPr>
        <p:txBody>
          <a:bodyPr wrap="none" rtlCol="0">
            <a:spAutoFit/>
          </a:bodyPr>
          <a:lstStyle/>
          <a:p>
            <a:pPr algn="ctr"/>
            <a:r>
              <a:rPr lang="en-US" sz="2000" b="1">
                <a:solidFill>
                  <a:srgbClr val="0000FF"/>
                </a:solidFill>
              </a:rPr>
              <a:t>Partner A- Show this number with your Hide Zero</a:t>
            </a:r>
          </a:p>
          <a:p>
            <a:pPr algn="ctr"/>
            <a:r>
              <a:rPr lang="en-US" sz="2000" b="1">
                <a:solidFill>
                  <a:srgbClr val="0000FF"/>
                </a:solidFill>
              </a:rPr>
              <a:t>cards.  Don’t forget to hide the zero!</a:t>
            </a:r>
          </a:p>
          <a:p>
            <a:pPr algn="ctr"/>
            <a:endParaRPr lang="en-US" sz="2000" b="1">
              <a:solidFill>
                <a:srgbClr val="0000FF"/>
              </a:solidFill>
            </a:endParaRPr>
          </a:p>
          <a:p>
            <a:pPr algn="ctr"/>
            <a:r>
              <a:rPr lang="en-US" sz="2000" b="1">
                <a:solidFill>
                  <a:srgbClr val="FF0000"/>
                </a:solidFill>
              </a:rPr>
              <a:t>Partner B- Show this number with the linking cubes.</a:t>
            </a:r>
          </a:p>
          <a:p>
            <a:pPr algn="ctr"/>
            <a:r>
              <a:rPr lang="en-US" sz="2000" b="1">
                <a:solidFill>
                  <a:srgbClr val="FF0000"/>
                </a:solidFill>
              </a:rPr>
              <a:t>Use one color to show 10 ones, and the other color to</a:t>
            </a:r>
          </a:p>
          <a:p>
            <a:pPr algn="ctr"/>
            <a:r>
              <a:rPr lang="en-US" sz="2000" b="1">
                <a:solidFill>
                  <a:srgbClr val="FF0000"/>
                </a:solidFill>
              </a:rPr>
              <a:t>show the other ones.</a:t>
            </a:r>
          </a:p>
        </p:txBody>
      </p:sp>
      <p:pic>
        <p:nvPicPr>
          <p:cNvPr id="3074" name="Picture 2" descr="https://image.spreadshirtmedia.com/image-server/v1/designs/12727201,width=178,height=178,version=1398282677/I-love-Scho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5145366"/>
            <a:ext cx="1695450" cy="16954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image.spreadshirtmedia.com/image-server/v1/designs/12727201,width=178,height=178,version=1398282677/I-love-Scho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4262" y="5145365"/>
            <a:ext cx="1695450" cy="169545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08731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grpId="1" nodeType="clickEffect">
                                  <p:stCondLst>
                                    <p:cond delay="0"/>
                                  </p:stCondLst>
                                  <p:childTnLst>
                                    <p:anim calcmode="lin" valueType="num">
                                      <p:cBhvr additive="base">
                                        <p:cTn id="16" dur="500"/>
                                        <p:tgtEl>
                                          <p:spTgt spid="11"/>
                                        </p:tgtEl>
                                        <p:attrNameLst>
                                          <p:attrName>ppt_x</p:attrName>
                                        </p:attrNameLst>
                                      </p:cBhvr>
                                      <p:tavLst>
                                        <p:tav tm="0">
                                          <p:val>
                                            <p:strVal val="ppt_x"/>
                                          </p:val>
                                        </p:tav>
                                        <p:tav tm="100000">
                                          <p:val>
                                            <p:strVal val="0-ppt_w/2"/>
                                          </p:val>
                                        </p:tav>
                                      </p:tavLst>
                                    </p:anim>
                                    <p:anim calcmode="lin" valueType="num">
                                      <p:cBhvr additive="base">
                                        <p:cTn id="17" dur="500"/>
                                        <p:tgtEl>
                                          <p:spTgt spid="11"/>
                                        </p:tgtEl>
                                        <p:attrNameLst>
                                          <p:attrName>ppt_y</p:attrName>
                                        </p:attrNameLst>
                                      </p:cBhvr>
                                      <p:tavLst>
                                        <p:tav tm="0">
                                          <p:val>
                                            <p:strVal val="ppt_y"/>
                                          </p:val>
                                        </p:tav>
                                        <p:tav tm="100000">
                                          <p:val>
                                            <p:strVal val="ppt_y"/>
                                          </p:val>
                                        </p:tav>
                                      </p:tavLst>
                                    </p:anim>
                                    <p:set>
                                      <p:cBhvr>
                                        <p:cTn id="18" dur="1" fill="hold">
                                          <p:stCondLst>
                                            <p:cond delay="499"/>
                                          </p:stCondLst>
                                        </p:cTn>
                                        <p:tgtEl>
                                          <p:spTgt spid="11"/>
                                        </p:tgtEl>
                                        <p:attrNameLst>
                                          <p:attrName>style.visibility</p:attrName>
                                        </p:attrNameLst>
                                      </p:cBhvr>
                                      <p:to>
                                        <p:strVal val="hidden"/>
                                      </p:to>
                                    </p:set>
                                  </p:childTnLst>
                                </p:cTn>
                              </p:par>
                              <p:par>
                                <p:cTn id="19" presetID="2" presetClass="entr" presetSubtype="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8" fill="hold" grpId="1" nodeType="clickEffect">
                                  <p:stCondLst>
                                    <p:cond delay="0"/>
                                  </p:stCondLst>
                                  <p:childTnLst>
                                    <p:anim calcmode="lin" valueType="num">
                                      <p:cBhvr additive="base">
                                        <p:cTn id="26" dur="500"/>
                                        <p:tgtEl>
                                          <p:spTgt spid="15"/>
                                        </p:tgtEl>
                                        <p:attrNameLst>
                                          <p:attrName>ppt_x</p:attrName>
                                        </p:attrNameLst>
                                      </p:cBhvr>
                                      <p:tavLst>
                                        <p:tav tm="0">
                                          <p:val>
                                            <p:strVal val="ppt_x"/>
                                          </p:val>
                                        </p:tav>
                                        <p:tav tm="100000">
                                          <p:val>
                                            <p:strVal val="0-ppt_w/2"/>
                                          </p:val>
                                        </p:tav>
                                      </p:tavLst>
                                    </p:anim>
                                    <p:anim calcmode="lin" valueType="num">
                                      <p:cBhvr additive="base">
                                        <p:cTn id="27" dur="500"/>
                                        <p:tgtEl>
                                          <p:spTgt spid="15"/>
                                        </p:tgtEl>
                                        <p:attrNameLst>
                                          <p:attrName>ppt_y</p:attrName>
                                        </p:attrNameLst>
                                      </p:cBhvr>
                                      <p:tavLst>
                                        <p:tav tm="0">
                                          <p:val>
                                            <p:strVal val="ppt_y"/>
                                          </p:val>
                                        </p:tav>
                                        <p:tav tm="100000">
                                          <p:val>
                                            <p:strVal val="ppt_y"/>
                                          </p:val>
                                        </p:tav>
                                      </p:tavLst>
                                    </p:anim>
                                    <p:set>
                                      <p:cBhvr>
                                        <p:cTn id="28" dur="1" fill="hold">
                                          <p:stCondLst>
                                            <p:cond delay="499"/>
                                          </p:stCondLst>
                                        </p:cTn>
                                        <p:tgtEl>
                                          <p:spTgt spid="15"/>
                                        </p:tgtEl>
                                        <p:attrNameLst>
                                          <p:attrName>style.visibility</p:attrName>
                                        </p:attrNameLst>
                                      </p:cBhvr>
                                      <p:to>
                                        <p:strVal val="hidden"/>
                                      </p:to>
                                    </p:set>
                                  </p:childTnLst>
                                </p:cTn>
                              </p:par>
                              <p:par>
                                <p:cTn id="29" presetID="2" presetClass="entr" presetSubtype="2"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1" grpId="1"/>
      <p:bldP spid="15" grpId="0"/>
      <p:bldP spid="15" grpId="1"/>
      <p:bldP spid="16" grpId="0"/>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8</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20388" y="907838"/>
            <a:ext cx="1431802" cy="1938992"/>
          </a:xfrm>
          <a:prstGeom prst="rect">
            <a:avLst/>
          </a:prstGeom>
          <a:noFill/>
        </p:spPr>
        <p:txBody>
          <a:bodyPr wrap="none" rtlCol="0">
            <a:spAutoFit/>
          </a:bodyPr>
          <a:lstStyle/>
          <a:p>
            <a:pPr algn="ctr"/>
            <a:r>
              <a:rPr lang="en-US" sz="9600" b="1"/>
              <a:t>11</a:t>
            </a:r>
            <a:endParaRPr lang="en-US" sz="11500" b="1"/>
          </a:p>
          <a:p>
            <a:pPr algn="ctr"/>
            <a:endParaRPr lang="en-US" sz="2400" b="1">
              <a:solidFill>
                <a:srgbClr val="0000FF"/>
              </a:solidFill>
            </a:endParaRPr>
          </a:p>
        </p:txBody>
      </p:sp>
      <p:sp>
        <p:nvSpPr>
          <p:cNvPr id="3" name="TextBox 2"/>
          <p:cNvSpPr txBox="1"/>
          <p:nvPr/>
        </p:nvSpPr>
        <p:spPr>
          <a:xfrm>
            <a:off x="3114549" y="2615997"/>
            <a:ext cx="2914902" cy="461665"/>
          </a:xfrm>
          <a:prstGeom prst="rect">
            <a:avLst/>
          </a:prstGeom>
          <a:noFill/>
        </p:spPr>
        <p:txBody>
          <a:bodyPr wrap="none" rtlCol="0">
            <a:spAutoFit/>
          </a:bodyPr>
          <a:lstStyle/>
          <a:p>
            <a:pPr algn="ctr"/>
            <a:r>
              <a:rPr lang="en-US" sz="2400" b="1">
                <a:solidFill>
                  <a:srgbClr val="0000FF"/>
                </a:solidFill>
              </a:rPr>
              <a:t>What number is this?</a:t>
            </a:r>
          </a:p>
        </p:txBody>
      </p:sp>
      <p:sp>
        <p:nvSpPr>
          <p:cNvPr id="11" name="TextBox 10"/>
          <p:cNvSpPr txBox="1"/>
          <p:nvPr/>
        </p:nvSpPr>
        <p:spPr>
          <a:xfrm>
            <a:off x="3114549" y="2615997"/>
            <a:ext cx="3082703" cy="461665"/>
          </a:xfrm>
          <a:prstGeom prst="rect">
            <a:avLst/>
          </a:prstGeom>
          <a:noFill/>
        </p:spPr>
        <p:txBody>
          <a:bodyPr wrap="none" rtlCol="0">
            <a:spAutoFit/>
          </a:bodyPr>
          <a:lstStyle/>
          <a:p>
            <a:pPr algn="ctr"/>
            <a:r>
              <a:rPr lang="en-US" sz="2400" b="1">
                <a:solidFill>
                  <a:srgbClr val="FF0000"/>
                </a:solidFill>
              </a:rPr>
              <a:t>Say it the Say Ten way!</a:t>
            </a:r>
          </a:p>
        </p:txBody>
      </p:sp>
      <p:sp>
        <p:nvSpPr>
          <p:cNvPr id="15" name="TextBox 14"/>
          <p:cNvSpPr txBox="1"/>
          <p:nvPr/>
        </p:nvSpPr>
        <p:spPr>
          <a:xfrm>
            <a:off x="2819400" y="2615997"/>
            <a:ext cx="3920625" cy="461665"/>
          </a:xfrm>
          <a:prstGeom prst="rect">
            <a:avLst/>
          </a:prstGeom>
          <a:noFill/>
        </p:spPr>
        <p:txBody>
          <a:bodyPr wrap="none" rtlCol="0">
            <a:spAutoFit/>
          </a:bodyPr>
          <a:lstStyle/>
          <a:p>
            <a:pPr algn="ctr"/>
            <a:r>
              <a:rPr lang="en-US" sz="2400" b="1">
                <a:solidFill>
                  <a:srgbClr val="009900"/>
                </a:solidFill>
              </a:rPr>
              <a:t>Write it on your white board!</a:t>
            </a:r>
          </a:p>
        </p:txBody>
      </p:sp>
      <p:sp>
        <p:nvSpPr>
          <p:cNvPr id="16" name="TextBox 15"/>
          <p:cNvSpPr txBox="1"/>
          <p:nvPr/>
        </p:nvSpPr>
        <p:spPr>
          <a:xfrm>
            <a:off x="1627956" y="2400045"/>
            <a:ext cx="5888087" cy="2308324"/>
          </a:xfrm>
          <a:prstGeom prst="rect">
            <a:avLst/>
          </a:prstGeom>
          <a:noFill/>
        </p:spPr>
        <p:txBody>
          <a:bodyPr wrap="none" rtlCol="0">
            <a:spAutoFit/>
          </a:bodyPr>
          <a:lstStyle/>
          <a:p>
            <a:pPr algn="ctr"/>
            <a:r>
              <a:rPr lang="en-US" sz="2000" b="1">
                <a:solidFill>
                  <a:srgbClr val="0000FF"/>
                </a:solidFill>
              </a:rPr>
              <a:t>Partner A- Show this number with the linking cubes.</a:t>
            </a:r>
          </a:p>
          <a:p>
            <a:pPr algn="ctr"/>
            <a:r>
              <a:rPr lang="en-US" sz="2000" b="1">
                <a:solidFill>
                  <a:srgbClr val="0000FF"/>
                </a:solidFill>
              </a:rPr>
              <a:t>Use one color to show 10 ones, and the other color to</a:t>
            </a:r>
          </a:p>
          <a:p>
            <a:pPr algn="ctr"/>
            <a:r>
              <a:rPr lang="en-US" sz="2000" b="1">
                <a:solidFill>
                  <a:srgbClr val="0000FF"/>
                </a:solidFill>
              </a:rPr>
              <a:t>show the other ones.</a:t>
            </a:r>
          </a:p>
          <a:p>
            <a:pPr algn="ctr"/>
            <a:endParaRPr lang="en-US" sz="2000" b="1">
              <a:solidFill>
                <a:srgbClr val="FF0000"/>
              </a:solidFill>
            </a:endParaRPr>
          </a:p>
          <a:p>
            <a:pPr algn="ctr"/>
            <a:r>
              <a:rPr lang="en-US" sz="2000" b="1">
                <a:solidFill>
                  <a:srgbClr val="FF0000"/>
                </a:solidFill>
              </a:rPr>
              <a:t>Partner B- Show this number with your Hide Zero</a:t>
            </a:r>
          </a:p>
          <a:p>
            <a:pPr algn="ctr"/>
            <a:r>
              <a:rPr lang="en-US" sz="2000" b="1">
                <a:solidFill>
                  <a:srgbClr val="FF0000"/>
                </a:solidFill>
              </a:rPr>
              <a:t>cards.  Don’t forget to hide the zero!</a:t>
            </a:r>
          </a:p>
          <a:p>
            <a:pPr algn="ctr"/>
            <a:endParaRPr lang="en-US" sz="2400" b="1">
              <a:solidFill>
                <a:srgbClr val="0000FF"/>
              </a:solidFill>
            </a:endParaRPr>
          </a:p>
        </p:txBody>
      </p:sp>
      <p:pic>
        <p:nvPicPr>
          <p:cNvPr id="4098" name="Picture 2" descr="http://static1.squarespace.com/static/529e71b0e4b00c54e77d992f/t/536dde20e4b074a1fbce72f7/1399709216835/?format=300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06" y="4815683"/>
            <a:ext cx="1802578" cy="18025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0" y="5181600"/>
            <a:ext cx="8382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52017" y="5112627"/>
            <a:ext cx="915635" cy="338554"/>
          </a:xfrm>
          <a:prstGeom prst="rect">
            <a:avLst/>
          </a:prstGeom>
          <a:noFill/>
        </p:spPr>
        <p:txBody>
          <a:bodyPr wrap="none" rtlCol="0">
            <a:spAutoFit/>
          </a:bodyPr>
          <a:lstStyle/>
          <a:p>
            <a:pPr algn="ctr"/>
            <a:r>
              <a:rPr lang="en-US" sz="1600" b="1">
                <a:latin typeface="Kristen ITC" panose="03050502040202030202" pitchFamily="66" charset="0"/>
              </a:rPr>
              <a:t>MATH</a:t>
            </a:r>
          </a:p>
        </p:txBody>
      </p:sp>
      <p:pic>
        <p:nvPicPr>
          <p:cNvPr id="18" name="Picture 2" descr="http://static1.squarespace.com/static/529e71b0e4b00c54e77d992f/t/536dde20e4b074a1fbce72f7/1399709216835/?format=300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3216" y="4800460"/>
            <a:ext cx="1802578" cy="180257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7636735" y="5181600"/>
            <a:ext cx="8382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559300" y="5126623"/>
            <a:ext cx="915635" cy="338554"/>
          </a:xfrm>
          <a:prstGeom prst="rect">
            <a:avLst/>
          </a:prstGeom>
          <a:noFill/>
        </p:spPr>
        <p:txBody>
          <a:bodyPr wrap="none" rtlCol="0">
            <a:spAutoFit/>
          </a:bodyPr>
          <a:lstStyle/>
          <a:p>
            <a:pPr algn="ctr"/>
            <a:r>
              <a:rPr lang="en-US" sz="1600" b="1">
                <a:latin typeface="Kristen ITC" panose="03050502040202030202" pitchFamily="66" charset="0"/>
              </a:rPr>
              <a:t>MATH</a:t>
            </a:r>
          </a:p>
        </p:txBody>
      </p:sp>
      <p:sp>
        <p:nvSpPr>
          <p:cNvPr id="22" name="Rectangle 21"/>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16609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grpId="1" nodeType="clickEffect">
                                  <p:stCondLst>
                                    <p:cond delay="0"/>
                                  </p:stCondLst>
                                  <p:childTnLst>
                                    <p:anim calcmode="lin" valueType="num">
                                      <p:cBhvr additive="base">
                                        <p:cTn id="16" dur="500"/>
                                        <p:tgtEl>
                                          <p:spTgt spid="11"/>
                                        </p:tgtEl>
                                        <p:attrNameLst>
                                          <p:attrName>ppt_x</p:attrName>
                                        </p:attrNameLst>
                                      </p:cBhvr>
                                      <p:tavLst>
                                        <p:tav tm="0">
                                          <p:val>
                                            <p:strVal val="ppt_x"/>
                                          </p:val>
                                        </p:tav>
                                        <p:tav tm="100000">
                                          <p:val>
                                            <p:strVal val="0-ppt_w/2"/>
                                          </p:val>
                                        </p:tav>
                                      </p:tavLst>
                                    </p:anim>
                                    <p:anim calcmode="lin" valueType="num">
                                      <p:cBhvr additive="base">
                                        <p:cTn id="17" dur="500"/>
                                        <p:tgtEl>
                                          <p:spTgt spid="11"/>
                                        </p:tgtEl>
                                        <p:attrNameLst>
                                          <p:attrName>ppt_y</p:attrName>
                                        </p:attrNameLst>
                                      </p:cBhvr>
                                      <p:tavLst>
                                        <p:tav tm="0">
                                          <p:val>
                                            <p:strVal val="ppt_y"/>
                                          </p:val>
                                        </p:tav>
                                        <p:tav tm="100000">
                                          <p:val>
                                            <p:strVal val="ppt_y"/>
                                          </p:val>
                                        </p:tav>
                                      </p:tavLst>
                                    </p:anim>
                                    <p:set>
                                      <p:cBhvr>
                                        <p:cTn id="18" dur="1" fill="hold">
                                          <p:stCondLst>
                                            <p:cond delay="499"/>
                                          </p:stCondLst>
                                        </p:cTn>
                                        <p:tgtEl>
                                          <p:spTgt spid="11"/>
                                        </p:tgtEl>
                                        <p:attrNameLst>
                                          <p:attrName>style.visibility</p:attrName>
                                        </p:attrNameLst>
                                      </p:cBhvr>
                                      <p:to>
                                        <p:strVal val="hidden"/>
                                      </p:to>
                                    </p:set>
                                  </p:childTnLst>
                                </p:cTn>
                              </p:par>
                              <p:par>
                                <p:cTn id="19" presetID="2" presetClass="entr" presetSubtype="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8" fill="hold" grpId="1" nodeType="clickEffect">
                                  <p:stCondLst>
                                    <p:cond delay="0"/>
                                  </p:stCondLst>
                                  <p:childTnLst>
                                    <p:anim calcmode="lin" valueType="num">
                                      <p:cBhvr additive="base">
                                        <p:cTn id="26" dur="500"/>
                                        <p:tgtEl>
                                          <p:spTgt spid="15"/>
                                        </p:tgtEl>
                                        <p:attrNameLst>
                                          <p:attrName>ppt_x</p:attrName>
                                        </p:attrNameLst>
                                      </p:cBhvr>
                                      <p:tavLst>
                                        <p:tav tm="0">
                                          <p:val>
                                            <p:strVal val="ppt_x"/>
                                          </p:val>
                                        </p:tav>
                                        <p:tav tm="100000">
                                          <p:val>
                                            <p:strVal val="0-ppt_w/2"/>
                                          </p:val>
                                        </p:tav>
                                      </p:tavLst>
                                    </p:anim>
                                    <p:anim calcmode="lin" valueType="num">
                                      <p:cBhvr additive="base">
                                        <p:cTn id="27" dur="500"/>
                                        <p:tgtEl>
                                          <p:spTgt spid="15"/>
                                        </p:tgtEl>
                                        <p:attrNameLst>
                                          <p:attrName>ppt_y</p:attrName>
                                        </p:attrNameLst>
                                      </p:cBhvr>
                                      <p:tavLst>
                                        <p:tav tm="0">
                                          <p:val>
                                            <p:strVal val="ppt_y"/>
                                          </p:val>
                                        </p:tav>
                                        <p:tav tm="100000">
                                          <p:val>
                                            <p:strVal val="ppt_y"/>
                                          </p:val>
                                        </p:tav>
                                      </p:tavLst>
                                    </p:anim>
                                    <p:set>
                                      <p:cBhvr>
                                        <p:cTn id="28" dur="1" fill="hold">
                                          <p:stCondLst>
                                            <p:cond delay="499"/>
                                          </p:stCondLst>
                                        </p:cTn>
                                        <p:tgtEl>
                                          <p:spTgt spid="15"/>
                                        </p:tgtEl>
                                        <p:attrNameLst>
                                          <p:attrName>style.visibility</p:attrName>
                                        </p:attrNameLst>
                                      </p:cBhvr>
                                      <p:to>
                                        <p:strVal val="hidden"/>
                                      </p:to>
                                    </p:set>
                                  </p:childTnLst>
                                </p:cTn>
                              </p:par>
                              <p:par>
                                <p:cTn id="29" presetID="2" presetClass="entr" presetSubtype="2"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1" grpId="1"/>
      <p:bldP spid="15" grpId="0"/>
      <p:bldP spid="15" grpId="1"/>
      <p:bldP spid="16" grpId="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8</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20388" y="907838"/>
            <a:ext cx="1431802" cy="1938992"/>
          </a:xfrm>
          <a:prstGeom prst="rect">
            <a:avLst/>
          </a:prstGeom>
          <a:noFill/>
        </p:spPr>
        <p:txBody>
          <a:bodyPr wrap="none" rtlCol="0">
            <a:spAutoFit/>
          </a:bodyPr>
          <a:lstStyle/>
          <a:p>
            <a:pPr algn="ctr"/>
            <a:r>
              <a:rPr lang="en-US" sz="9600" b="1"/>
              <a:t>16</a:t>
            </a:r>
            <a:endParaRPr lang="en-US" sz="11500" b="1"/>
          </a:p>
          <a:p>
            <a:pPr algn="ctr"/>
            <a:endParaRPr lang="en-US" sz="2400" b="1">
              <a:solidFill>
                <a:srgbClr val="0000FF"/>
              </a:solidFill>
            </a:endParaRPr>
          </a:p>
        </p:txBody>
      </p:sp>
      <p:sp>
        <p:nvSpPr>
          <p:cNvPr id="3" name="TextBox 2"/>
          <p:cNvSpPr txBox="1"/>
          <p:nvPr/>
        </p:nvSpPr>
        <p:spPr>
          <a:xfrm>
            <a:off x="3114549" y="2615997"/>
            <a:ext cx="2914902" cy="461665"/>
          </a:xfrm>
          <a:prstGeom prst="rect">
            <a:avLst/>
          </a:prstGeom>
          <a:noFill/>
        </p:spPr>
        <p:txBody>
          <a:bodyPr wrap="none" rtlCol="0">
            <a:spAutoFit/>
          </a:bodyPr>
          <a:lstStyle/>
          <a:p>
            <a:pPr algn="ctr"/>
            <a:r>
              <a:rPr lang="en-US" sz="2400" b="1">
                <a:solidFill>
                  <a:srgbClr val="0000FF"/>
                </a:solidFill>
              </a:rPr>
              <a:t>What number is this?</a:t>
            </a:r>
          </a:p>
        </p:txBody>
      </p:sp>
      <p:sp>
        <p:nvSpPr>
          <p:cNvPr id="11" name="TextBox 10"/>
          <p:cNvSpPr txBox="1"/>
          <p:nvPr/>
        </p:nvSpPr>
        <p:spPr>
          <a:xfrm>
            <a:off x="3114549" y="2615997"/>
            <a:ext cx="3082703" cy="461665"/>
          </a:xfrm>
          <a:prstGeom prst="rect">
            <a:avLst/>
          </a:prstGeom>
          <a:noFill/>
        </p:spPr>
        <p:txBody>
          <a:bodyPr wrap="none" rtlCol="0">
            <a:spAutoFit/>
          </a:bodyPr>
          <a:lstStyle/>
          <a:p>
            <a:pPr algn="ctr"/>
            <a:r>
              <a:rPr lang="en-US" sz="2400" b="1">
                <a:solidFill>
                  <a:srgbClr val="FF0000"/>
                </a:solidFill>
              </a:rPr>
              <a:t>Say it the Say Ten way!</a:t>
            </a:r>
          </a:p>
        </p:txBody>
      </p:sp>
      <p:sp>
        <p:nvSpPr>
          <p:cNvPr id="15" name="TextBox 14"/>
          <p:cNvSpPr txBox="1"/>
          <p:nvPr/>
        </p:nvSpPr>
        <p:spPr>
          <a:xfrm>
            <a:off x="2819400" y="2615997"/>
            <a:ext cx="3920625" cy="461665"/>
          </a:xfrm>
          <a:prstGeom prst="rect">
            <a:avLst/>
          </a:prstGeom>
          <a:noFill/>
        </p:spPr>
        <p:txBody>
          <a:bodyPr wrap="none" rtlCol="0">
            <a:spAutoFit/>
          </a:bodyPr>
          <a:lstStyle/>
          <a:p>
            <a:pPr algn="ctr"/>
            <a:r>
              <a:rPr lang="en-US" sz="2400" b="1">
                <a:solidFill>
                  <a:srgbClr val="009900"/>
                </a:solidFill>
              </a:rPr>
              <a:t>Write it on your white board!</a:t>
            </a:r>
          </a:p>
        </p:txBody>
      </p:sp>
      <p:sp>
        <p:nvSpPr>
          <p:cNvPr id="16" name="TextBox 15"/>
          <p:cNvSpPr txBox="1"/>
          <p:nvPr/>
        </p:nvSpPr>
        <p:spPr>
          <a:xfrm>
            <a:off x="1711856" y="2328714"/>
            <a:ext cx="5888087" cy="1938992"/>
          </a:xfrm>
          <a:prstGeom prst="rect">
            <a:avLst/>
          </a:prstGeom>
          <a:noFill/>
        </p:spPr>
        <p:txBody>
          <a:bodyPr wrap="none" rtlCol="0">
            <a:spAutoFit/>
          </a:bodyPr>
          <a:lstStyle/>
          <a:p>
            <a:pPr algn="ctr"/>
            <a:r>
              <a:rPr lang="en-US" sz="2000" b="1">
                <a:solidFill>
                  <a:srgbClr val="0000FF"/>
                </a:solidFill>
              </a:rPr>
              <a:t>Partner A- Show this number with your Hide Zero</a:t>
            </a:r>
          </a:p>
          <a:p>
            <a:pPr algn="ctr"/>
            <a:r>
              <a:rPr lang="en-US" sz="2000" b="1">
                <a:solidFill>
                  <a:srgbClr val="0000FF"/>
                </a:solidFill>
              </a:rPr>
              <a:t>cards.  Don’t forget to hide the zero!</a:t>
            </a:r>
          </a:p>
          <a:p>
            <a:pPr algn="ctr"/>
            <a:endParaRPr lang="en-US" sz="2000" b="1">
              <a:solidFill>
                <a:srgbClr val="0000FF"/>
              </a:solidFill>
            </a:endParaRPr>
          </a:p>
          <a:p>
            <a:pPr algn="ctr"/>
            <a:r>
              <a:rPr lang="en-US" sz="2000" b="1">
                <a:solidFill>
                  <a:srgbClr val="FF0000"/>
                </a:solidFill>
              </a:rPr>
              <a:t>Partner B- Show this number with the linking cubes.</a:t>
            </a:r>
          </a:p>
          <a:p>
            <a:pPr algn="ctr"/>
            <a:r>
              <a:rPr lang="en-US" sz="2000" b="1">
                <a:solidFill>
                  <a:srgbClr val="FF0000"/>
                </a:solidFill>
              </a:rPr>
              <a:t>Use one color to show 10 ones, and the other color to</a:t>
            </a:r>
          </a:p>
          <a:p>
            <a:pPr algn="ctr"/>
            <a:r>
              <a:rPr lang="en-US" sz="2000" b="1">
                <a:solidFill>
                  <a:srgbClr val="FF0000"/>
                </a:solidFill>
              </a:rPr>
              <a:t>show the other ones.</a:t>
            </a:r>
          </a:p>
        </p:txBody>
      </p:sp>
      <p:pic>
        <p:nvPicPr>
          <p:cNvPr id="5122" name="Picture 2" descr="http://4.bp.blogspot.com/-zE32T3A7stc/VbVhCQfU8dI/AAAAAAAAYdY/3XiRbGSMfmw/s1600/love%2Bmath%2Bbk1%2B%2528c%2529%2BMelonheadz%2BIllustrating%2BLLC%2B2014%2Bcolor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3919394"/>
            <a:ext cx="1403881" cy="26238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4.bp.blogspot.com/-zE32T3A7stc/VbVhCQfU8dI/AAAAAAAAYdY/3XiRbGSMfmw/s1600/love%2Bmath%2Bbk1%2B%2528c%2529%2BMelonheadz%2BIllustrating%2BLLC%2B2014%2Bcolo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1" y="3905240"/>
            <a:ext cx="1411454" cy="263799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82564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grpId="1" nodeType="clickEffect">
                                  <p:stCondLst>
                                    <p:cond delay="0"/>
                                  </p:stCondLst>
                                  <p:childTnLst>
                                    <p:anim calcmode="lin" valueType="num">
                                      <p:cBhvr additive="base">
                                        <p:cTn id="16" dur="500"/>
                                        <p:tgtEl>
                                          <p:spTgt spid="11"/>
                                        </p:tgtEl>
                                        <p:attrNameLst>
                                          <p:attrName>ppt_x</p:attrName>
                                        </p:attrNameLst>
                                      </p:cBhvr>
                                      <p:tavLst>
                                        <p:tav tm="0">
                                          <p:val>
                                            <p:strVal val="ppt_x"/>
                                          </p:val>
                                        </p:tav>
                                        <p:tav tm="100000">
                                          <p:val>
                                            <p:strVal val="0-ppt_w/2"/>
                                          </p:val>
                                        </p:tav>
                                      </p:tavLst>
                                    </p:anim>
                                    <p:anim calcmode="lin" valueType="num">
                                      <p:cBhvr additive="base">
                                        <p:cTn id="17" dur="500"/>
                                        <p:tgtEl>
                                          <p:spTgt spid="11"/>
                                        </p:tgtEl>
                                        <p:attrNameLst>
                                          <p:attrName>ppt_y</p:attrName>
                                        </p:attrNameLst>
                                      </p:cBhvr>
                                      <p:tavLst>
                                        <p:tav tm="0">
                                          <p:val>
                                            <p:strVal val="ppt_y"/>
                                          </p:val>
                                        </p:tav>
                                        <p:tav tm="100000">
                                          <p:val>
                                            <p:strVal val="ppt_y"/>
                                          </p:val>
                                        </p:tav>
                                      </p:tavLst>
                                    </p:anim>
                                    <p:set>
                                      <p:cBhvr>
                                        <p:cTn id="18" dur="1" fill="hold">
                                          <p:stCondLst>
                                            <p:cond delay="499"/>
                                          </p:stCondLst>
                                        </p:cTn>
                                        <p:tgtEl>
                                          <p:spTgt spid="11"/>
                                        </p:tgtEl>
                                        <p:attrNameLst>
                                          <p:attrName>style.visibility</p:attrName>
                                        </p:attrNameLst>
                                      </p:cBhvr>
                                      <p:to>
                                        <p:strVal val="hidden"/>
                                      </p:to>
                                    </p:set>
                                  </p:childTnLst>
                                </p:cTn>
                              </p:par>
                              <p:par>
                                <p:cTn id="19" presetID="2" presetClass="entr" presetSubtype="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8" fill="hold" grpId="1" nodeType="clickEffect">
                                  <p:stCondLst>
                                    <p:cond delay="0"/>
                                  </p:stCondLst>
                                  <p:childTnLst>
                                    <p:anim calcmode="lin" valueType="num">
                                      <p:cBhvr additive="base">
                                        <p:cTn id="26" dur="500"/>
                                        <p:tgtEl>
                                          <p:spTgt spid="15"/>
                                        </p:tgtEl>
                                        <p:attrNameLst>
                                          <p:attrName>ppt_x</p:attrName>
                                        </p:attrNameLst>
                                      </p:cBhvr>
                                      <p:tavLst>
                                        <p:tav tm="0">
                                          <p:val>
                                            <p:strVal val="ppt_x"/>
                                          </p:val>
                                        </p:tav>
                                        <p:tav tm="100000">
                                          <p:val>
                                            <p:strVal val="0-ppt_w/2"/>
                                          </p:val>
                                        </p:tav>
                                      </p:tavLst>
                                    </p:anim>
                                    <p:anim calcmode="lin" valueType="num">
                                      <p:cBhvr additive="base">
                                        <p:cTn id="27" dur="500"/>
                                        <p:tgtEl>
                                          <p:spTgt spid="15"/>
                                        </p:tgtEl>
                                        <p:attrNameLst>
                                          <p:attrName>ppt_y</p:attrName>
                                        </p:attrNameLst>
                                      </p:cBhvr>
                                      <p:tavLst>
                                        <p:tav tm="0">
                                          <p:val>
                                            <p:strVal val="ppt_y"/>
                                          </p:val>
                                        </p:tav>
                                        <p:tav tm="100000">
                                          <p:val>
                                            <p:strVal val="ppt_y"/>
                                          </p:val>
                                        </p:tav>
                                      </p:tavLst>
                                    </p:anim>
                                    <p:set>
                                      <p:cBhvr>
                                        <p:cTn id="28" dur="1" fill="hold">
                                          <p:stCondLst>
                                            <p:cond delay="499"/>
                                          </p:stCondLst>
                                        </p:cTn>
                                        <p:tgtEl>
                                          <p:spTgt spid="15"/>
                                        </p:tgtEl>
                                        <p:attrNameLst>
                                          <p:attrName>style.visibility</p:attrName>
                                        </p:attrNameLst>
                                      </p:cBhvr>
                                      <p:to>
                                        <p:strVal val="hidden"/>
                                      </p:to>
                                    </p:set>
                                  </p:childTnLst>
                                </p:cTn>
                              </p:par>
                              <p:par>
                                <p:cTn id="29" presetID="2" presetClass="entr" presetSubtype="2"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1" grpId="1"/>
      <p:bldP spid="15" grpId="0"/>
      <p:bldP spid="15" grpId="1"/>
      <p:bldP spid="16" grpId="0"/>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8</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20388" y="907838"/>
            <a:ext cx="1431802" cy="1569660"/>
          </a:xfrm>
          <a:prstGeom prst="rect">
            <a:avLst/>
          </a:prstGeom>
          <a:noFill/>
        </p:spPr>
        <p:txBody>
          <a:bodyPr wrap="none" rtlCol="0">
            <a:spAutoFit/>
          </a:bodyPr>
          <a:lstStyle/>
          <a:p>
            <a:pPr algn="ctr"/>
            <a:r>
              <a:rPr lang="en-US" sz="9600" b="1"/>
              <a:t>12</a:t>
            </a:r>
            <a:endParaRPr lang="en-US" sz="2400" b="1">
              <a:solidFill>
                <a:srgbClr val="0000FF"/>
              </a:solidFill>
            </a:endParaRPr>
          </a:p>
        </p:txBody>
      </p:sp>
      <p:sp>
        <p:nvSpPr>
          <p:cNvPr id="3" name="TextBox 2"/>
          <p:cNvSpPr txBox="1"/>
          <p:nvPr/>
        </p:nvSpPr>
        <p:spPr>
          <a:xfrm>
            <a:off x="3114549" y="2615997"/>
            <a:ext cx="2914902" cy="461665"/>
          </a:xfrm>
          <a:prstGeom prst="rect">
            <a:avLst/>
          </a:prstGeom>
          <a:noFill/>
        </p:spPr>
        <p:txBody>
          <a:bodyPr wrap="none" rtlCol="0">
            <a:spAutoFit/>
          </a:bodyPr>
          <a:lstStyle/>
          <a:p>
            <a:pPr algn="ctr"/>
            <a:r>
              <a:rPr lang="en-US" sz="2400" b="1">
                <a:solidFill>
                  <a:srgbClr val="0000FF"/>
                </a:solidFill>
              </a:rPr>
              <a:t>What number is this?</a:t>
            </a:r>
          </a:p>
        </p:txBody>
      </p:sp>
      <p:sp>
        <p:nvSpPr>
          <p:cNvPr id="11" name="TextBox 10"/>
          <p:cNvSpPr txBox="1"/>
          <p:nvPr/>
        </p:nvSpPr>
        <p:spPr>
          <a:xfrm>
            <a:off x="3114549" y="2615997"/>
            <a:ext cx="3082703" cy="461665"/>
          </a:xfrm>
          <a:prstGeom prst="rect">
            <a:avLst/>
          </a:prstGeom>
          <a:noFill/>
        </p:spPr>
        <p:txBody>
          <a:bodyPr wrap="none" rtlCol="0">
            <a:spAutoFit/>
          </a:bodyPr>
          <a:lstStyle/>
          <a:p>
            <a:pPr algn="ctr"/>
            <a:r>
              <a:rPr lang="en-US" sz="2400" b="1">
                <a:solidFill>
                  <a:srgbClr val="FF0000"/>
                </a:solidFill>
              </a:rPr>
              <a:t>Say it the Say Ten way!</a:t>
            </a:r>
          </a:p>
        </p:txBody>
      </p:sp>
      <p:sp>
        <p:nvSpPr>
          <p:cNvPr id="15" name="TextBox 14"/>
          <p:cNvSpPr txBox="1"/>
          <p:nvPr/>
        </p:nvSpPr>
        <p:spPr>
          <a:xfrm>
            <a:off x="2819400" y="2615997"/>
            <a:ext cx="3920625" cy="461665"/>
          </a:xfrm>
          <a:prstGeom prst="rect">
            <a:avLst/>
          </a:prstGeom>
          <a:noFill/>
        </p:spPr>
        <p:txBody>
          <a:bodyPr wrap="none" rtlCol="0">
            <a:spAutoFit/>
          </a:bodyPr>
          <a:lstStyle/>
          <a:p>
            <a:pPr algn="ctr"/>
            <a:r>
              <a:rPr lang="en-US" sz="2400" b="1">
                <a:solidFill>
                  <a:srgbClr val="009900"/>
                </a:solidFill>
              </a:rPr>
              <a:t>Write it on your white board!</a:t>
            </a:r>
          </a:p>
        </p:txBody>
      </p:sp>
      <p:sp>
        <p:nvSpPr>
          <p:cNvPr id="16" name="TextBox 15"/>
          <p:cNvSpPr txBox="1"/>
          <p:nvPr/>
        </p:nvSpPr>
        <p:spPr>
          <a:xfrm>
            <a:off x="1627956" y="2400045"/>
            <a:ext cx="5888087" cy="2308324"/>
          </a:xfrm>
          <a:prstGeom prst="rect">
            <a:avLst/>
          </a:prstGeom>
          <a:noFill/>
        </p:spPr>
        <p:txBody>
          <a:bodyPr wrap="none" rtlCol="0">
            <a:spAutoFit/>
          </a:bodyPr>
          <a:lstStyle/>
          <a:p>
            <a:pPr algn="ctr"/>
            <a:r>
              <a:rPr lang="en-US" sz="2000" b="1">
                <a:solidFill>
                  <a:srgbClr val="0000FF"/>
                </a:solidFill>
              </a:rPr>
              <a:t>Partner A- Show this number with the linking cubes.</a:t>
            </a:r>
          </a:p>
          <a:p>
            <a:pPr algn="ctr"/>
            <a:r>
              <a:rPr lang="en-US" sz="2000" b="1">
                <a:solidFill>
                  <a:srgbClr val="0000FF"/>
                </a:solidFill>
              </a:rPr>
              <a:t>Use one color to show 10 ones, and the other color to</a:t>
            </a:r>
          </a:p>
          <a:p>
            <a:pPr algn="ctr"/>
            <a:r>
              <a:rPr lang="en-US" sz="2000" b="1">
                <a:solidFill>
                  <a:srgbClr val="0000FF"/>
                </a:solidFill>
              </a:rPr>
              <a:t>show the other ones.</a:t>
            </a:r>
          </a:p>
          <a:p>
            <a:pPr algn="ctr"/>
            <a:endParaRPr lang="en-US" sz="2000" b="1">
              <a:solidFill>
                <a:srgbClr val="FF0000"/>
              </a:solidFill>
            </a:endParaRPr>
          </a:p>
          <a:p>
            <a:pPr algn="ctr"/>
            <a:r>
              <a:rPr lang="en-US" sz="2000" b="1">
                <a:solidFill>
                  <a:srgbClr val="FF0000"/>
                </a:solidFill>
              </a:rPr>
              <a:t>Partner B- Show this number with your Hide Zero</a:t>
            </a:r>
          </a:p>
          <a:p>
            <a:pPr algn="ctr"/>
            <a:r>
              <a:rPr lang="en-US" sz="2000" b="1">
                <a:solidFill>
                  <a:srgbClr val="FF0000"/>
                </a:solidFill>
              </a:rPr>
              <a:t>cards.  Don’t forget to hide the zero!</a:t>
            </a:r>
          </a:p>
          <a:p>
            <a:pPr algn="ctr"/>
            <a:endParaRPr lang="en-US" sz="2400" b="1">
              <a:solidFill>
                <a:srgbClr val="0000FF"/>
              </a:solidFill>
            </a:endParaRPr>
          </a:p>
        </p:txBody>
      </p:sp>
      <p:pic>
        <p:nvPicPr>
          <p:cNvPr id="7170" name="Picture 2" descr="http://www.leonschools.net/cms/lib7/FL01903265/Centricity/Domain/3782/boy%20SK%20(c)%20Melonheadz%20Illustrating%20LLC%202015%20color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3709949"/>
            <a:ext cx="1319981" cy="285995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64936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grpId="1" nodeType="clickEffect">
                                  <p:stCondLst>
                                    <p:cond delay="0"/>
                                  </p:stCondLst>
                                  <p:childTnLst>
                                    <p:anim calcmode="lin" valueType="num">
                                      <p:cBhvr additive="base">
                                        <p:cTn id="16" dur="500"/>
                                        <p:tgtEl>
                                          <p:spTgt spid="11"/>
                                        </p:tgtEl>
                                        <p:attrNameLst>
                                          <p:attrName>ppt_x</p:attrName>
                                        </p:attrNameLst>
                                      </p:cBhvr>
                                      <p:tavLst>
                                        <p:tav tm="0">
                                          <p:val>
                                            <p:strVal val="ppt_x"/>
                                          </p:val>
                                        </p:tav>
                                        <p:tav tm="100000">
                                          <p:val>
                                            <p:strVal val="0-ppt_w/2"/>
                                          </p:val>
                                        </p:tav>
                                      </p:tavLst>
                                    </p:anim>
                                    <p:anim calcmode="lin" valueType="num">
                                      <p:cBhvr additive="base">
                                        <p:cTn id="17" dur="500"/>
                                        <p:tgtEl>
                                          <p:spTgt spid="11"/>
                                        </p:tgtEl>
                                        <p:attrNameLst>
                                          <p:attrName>ppt_y</p:attrName>
                                        </p:attrNameLst>
                                      </p:cBhvr>
                                      <p:tavLst>
                                        <p:tav tm="0">
                                          <p:val>
                                            <p:strVal val="ppt_y"/>
                                          </p:val>
                                        </p:tav>
                                        <p:tav tm="100000">
                                          <p:val>
                                            <p:strVal val="ppt_y"/>
                                          </p:val>
                                        </p:tav>
                                      </p:tavLst>
                                    </p:anim>
                                    <p:set>
                                      <p:cBhvr>
                                        <p:cTn id="18" dur="1" fill="hold">
                                          <p:stCondLst>
                                            <p:cond delay="499"/>
                                          </p:stCondLst>
                                        </p:cTn>
                                        <p:tgtEl>
                                          <p:spTgt spid="11"/>
                                        </p:tgtEl>
                                        <p:attrNameLst>
                                          <p:attrName>style.visibility</p:attrName>
                                        </p:attrNameLst>
                                      </p:cBhvr>
                                      <p:to>
                                        <p:strVal val="hidden"/>
                                      </p:to>
                                    </p:set>
                                  </p:childTnLst>
                                </p:cTn>
                              </p:par>
                              <p:par>
                                <p:cTn id="19" presetID="2" presetClass="entr" presetSubtype="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8" fill="hold" grpId="1" nodeType="clickEffect">
                                  <p:stCondLst>
                                    <p:cond delay="0"/>
                                  </p:stCondLst>
                                  <p:childTnLst>
                                    <p:anim calcmode="lin" valueType="num">
                                      <p:cBhvr additive="base">
                                        <p:cTn id="26" dur="500"/>
                                        <p:tgtEl>
                                          <p:spTgt spid="15"/>
                                        </p:tgtEl>
                                        <p:attrNameLst>
                                          <p:attrName>ppt_x</p:attrName>
                                        </p:attrNameLst>
                                      </p:cBhvr>
                                      <p:tavLst>
                                        <p:tav tm="0">
                                          <p:val>
                                            <p:strVal val="ppt_x"/>
                                          </p:val>
                                        </p:tav>
                                        <p:tav tm="100000">
                                          <p:val>
                                            <p:strVal val="0-ppt_w/2"/>
                                          </p:val>
                                        </p:tav>
                                      </p:tavLst>
                                    </p:anim>
                                    <p:anim calcmode="lin" valueType="num">
                                      <p:cBhvr additive="base">
                                        <p:cTn id="27" dur="500"/>
                                        <p:tgtEl>
                                          <p:spTgt spid="15"/>
                                        </p:tgtEl>
                                        <p:attrNameLst>
                                          <p:attrName>ppt_y</p:attrName>
                                        </p:attrNameLst>
                                      </p:cBhvr>
                                      <p:tavLst>
                                        <p:tav tm="0">
                                          <p:val>
                                            <p:strVal val="ppt_y"/>
                                          </p:val>
                                        </p:tav>
                                        <p:tav tm="100000">
                                          <p:val>
                                            <p:strVal val="ppt_y"/>
                                          </p:val>
                                        </p:tav>
                                      </p:tavLst>
                                    </p:anim>
                                    <p:set>
                                      <p:cBhvr>
                                        <p:cTn id="28" dur="1" fill="hold">
                                          <p:stCondLst>
                                            <p:cond delay="499"/>
                                          </p:stCondLst>
                                        </p:cTn>
                                        <p:tgtEl>
                                          <p:spTgt spid="15"/>
                                        </p:tgtEl>
                                        <p:attrNameLst>
                                          <p:attrName>style.visibility</p:attrName>
                                        </p:attrNameLst>
                                      </p:cBhvr>
                                      <p:to>
                                        <p:strVal val="hidden"/>
                                      </p:to>
                                    </p:set>
                                  </p:childTnLst>
                                </p:cTn>
                              </p:par>
                              <p:par>
                                <p:cTn id="29" presetID="2" presetClass="entr" presetSubtype="2"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1" grpId="1"/>
      <p:bldP spid="15" grpId="0"/>
      <p:bldP spid="15" grpId="1"/>
      <p:bldP spid="16" grpId="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8</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20388" y="907838"/>
            <a:ext cx="1431802" cy="1938992"/>
          </a:xfrm>
          <a:prstGeom prst="rect">
            <a:avLst/>
          </a:prstGeom>
          <a:noFill/>
        </p:spPr>
        <p:txBody>
          <a:bodyPr wrap="none" rtlCol="0">
            <a:spAutoFit/>
          </a:bodyPr>
          <a:lstStyle/>
          <a:p>
            <a:pPr algn="ctr"/>
            <a:r>
              <a:rPr lang="en-US" sz="9600" b="1"/>
              <a:t>15</a:t>
            </a:r>
            <a:endParaRPr lang="en-US" sz="11500" b="1"/>
          </a:p>
          <a:p>
            <a:pPr algn="ctr"/>
            <a:endParaRPr lang="en-US" sz="2400" b="1">
              <a:solidFill>
                <a:srgbClr val="0000FF"/>
              </a:solidFill>
            </a:endParaRPr>
          </a:p>
        </p:txBody>
      </p:sp>
      <p:sp>
        <p:nvSpPr>
          <p:cNvPr id="3" name="TextBox 2"/>
          <p:cNvSpPr txBox="1"/>
          <p:nvPr/>
        </p:nvSpPr>
        <p:spPr>
          <a:xfrm>
            <a:off x="3114549" y="2615997"/>
            <a:ext cx="2914902" cy="461665"/>
          </a:xfrm>
          <a:prstGeom prst="rect">
            <a:avLst/>
          </a:prstGeom>
          <a:noFill/>
        </p:spPr>
        <p:txBody>
          <a:bodyPr wrap="none" rtlCol="0">
            <a:spAutoFit/>
          </a:bodyPr>
          <a:lstStyle/>
          <a:p>
            <a:pPr algn="ctr"/>
            <a:r>
              <a:rPr lang="en-US" sz="2400" b="1">
                <a:solidFill>
                  <a:srgbClr val="0000FF"/>
                </a:solidFill>
              </a:rPr>
              <a:t>What number is this?</a:t>
            </a:r>
          </a:p>
        </p:txBody>
      </p:sp>
      <p:sp>
        <p:nvSpPr>
          <p:cNvPr id="11" name="TextBox 10"/>
          <p:cNvSpPr txBox="1"/>
          <p:nvPr/>
        </p:nvSpPr>
        <p:spPr>
          <a:xfrm>
            <a:off x="3114549" y="2615997"/>
            <a:ext cx="3082703" cy="461665"/>
          </a:xfrm>
          <a:prstGeom prst="rect">
            <a:avLst/>
          </a:prstGeom>
          <a:noFill/>
        </p:spPr>
        <p:txBody>
          <a:bodyPr wrap="none" rtlCol="0">
            <a:spAutoFit/>
          </a:bodyPr>
          <a:lstStyle/>
          <a:p>
            <a:pPr algn="ctr"/>
            <a:r>
              <a:rPr lang="en-US" sz="2400" b="1">
                <a:solidFill>
                  <a:srgbClr val="FF0000"/>
                </a:solidFill>
              </a:rPr>
              <a:t>Say it the Say Ten way!</a:t>
            </a:r>
          </a:p>
        </p:txBody>
      </p:sp>
      <p:sp>
        <p:nvSpPr>
          <p:cNvPr id="15" name="TextBox 14"/>
          <p:cNvSpPr txBox="1"/>
          <p:nvPr/>
        </p:nvSpPr>
        <p:spPr>
          <a:xfrm>
            <a:off x="2819400" y="2615997"/>
            <a:ext cx="3920625" cy="461665"/>
          </a:xfrm>
          <a:prstGeom prst="rect">
            <a:avLst/>
          </a:prstGeom>
          <a:noFill/>
        </p:spPr>
        <p:txBody>
          <a:bodyPr wrap="none" rtlCol="0">
            <a:spAutoFit/>
          </a:bodyPr>
          <a:lstStyle/>
          <a:p>
            <a:pPr algn="ctr"/>
            <a:r>
              <a:rPr lang="en-US" sz="2400" b="1">
                <a:solidFill>
                  <a:srgbClr val="009900"/>
                </a:solidFill>
              </a:rPr>
              <a:t>Write it on your white board!</a:t>
            </a:r>
          </a:p>
        </p:txBody>
      </p:sp>
      <p:sp>
        <p:nvSpPr>
          <p:cNvPr id="16" name="TextBox 15"/>
          <p:cNvSpPr txBox="1"/>
          <p:nvPr/>
        </p:nvSpPr>
        <p:spPr>
          <a:xfrm>
            <a:off x="2325707" y="2481973"/>
            <a:ext cx="4908010" cy="1323439"/>
          </a:xfrm>
          <a:prstGeom prst="rect">
            <a:avLst/>
          </a:prstGeom>
          <a:noFill/>
        </p:spPr>
        <p:txBody>
          <a:bodyPr wrap="none" rtlCol="0">
            <a:spAutoFit/>
          </a:bodyPr>
          <a:lstStyle/>
          <a:p>
            <a:pPr algn="ctr"/>
            <a:r>
              <a:rPr lang="en-US" sz="2000" b="1">
                <a:solidFill>
                  <a:srgbClr val="0000FF"/>
                </a:solidFill>
              </a:rPr>
              <a:t>Partner A- This time, show the number with </a:t>
            </a:r>
          </a:p>
          <a:p>
            <a:pPr algn="ctr"/>
            <a:r>
              <a:rPr lang="en-US" sz="2000" b="1">
                <a:solidFill>
                  <a:srgbClr val="0000FF"/>
                </a:solidFill>
              </a:rPr>
              <a:t>10-frame cards.</a:t>
            </a:r>
          </a:p>
          <a:p>
            <a:pPr algn="ctr"/>
            <a:endParaRPr lang="en-US" sz="2000" b="1">
              <a:solidFill>
                <a:srgbClr val="0000FF"/>
              </a:solidFill>
            </a:endParaRPr>
          </a:p>
          <a:p>
            <a:pPr algn="ctr"/>
            <a:r>
              <a:rPr lang="en-US" sz="2000" b="1">
                <a:solidFill>
                  <a:srgbClr val="FF0000"/>
                </a:solidFill>
              </a:rPr>
              <a:t>Partner B- Show the number with cubes.</a:t>
            </a:r>
          </a:p>
        </p:txBody>
      </p:sp>
      <p:pic>
        <p:nvPicPr>
          <p:cNvPr id="8194" name="Picture 2" descr="http://worldartsme.com/images/melonheadz-school-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2179" y="3537692"/>
            <a:ext cx="1817533" cy="31709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233718" y="3733800"/>
            <a:ext cx="878942" cy="338554"/>
          </a:xfrm>
          <a:prstGeom prst="rect">
            <a:avLst/>
          </a:prstGeom>
          <a:noFill/>
        </p:spPr>
        <p:txBody>
          <a:bodyPr wrap="square" rtlCol="0">
            <a:spAutoFit/>
          </a:bodyPr>
          <a:lstStyle/>
          <a:p>
            <a:pPr algn="ctr"/>
            <a:r>
              <a:rPr lang="en-US" sz="1600" b="1">
                <a:latin typeface="Kristen ITC" panose="03050502040202030202" pitchFamily="66" charset="0"/>
              </a:rPr>
              <a:t>FUN!</a:t>
            </a:r>
          </a:p>
        </p:txBody>
      </p:sp>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98324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grpId="1" nodeType="clickEffect">
                                  <p:stCondLst>
                                    <p:cond delay="0"/>
                                  </p:stCondLst>
                                  <p:childTnLst>
                                    <p:anim calcmode="lin" valueType="num">
                                      <p:cBhvr additive="base">
                                        <p:cTn id="16" dur="500"/>
                                        <p:tgtEl>
                                          <p:spTgt spid="11"/>
                                        </p:tgtEl>
                                        <p:attrNameLst>
                                          <p:attrName>ppt_x</p:attrName>
                                        </p:attrNameLst>
                                      </p:cBhvr>
                                      <p:tavLst>
                                        <p:tav tm="0">
                                          <p:val>
                                            <p:strVal val="ppt_x"/>
                                          </p:val>
                                        </p:tav>
                                        <p:tav tm="100000">
                                          <p:val>
                                            <p:strVal val="0-ppt_w/2"/>
                                          </p:val>
                                        </p:tav>
                                      </p:tavLst>
                                    </p:anim>
                                    <p:anim calcmode="lin" valueType="num">
                                      <p:cBhvr additive="base">
                                        <p:cTn id="17" dur="500"/>
                                        <p:tgtEl>
                                          <p:spTgt spid="11"/>
                                        </p:tgtEl>
                                        <p:attrNameLst>
                                          <p:attrName>ppt_y</p:attrName>
                                        </p:attrNameLst>
                                      </p:cBhvr>
                                      <p:tavLst>
                                        <p:tav tm="0">
                                          <p:val>
                                            <p:strVal val="ppt_y"/>
                                          </p:val>
                                        </p:tav>
                                        <p:tav tm="100000">
                                          <p:val>
                                            <p:strVal val="ppt_y"/>
                                          </p:val>
                                        </p:tav>
                                      </p:tavLst>
                                    </p:anim>
                                    <p:set>
                                      <p:cBhvr>
                                        <p:cTn id="18" dur="1" fill="hold">
                                          <p:stCondLst>
                                            <p:cond delay="499"/>
                                          </p:stCondLst>
                                        </p:cTn>
                                        <p:tgtEl>
                                          <p:spTgt spid="11"/>
                                        </p:tgtEl>
                                        <p:attrNameLst>
                                          <p:attrName>style.visibility</p:attrName>
                                        </p:attrNameLst>
                                      </p:cBhvr>
                                      <p:to>
                                        <p:strVal val="hidden"/>
                                      </p:to>
                                    </p:set>
                                  </p:childTnLst>
                                </p:cTn>
                              </p:par>
                              <p:par>
                                <p:cTn id="19" presetID="2" presetClass="entr" presetSubtype="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8" fill="hold" grpId="1" nodeType="clickEffect">
                                  <p:stCondLst>
                                    <p:cond delay="0"/>
                                  </p:stCondLst>
                                  <p:childTnLst>
                                    <p:anim calcmode="lin" valueType="num">
                                      <p:cBhvr additive="base">
                                        <p:cTn id="26" dur="500"/>
                                        <p:tgtEl>
                                          <p:spTgt spid="15"/>
                                        </p:tgtEl>
                                        <p:attrNameLst>
                                          <p:attrName>ppt_x</p:attrName>
                                        </p:attrNameLst>
                                      </p:cBhvr>
                                      <p:tavLst>
                                        <p:tav tm="0">
                                          <p:val>
                                            <p:strVal val="ppt_x"/>
                                          </p:val>
                                        </p:tav>
                                        <p:tav tm="100000">
                                          <p:val>
                                            <p:strVal val="0-ppt_w/2"/>
                                          </p:val>
                                        </p:tav>
                                      </p:tavLst>
                                    </p:anim>
                                    <p:anim calcmode="lin" valueType="num">
                                      <p:cBhvr additive="base">
                                        <p:cTn id="27" dur="500"/>
                                        <p:tgtEl>
                                          <p:spTgt spid="15"/>
                                        </p:tgtEl>
                                        <p:attrNameLst>
                                          <p:attrName>ppt_y</p:attrName>
                                        </p:attrNameLst>
                                      </p:cBhvr>
                                      <p:tavLst>
                                        <p:tav tm="0">
                                          <p:val>
                                            <p:strVal val="ppt_y"/>
                                          </p:val>
                                        </p:tav>
                                        <p:tav tm="100000">
                                          <p:val>
                                            <p:strVal val="ppt_y"/>
                                          </p:val>
                                        </p:tav>
                                      </p:tavLst>
                                    </p:anim>
                                    <p:set>
                                      <p:cBhvr>
                                        <p:cTn id="28" dur="1" fill="hold">
                                          <p:stCondLst>
                                            <p:cond delay="499"/>
                                          </p:stCondLst>
                                        </p:cTn>
                                        <p:tgtEl>
                                          <p:spTgt spid="15"/>
                                        </p:tgtEl>
                                        <p:attrNameLst>
                                          <p:attrName>style.visibility</p:attrName>
                                        </p:attrNameLst>
                                      </p:cBhvr>
                                      <p:to>
                                        <p:strVal val="hidden"/>
                                      </p:to>
                                    </p:set>
                                  </p:childTnLst>
                                </p:cTn>
                              </p:par>
                              <p:par>
                                <p:cTn id="29" presetID="2" presetClass="entr" presetSubtype="2"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1" grpId="1"/>
      <p:bldP spid="15" grpId="0"/>
      <p:bldP spid="15" grpId="1"/>
      <p:bldP spid="16" grpId="0"/>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8</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20388" y="907838"/>
            <a:ext cx="1431802" cy="1938992"/>
          </a:xfrm>
          <a:prstGeom prst="rect">
            <a:avLst/>
          </a:prstGeom>
          <a:noFill/>
        </p:spPr>
        <p:txBody>
          <a:bodyPr wrap="none" rtlCol="0">
            <a:spAutoFit/>
          </a:bodyPr>
          <a:lstStyle/>
          <a:p>
            <a:pPr algn="ctr"/>
            <a:r>
              <a:rPr lang="en-US" sz="9600" b="1"/>
              <a:t>17</a:t>
            </a:r>
            <a:endParaRPr lang="en-US" sz="11500" b="1"/>
          </a:p>
          <a:p>
            <a:pPr algn="ctr"/>
            <a:endParaRPr lang="en-US" sz="2400" b="1">
              <a:solidFill>
                <a:srgbClr val="0000FF"/>
              </a:solidFill>
            </a:endParaRPr>
          </a:p>
        </p:txBody>
      </p:sp>
      <p:sp>
        <p:nvSpPr>
          <p:cNvPr id="3" name="TextBox 2"/>
          <p:cNvSpPr txBox="1"/>
          <p:nvPr/>
        </p:nvSpPr>
        <p:spPr>
          <a:xfrm>
            <a:off x="3114549" y="2615997"/>
            <a:ext cx="2914902" cy="461665"/>
          </a:xfrm>
          <a:prstGeom prst="rect">
            <a:avLst/>
          </a:prstGeom>
          <a:noFill/>
        </p:spPr>
        <p:txBody>
          <a:bodyPr wrap="none" rtlCol="0">
            <a:spAutoFit/>
          </a:bodyPr>
          <a:lstStyle/>
          <a:p>
            <a:pPr algn="ctr"/>
            <a:r>
              <a:rPr lang="en-US" sz="2400" b="1">
                <a:solidFill>
                  <a:srgbClr val="0000FF"/>
                </a:solidFill>
              </a:rPr>
              <a:t>What number is this?</a:t>
            </a:r>
          </a:p>
        </p:txBody>
      </p:sp>
      <p:sp>
        <p:nvSpPr>
          <p:cNvPr id="11" name="TextBox 10"/>
          <p:cNvSpPr txBox="1"/>
          <p:nvPr/>
        </p:nvSpPr>
        <p:spPr>
          <a:xfrm>
            <a:off x="3114549" y="2615997"/>
            <a:ext cx="3082703" cy="461665"/>
          </a:xfrm>
          <a:prstGeom prst="rect">
            <a:avLst/>
          </a:prstGeom>
          <a:noFill/>
        </p:spPr>
        <p:txBody>
          <a:bodyPr wrap="none" rtlCol="0">
            <a:spAutoFit/>
          </a:bodyPr>
          <a:lstStyle/>
          <a:p>
            <a:pPr algn="ctr"/>
            <a:r>
              <a:rPr lang="en-US" sz="2400" b="1">
                <a:solidFill>
                  <a:srgbClr val="FF0000"/>
                </a:solidFill>
              </a:rPr>
              <a:t>Say it the Say Ten way!</a:t>
            </a:r>
          </a:p>
        </p:txBody>
      </p:sp>
      <p:sp>
        <p:nvSpPr>
          <p:cNvPr id="15" name="TextBox 14"/>
          <p:cNvSpPr txBox="1"/>
          <p:nvPr/>
        </p:nvSpPr>
        <p:spPr>
          <a:xfrm>
            <a:off x="2819400" y="2615997"/>
            <a:ext cx="3920625" cy="461665"/>
          </a:xfrm>
          <a:prstGeom prst="rect">
            <a:avLst/>
          </a:prstGeom>
          <a:noFill/>
        </p:spPr>
        <p:txBody>
          <a:bodyPr wrap="none" rtlCol="0">
            <a:spAutoFit/>
          </a:bodyPr>
          <a:lstStyle/>
          <a:p>
            <a:pPr algn="ctr"/>
            <a:r>
              <a:rPr lang="en-US" sz="2400" b="1">
                <a:solidFill>
                  <a:srgbClr val="009900"/>
                </a:solidFill>
              </a:rPr>
              <a:t>Write it on your white board!</a:t>
            </a:r>
          </a:p>
        </p:txBody>
      </p:sp>
      <p:sp>
        <p:nvSpPr>
          <p:cNvPr id="16" name="TextBox 15"/>
          <p:cNvSpPr txBox="1"/>
          <p:nvPr/>
        </p:nvSpPr>
        <p:spPr>
          <a:xfrm>
            <a:off x="2466571" y="2481973"/>
            <a:ext cx="4512068" cy="1323439"/>
          </a:xfrm>
          <a:prstGeom prst="rect">
            <a:avLst/>
          </a:prstGeom>
          <a:noFill/>
        </p:spPr>
        <p:txBody>
          <a:bodyPr wrap="none" rtlCol="0">
            <a:spAutoFit/>
          </a:bodyPr>
          <a:lstStyle/>
          <a:p>
            <a:pPr algn="ctr"/>
            <a:r>
              <a:rPr lang="en-US" sz="2000" b="1">
                <a:solidFill>
                  <a:srgbClr val="0000FF"/>
                </a:solidFill>
              </a:rPr>
              <a:t>Partner A- Show the number with cubes.</a:t>
            </a:r>
          </a:p>
          <a:p>
            <a:pPr algn="ctr"/>
            <a:endParaRPr lang="en-US" sz="2000" b="1">
              <a:solidFill>
                <a:srgbClr val="0000FF"/>
              </a:solidFill>
            </a:endParaRPr>
          </a:p>
          <a:p>
            <a:pPr algn="ctr"/>
            <a:r>
              <a:rPr lang="en-US" sz="2000" b="1">
                <a:solidFill>
                  <a:srgbClr val="FF0000"/>
                </a:solidFill>
              </a:rPr>
              <a:t>Partner B- Show the number with</a:t>
            </a:r>
          </a:p>
          <a:p>
            <a:pPr algn="ctr"/>
            <a:r>
              <a:rPr lang="en-US" sz="2000" b="1">
                <a:solidFill>
                  <a:srgbClr val="FF0000"/>
                </a:solidFill>
              </a:rPr>
              <a:t>10-frame cards.</a:t>
            </a:r>
          </a:p>
        </p:txBody>
      </p:sp>
      <p:pic>
        <p:nvPicPr>
          <p:cNvPr id="12290" name="Picture 2" descr="http://clipartion.com/wp-content/uploads/2015/10/little-monster-clipart-free-clip-art-imag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97" y="3733800"/>
            <a:ext cx="2496024" cy="282432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96817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grpId="1" nodeType="clickEffect">
                                  <p:stCondLst>
                                    <p:cond delay="0"/>
                                  </p:stCondLst>
                                  <p:childTnLst>
                                    <p:anim calcmode="lin" valueType="num">
                                      <p:cBhvr additive="base">
                                        <p:cTn id="16" dur="500"/>
                                        <p:tgtEl>
                                          <p:spTgt spid="11"/>
                                        </p:tgtEl>
                                        <p:attrNameLst>
                                          <p:attrName>ppt_x</p:attrName>
                                        </p:attrNameLst>
                                      </p:cBhvr>
                                      <p:tavLst>
                                        <p:tav tm="0">
                                          <p:val>
                                            <p:strVal val="ppt_x"/>
                                          </p:val>
                                        </p:tav>
                                        <p:tav tm="100000">
                                          <p:val>
                                            <p:strVal val="0-ppt_w/2"/>
                                          </p:val>
                                        </p:tav>
                                      </p:tavLst>
                                    </p:anim>
                                    <p:anim calcmode="lin" valueType="num">
                                      <p:cBhvr additive="base">
                                        <p:cTn id="17" dur="500"/>
                                        <p:tgtEl>
                                          <p:spTgt spid="11"/>
                                        </p:tgtEl>
                                        <p:attrNameLst>
                                          <p:attrName>ppt_y</p:attrName>
                                        </p:attrNameLst>
                                      </p:cBhvr>
                                      <p:tavLst>
                                        <p:tav tm="0">
                                          <p:val>
                                            <p:strVal val="ppt_y"/>
                                          </p:val>
                                        </p:tav>
                                        <p:tav tm="100000">
                                          <p:val>
                                            <p:strVal val="ppt_y"/>
                                          </p:val>
                                        </p:tav>
                                      </p:tavLst>
                                    </p:anim>
                                    <p:set>
                                      <p:cBhvr>
                                        <p:cTn id="18" dur="1" fill="hold">
                                          <p:stCondLst>
                                            <p:cond delay="499"/>
                                          </p:stCondLst>
                                        </p:cTn>
                                        <p:tgtEl>
                                          <p:spTgt spid="11"/>
                                        </p:tgtEl>
                                        <p:attrNameLst>
                                          <p:attrName>style.visibility</p:attrName>
                                        </p:attrNameLst>
                                      </p:cBhvr>
                                      <p:to>
                                        <p:strVal val="hidden"/>
                                      </p:to>
                                    </p:set>
                                  </p:childTnLst>
                                </p:cTn>
                              </p:par>
                              <p:par>
                                <p:cTn id="19" presetID="2" presetClass="entr" presetSubtype="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8" fill="hold" grpId="1" nodeType="clickEffect">
                                  <p:stCondLst>
                                    <p:cond delay="0"/>
                                  </p:stCondLst>
                                  <p:childTnLst>
                                    <p:anim calcmode="lin" valueType="num">
                                      <p:cBhvr additive="base">
                                        <p:cTn id="26" dur="500"/>
                                        <p:tgtEl>
                                          <p:spTgt spid="15"/>
                                        </p:tgtEl>
                                        <p:attrNameLst>
                                          <p:attrName>ppt_x</p:attrName>
                                        </p:attrNameLst>
                                      </p:cBhvr>
                                      <p:tavLst>
                                        <p:tav tm="0">
                                          <p:val>
                                            <p:strVal val="ppt_x"/>
                                          </p:val>
                                        </p:tav>
                                        <p:tav tm="100000">
                                          <p:val>
                                            <p:strVal val="0-ppt_w/2"/>
                                          </p:val>
                                        </p:tav>
                                      </p:tavLst>
                                    </p:anim>
                                    <p:anim calcmode="lin" valueType="num">
                                      <p:cBhvr additive="base">
                                        <p:cTn id="27" dur="500"/>
                                        <p:tgtEl>
                                          <p:spTgt spid="15"/>
                                        </p:tgtEl>
                                        <p:attrNameLst>
                                          <p:attrName>ppt_y</p:attrName>
                                        </p:attrNameLst>
                                      </p:cBhvr>
                                      <p:tavLst>
                                        <p:tav tm="0">
                                          <p:val>
                                            <p:strVal val="ppt_y"/>
                                          </p:val>
                                        </p:tav>
                                        <p:tav tm="100000">
                                          <p:val>
                                            <p:strVal val="ppt_y"/>
                                          </p:val>
                                        </p:tav>
                                      </p:tavLst>
                                    </p:anim>
                                    <p:set>
                                      <p:cBhvr>
                                        <p:cTn id="28" dur="1" fill="hold">
                                          <p:stCondLst>
                                            <p:cond delay="499"/>
                                          </p:stCondLst>
                                        </p:cTn>
                                        <p:tgtEl>
                                          <p:spTgt spid="15"/>
                                        </p:tgtEl>
                                        <p:attrNameLst>
                                          <p:attrName>style.visibility</p:attrName>
                                        </p:attrNameLst>
                                      </p:cBhvr>
                                      <p:to>
                                        <p:strVal val="hidden"/>
                                      </p:to>
                                    </p:set>
                                  </p:childTnLst>
                                </p:cTn>
                              </p:par>
                              <p:par>
                                <p:cTn id="29" presetID="2" presetClass="entr" presetSubtype="2"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1" grpId="1"/>
      <p:bldP spid="15" grpId="0"/>
      <p:bldP spid="15" grpId="1"/>
      <p:bldP spid="16" grpId="0"/>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8</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20388" y="907838"/>
            <a:ext cx="1431802" cy="1938992"/>
          </a:xfrm>
          <a:prstGeom prst="rect">
            <a:avLst/>
          </a:prstGeom>
          <a:noFill/>
        </p:spPr>
        <p:txBody>
          <a:bodyPr wrap="none" rtlCol="0">
            <a:spAutoFit/>
          </a:bodyPr>
          <a:lstStyle/>
          <a:p>
            <a:pPr algn="ctr"/>
            <a:r>
              <a:rPr lang="en-US" sz="9600" b="1"/>
              <a:t>14</a:t>
            </a:r>
            <a:endParaRPr lang="en-US" sz="11500" b="1"/>
          </a:p>
          <a:p>
            <a:pPr algn="ctr"/>
            <a:endParaRPr lang="en-US" sz="2400" b="1">
              <a:solidFill>
                <a:srgbClr val="0000FF"/>
              </a:solidFill>
            </a:endParaRPr>
          </a:p>
        </p:txBody>
      </p:sp>
      <p:sp>
        <p:nvSpPr>
          <p:cNvPr id="3" name="TextBox 2"/>
          <p:cNvSpPr txBox="1"/>
          <p:nvPr/>
        </p:nvSpPr>
        <p:spPr>
          <a:xfrm>
            <a:off x="3114549" y="2615997"/>
            <a:ext cx="2914902" cy="461665"/>
          </a:xfrm>
          <a:prstGeom prst="rect">
            <a:avLst/>
          </a:prstGeom>
          <a:noFill/>
        </p:spPr>
        <p:txBody>
          <a:bodyPr wrap="none" rtlCol="0">
            <a:spAutoFit/>
          </a:bodyPr>
          <a:lstStyle/>
          <a:p>
            <a:pPr algn="ctr"/>
            <a:r>
              <a:rPr lang="en-US" sz="2400" b="1">
                <a:solidFill>
                  <a:srgbClr val="0000FF"/>
                </a:solidFill>
              </a:rPr>
              <a:t>What number is this?</a:t>
            </a:r>
          </a:p>
        </p:txBody>
      </p:sp>
      <p:sp>
        <p:nvSpPr>
          <p:cNvPr id="11" name="TextBox 10"/>
          <p:cNvSpPr txBox="1"/>
          <p:nvPr/>
        </p:nvSpPr>
        <p:spPr>
          <a:xfrm>
            <a:off x="3114549" y="2615997"/>
            <a:ext cx="3082703" cy="461665"/>
          </a:xfrm>
          <a:prstGeom prst="rect">
            <a:avLst/>
          </a:prstGeom>
          <a:noFill/>
        </p:spPr>
        <p:txBody>
          <a:bodyPr wrap="none" rtlCol="0">
            <a:spAutoFit/>
          </a:bodyPr>
          <a:lstStyle/>
          <a:p>
            <a:pPr algn="ctr"/>
            <a:r>
              <a:rPr lang="en-US" sz="2400" b="1">
                <a:solidFill>
                  <a:srgbClr val="FF0000"/>
                </a:solidFill>
              </a:rPr>
              <a:t>Say it the Say Ten way!</a:t>
            </a:r>
          </a:p>
        </p:txBody>
      </p:sp>
      <p:sp>
        <p:nvSpPr>
          <p:cNvPr id="15" name="TextBox 14"/>
          <p:cNvSpPr txBox="1"/>
          <p:nvPr/>
        </p:nvSpPr>
        <p:spPr>
          <a:xfrm>
            <a:off x="2819400" y="2615997"/>
            <a:ext cx="3920625" cy="461665"/>
          </a:xfrm>
          <a:prstGeom prst="rect">
            <a:avLst/>
          </a:prstGeom>
          <a:noFill/>
        </p:spPr>
        <p:txBody>
          <a:bodyPr wrap="none" rtlCol="0">
            <a:spAutoFit/>
          </a:bodyPr>
          <a:lstStyle/>
          <a:p>
            <a:pPr algn="ctr"/>
            <a:r>
              <a:rPr lang="en-US" sz="2400" b="1">
                <a:solidFill>
                  <a:srgbClr val="009900"/>
                </a:solidFill>
              </a:rPr>
              <a:t>Write it on your white board!</a:t>
            </a:r>
          </a:p>
        </p:txBody>
      </p:sp>
      <p:sp>
        <p:nvSpPr>
          <p:cNvPr id="16" name="TextBox 15"/>
          <p:cNvSpPr txBox="1"/>
          <p:nvPr/>
        </p:nvSpPr>
        <p:spPr>
          <a:xfrm>
            <a:off x="2500982" y="2415942"/>
            <a:ext cx="4500848" cy="1323439"/>
          </a:xfrm>
          <a:prstGeom prst="rect">
            <a:avLst/>
          </a:prstGeom>
          <a:noFill/>
        </p:spPr>
        <p:txBody>
          <a:bodyPr wrap="none" rtlCol="0">
            <a:spAutoFit/>
          </a:bodyPr>
          <a:lstStyle/>
          <a:p>
            <a:pPr algn="ctr"/>
            <a:r>
              <a:rPr lang="en-US" sz="2000" b="1">
                <a:solidFill>
                  <a:srgbClr val="0000FF"/>
                </a:solidFill>
              </a:rPr>
              <a:t>Partner A- Show the number with </a:t>
            </a:r>
          </a:p>
          <a:p>
            <a:pPr algn="ctr"/>
            <a:r>
              <a:rPr lang="en-US" sz="2000" b="1">
                <a:solidFill>
                  <a:srgbClr val="0000FF"/>
                </a:solidFill>
              </a:rPr>
              <a:t>10-frame cards.</a:t>
            </a:r>
          </a:p>
          <a:p>
            <a:pPr algn="ctr"/>
            <a:endParaRPr lang="en-US" sz="2000" b="1">
              <a:solidFill>
                <a:srgbClr val="0000FF"/>
              </a:solidFill>
            </a:endParaRPr>
          </a:p>
          <a:p>
            <a:pPr algn="ctr"/>
            <a:r>
              <a:rPr lang="en-US" sz="2000" b="1">
                <a:solidFill>
                  <a:srgbClr val="FF0000"/>
                </a:solidFill>
              </a:rPr>
              <a:t>Partner B- Show the number with cubes.</a:t>
            </a:r>
          </a:p>
        </p:txBody>
      </p:sp>
      <p:pic>
        <p:nvPicPr>
          <p:cNvPr id="11266" name="Picture 2" descr="http://3.bp.blogspot.com/-18m8DYVxv80/T3IEMHQ3zkI/AAAAAAAAABo/WdtxR308kYI/s1600/Smarty_Pants_Bee3_jpg_opt830x1282o0,0s830x12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166" y="3429000"/>
            <a:ext cx="2026445" cy="313000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43949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grpId="1" nodeType="clickEffect">
                                  <p:stCondLst>
                                    <p:cond delay="0"/>
                                  </p:stCondLst>
                                  <p:childTnLst>
                                    <p:anim calcmode="lin" valueType="num">
                                      <p:cBhvr additive="base">
                                        <p:cTn id="16" dur="500"/>
                                        <p:tgtEl>
                                          <p:spTgt spid="11"/>
                                        </p:tgtEl>
                                        <p:attrNameLst>
                                          <p:attrName>ppt_x</p:attrName>
                                        </p:attrNameLst>
                                      </p:cBhvr>
                                      <p:tavLst>
                                        <p:tav tm="0">
                                          <p:val>
                                            <p:strVal val="ppt_x"/>
                                          </p:val>
                                        </p:tav>
                                        <p:tav tm="100000">
                                          <p:val>
                                            <p:strVal val="0-ppt_w/2"/>
                                          </p:val>
                                        </p:tav>
                                      </p:tavLst>
                                    </p:anim>
                                    <p:anim calcmode="lin" valueType="num">
                                      <p:cBhvr additive="base">
                                        <p:cTn id="17" dur="500"/>
                                        <p:tgtEl>
                                          <p:spTgt spid="11"/>
                                        </p:tgtEl>
                                        <p:attrNameLst>
                                          <p:attrName>ppt_y</p:attrName>
                                        </p:attrNameLst>
                                      </p:cBhvr>
                                      <p:tavLst>
                                        <p:tav tm="0">
                                          <p:val>
                                            <p:strVal val="ppt_y"/>
                                          </p:val>
                                        </p:tav>
                                        <p:tav tm="100000">
                                          <p:val>
                                            <p:strVal val="ppt_y"/>
                                          </p:val>
                                        </p:tav>
                                      </p:tavLst>
                                    </p:anim>
                                    <p:set>
                                      <p:cBhvr>
                                        <p:cTn id="18" dur="1" fill="hold">
                                          <p:stCondLst>
                                            <p:cond delay="499"/>
                                          </p:stCondLst>
                                        </p:cTn>
                                        <p:tgtEl>
                                          <p:spTgt spid="11"/>
                                        </p:tgtEl>
                                        <p:attrNameLst>
                                          <p:attrName>style.visibility</p:attrName>
                                        </p:attrNameLst>
                                      </p:cBhvr>
                                      <p:to>
                                        <p:strVal val="hidden"/>
                                      </p:to>
                                    </p:set>
                                  </p:childTnLst>
                                </p:cTn>
                              </p:par>
                              <p:par>
                                <p:cTn id="19" presetID="2" presetClass="entr" presetSubtype="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8" fill="hold" grpId="1" nodeType="clickEffect">
                                  <p:stCondLst>
                                    <p:cond delay="0"/>
                                  </p:stCondLst>
                                  <p:childTnLst>
                                    <p:anim calcmode="lin" valueType="num">
                                      <p:cBhvr additive="base">
                                        <p:cTn id="26" dur="500"/>
                                        <p:tgtEl>
                                          <p:spTgt spid="15"/>
                                        </p:tgtEl>
                                        <p:attrNameLst>
                                          <p:attrName>ppt_x</p:attrName>
                                        </p:attrNameLst>
                                      </p:cBhvr>
                                      <p:tavLst>
                                        <p:tav tm="0">
                                          <p:val>
                                            <p:strVal val="ppt_x"/>
                                          </p:val>
                                        </p:tav>
                                        <p:tav tm="100000">
                                          <p:val>
                                            <p:strVal val="0-ppt_w/2"/>
                                          </p:val>
                                        </p:tav>
                                      </p:tavLst>
                                    </p:anim>
                                    <p:anim calcmode="lin" valueType="num">
                                      <p:cBhvr additive="base">
                                        <p:cTn id="27" dur="500"/>
                                        <p:tgtEl>
                                          <p:spTgt spid="15"/>
                                        </p:tgtEl>
                                        <p:attrNameLst>
                                          <p:attrName>ppt_y</p:attrName>
                                        </p:attrNameLst>
                                      </p:cBhvr>
                                      <p:tavLst>
                                        <p:tav tm="0">
                                          <p:val>
                                            <p:strVal val="ppt_y"/>
                                          </p:val>
                                        </p:tav>
                                        <p:tav tm="100000">
                                          <p:val>
                                            <p:strVal val="ppt_y"/>
                                          </p:val>
                                        </p:tav>
                                      </p:tavLst>
                                    </p:anim>
                                    <p:set>
                                      <p:cBhvr>
                                        <p:cTn id="28" dur="1" fill="hold">
                                          <p:stCondLst>
                                            <p:cond delay="499"/>
                                          </p:stCondLst>
                                        </p:cTn>
                                        <p:tgtEl>
                                          <p:spTgt spid="15"/>
                                        </p:tgtEl>
                                        <p:attrNameLst>
                                          <p:attrName>style.visibility</p:attrName>
                                        </p:attrNameLst>
                                      </p:cBhvr>
                                      <p:to>
                                        <p:strVal val="hidden"/>
                                      </p:to>
                                    </p:set>
                                  </p:childTnLst>
                                </p:cTn>
                              </p:par>
                              <p:par>
                                <p:cTn id="29" presetID="2" presetClass="entr" presetSubtype="2"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1" grpId="1"/>
      <p:bldP spid="15" grpId="0"/>
      <p:bldP spid="15" grpId="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  Partners to 10</a:t>
            </a:r>
            <a:endParaRPr lang="en-US" sz="8000" b="1"/>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1</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do you see?  How many more to make 10?  Say the number sentence. </a:t>
            </a:r>
          </a:p>
        </p:txBody>
      </p:sp>
      <p:pic>
        <p:nvPicPr>
          <p:cNvPr id="13" name="Picture 12"/>
          <p:cNvPicPr>
            <a:picLocks noChangeAspect="1"/>
          </p:cNvPicPr>
          <p:nvPr/>
        </p:nvPicPr>
        <p:blipFill>
          <a:blip r:embed="rId5"/>
          <a:stretch>
            <a:fillRect/>
          </a:stretch>
        </p:blipFill>
        <p:spPr>
          <a:xfrm>
            <a:off x="2362199" y="2764202"/>
            <a:ext cx="4384364" cy="2256127"/>
          </a:xfrm>
          <a:prstGeom prst="rect">
            <a:avLst/>
          </a:prstGeom>
        </p:spPr>
      </p:pic>
    </p:spTree>
    <p:extLst>
      <p:ext uri="{BB962C8B-B14F-4D97-AF65-F5344CB8AC3E}">
        <p14:creationId xmlns:p14="http://schemas.microsoft.com/office/powerpoint/2010/main" val="314146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8</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20388" y="907838"/>
            <a:ext cx="1431802" cy="1938992"/>
          </a:xfrm>
          <a:prstGeom prst="rect">
            <a:avLst/>
          </a:prstGeom>
          <a:noFill/>
        </p:spPr>
        <p:txBody>
          <a:bodyPr wrap="none" rtlCol="0">
            <a:spAutoFit/>
          </a:bodyPr>
          <a:lstStyle/>
          <a:p>
            <a:pPr algn="ctr"/>
            <a:r>
              <a:rPr lang="en-US" sz="9600" b="1"/>
              <a:t>18</a:t>
            </a:r>
            <a:endParaRPr lang="en-US" sz="11500" b="1"/>
          </a:p>
          <a:p>
            <a:pPr algn="ctr"/>
            <a:endParaRPr lang="en-US" sz="2400" b="1">
              <a:solidFill>
                <a:srgbClr val="0000FF"/>
              </a:solidFill>
            </a:endParaRPr>
          </a:p>
        </p:txBody>
      </p:sp>
      <p:sp>
        <p:nvSpPr>
          <p:cNvPr id="3" name="TextBox 2"/>
          <p:cNvSpPr txBox="1"/>
          <p:nvPr/>
        </p:nvSpPr>
        <p:spPr>
          <a:xfrm>
            <a:off x="3114549" y="2615997"/>
            <a:ext cx="2914902" cy="461665"/>
          </a:xfrm>
          <a:prstGeom prst="rect">
            <a:avLst/>
          </a:prstGeom>
          <a:noFill/>
        </p:spPr>
        <p:txBody>
          <a:bodyPr wrap="none" rtlCol="0">
            <a:spAutoFit/>
          </a:bodyPr>
          <a:lstStyle/>
          <a:p>
            <a:pPr algn="ctr"/>
            <a:r>
              <a:rPr lang="en-US" sz="2400" b="1">
                <a:solidFill>
                  <a:srgbClr val="0000FF"/>
                </a:solidFill>
              </a:rPr>
              <a:t>What number is this?</a:t>
            </a:r>
          </a:p>
        </p:txBody>
      </p:sp>
      <p:sp>
        <p:nvSpPr>
          <p:cNvPr id="11" name="TextBox 10"/>
          <p:cNvSpPr txBox="1"/>
          <p:nvPr/>
        </p:nvSpPr>
        <p:spPr>
          <a:xfrm>
            <a:off x="3114549" y="2615997"/>
            <a:ext cx="3082703" cy="461665"/>
          </a:xfrm>
          <a:prstGeom prst="rect">
            <a:avLst/>
          </a:prstGeom>
          <a:noFill/>
        </p:spPr>
        <p:txBody>
          <a:bodyPr wrap="none" rtlCol="0">
            <a:spAutoFit/>
          </a:bodyPr>
          <a:lstStyle/>
          <a:p>
            <a:pPr algn="ctr"/>
            <a:r>
              <a:rPr lang="en-US" sz="2400" b="1">
                <a:solidFill>
                  <a:srgbClr val="FF0000"/>
                </a:solidFill>
              </a:rPr>
              <a:t>Say it the Say Ten way!</a:t>
            </a:r>
          </a:p>
        </p:txBody>
      </p:sp>
      <p:sp>
        <p:nvSpPr>
          <p:cNvPr id="15" name="TextBox 14"/>
          <p:cNvSpPr txBox="1"/>
          <p:nvPr/>
        </p:nvSpPr>
        <p:spPr>
          <a:xfrm>
            <a:off x="2819400" y="2615997"/>
            <a:ext cx="3920625" cy="461665"/>
          </a:xfrm>
          <a:prstGeom prst="rect">
            <a:avLst/>
          </a:prstGeom>
          <a:noFill/>
        </p:spPr>
        <p:txBody>
          <a:bodyPr wrap="none" rtlCol="0">
            <a:spAutoFit/>
          </a:bodyPr>
          <a:lstStyle/>
          <a:p>
            <a:pPr algn="ctr"/>
            <a:r>
              <a:rPr lang="en-US" sz="2400" b="1">
                <a:solidFill>
                  <a:srgbClr val="009900"/>
                </a:solidFill>
              </a:rPr>
              <a:t>Write it on your white board!</a:t>
            </a:r>
          </a:p>
        </p:txBody>
      </p:sp>
      <p:sp>
        <p:nvSpPr>
          <p:cNvPr id="16" name="TextBox 15"/>
          <p:cNvSpPr txBox="1"/>
          <p:nvPr/>
        </p:nvSpPr>
        <p:spPr>
          <a:xfrm>
            <a:off x="2466571" y="2481973"/>
            <a:ext cx="4512068" cy="1323439"/>
          </a:xfrm>
          <a:prstGeom prst="rect">
            <a:avLst/>
          </a:prstGeom>
          <a:noFill/>
        </p:spPr>
        <p:txBody>
          <a:bodyPr wrap="none" rtlCol="0">
            <a:spAutoFit/>
          </a:bodyPr>
          <a:lstStyle/>
          <a:p>
            <a:pPr algn="ctr"/>
            <a:r>
              <a:rPr lang="en-US" sz="2000" b="1">
                <a:solidFill>
                  <a:srgbClr val="0000FF"/>
                </a:solidFill>
              </a:rPr>
              <a:t>Partner A- Show the number with cubes.</a:t>
            </a:r>
          </a:p>
          <a:p>
            <a:pPr algn="ctr"/>
            <a:endParaRPr lang="en-US" sz="2000" b="1">
              <a:solidFill>
                <a:srgbClr val="0000FF"/>
              </a:solidFill>
            </a:endParaRPr>
          </a:p>
          <a:p>
            <a:pPr algn="ctr"/>
            <a:r>
              <a:rPr lang="en-US" sz="2000" b="1">
                <a:solidFill>
                  <a:srgbClr val="FF0000"/>
                </a:solidFill>
              </a:rPr>
              <a:t>Partner B- Show the number with</a:t>
            </a:r>
          </a:p>
          <a:p>
            <a:pPr algn="ctr"/>
            <a:r>
              <a:rPr lang="en-US" sz="2000" b="1">
                <a:solidFill>
                  <a:srgbClr val="FF0000"/>
                </a:solidFill>
              </a:rPr>
              <a:t>10-frame cards.</a:t>
            </a:r>
          </a:p>
        </p:txBody>
      </p:sp>
      <p:pic>
        <p:nvPicPr>
          <p:cNvPr id="10242" name="Picture 2" descr="http://2.bp.blogspot.com/-JjmIofieJJM/ThHxkfksmTI/AAAAAAAAAEg/F9W0EofgvPw/s1600/smarty+pants+boy+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7528" y="3805413"/>
            <a:ext cx="2437076" cy="27245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28459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grpId="1" nodeType="clickEffect">
                                  <p:stCondLst>
                                    <p:cond delay="0"/>
                                  </p:stCondLst>
                                  <p:childTnLst>
                                    <p:anim calcmode="lin" valueType="num">
                                      <p:cBhvr additive="base">
                                        <p:cTn id="16" dur="500"/>
                                        <p:tgtEl>
                                          <p:spTgt spid="11"/>
                                        </p:tgtEl>
                                        <p:attrNameLst>
                                          <p:attrName>ppt_x</p:attrName>
                                        </p:attrNameLst>
                                      </p:cBhvr>
                                      <p:tavLst>
                                        <p:tav tm="0">
                                          <p:val>
                                            <p:strVal val="ppt_x"/>
                                          </p:val>
                                        </p:tav>
                                        <p:tav tm="100000">
                                          <p:val>
                                            <p:strVal val="0-ppt_w/2"/>
                                          </p:val>
                                        </p:tav>
                                      </p:tavLst>
                                    </p:anim>
                                    <p:anim calcmode="lin" valueType="num">
                                      <p:cBhvr additive="base">
                                        <p:cTn id="17" dur="500"/>
                                        <p:tgtEl>
                                          <p:spTgt spid="11"/>
                                        </p:tgtEl>
                                        <p:attrNameLst>
                                          <p:attrName>ppt_y</p:attrName>
                                        </p:attrNameLst>
                                      </p:cBhvr>
                                      <p:tavLst>
                                        <p:tav tm="0">
                                          <p:val>
                                            <p:strVal val="ppt_y"/>
                                          </p:val>
                                        </p:tav>
                                        <p:tav tm="100000">
                                          <p:val>
                                            <p:strVal val="ppt_y"/>
                                          </p:val>
                                        </p:tav>
                                      </p:tavLst>
                                    </p:anim>
                                    <p:set>
                                      <p:cBhvr>
                                        <p:cTn id="18" dur="1" fill="hold">
                                          <p:stCondLst>
                                            <p:cond delay="499"/>
                                          </p:stCondLst>
                                        </p:cTn>
                                        <p:tgtEl>
                                          <p:spTgt spid="11"/>
                                        </p:tgtEl>
                                        <p:attrNameLst>
                                          <p:attrName>style.visibility</p:attrName>
                                        </p:attrNameLst>
                                      </p:cBhvr>
                                      <p:to>
                                        <p:strVal val="hidden"/>
                                      </p:to>
                                    </p:set>
                                  </p:childTnLst>
                                </p:cTn>
                              </p:par>
                              <p:par>
                                <p:cTn id="19" presetID="2" presetClass="entr" presetSubtype="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8" fill="hold" grpId="1" nodeType="clickEffect">
                                  <p:stCondLst>
                                    <p:cond delay="0"/>
                                  </p:stCondLst>
                                  <p:childTnLst>
                                    <p:anim calcmode="lin" valueType="num">
                                      <p:cBhvr additive="base">
                                        <p:cTn id="26" dur="500"/>
                                        <p:tgtEl>
                                          <p:spTgt spid="15"/>
                                        </p:tgtEl>
                                        <p:attrNameLst>
                                          <p:attrName>ppt_x</p:attrName>
                                        </p:attrNameLst>
                                      </p:cBhvr>
                                      <p:tavLst>
                                        <p:tav tm="0">
                                          <p:val>
                                            <p:strVal val="ppt_x"/>
                                          </p:val>
                                        </p:tav>
                                        <p:tav tm="100000">
                                          <p:val>
                                            <p:strVal val="0-ppt_w/2"/>
                                          </p:val>
                                        </p:tav>
                                      </p:tavLst>
                                    </p:anim>
                                    <p:anim calcmode="lin" valueType="num">
                                      <p:cBhvr additive="base">
                                        <p:cTn id="27" dur="500"/>
                                        <p:tgtEl>
                                          <p:spTgt spid="15"/>
                                        </p:tgtEl>
                                        <p:attrNameLst>
                                          <p:attrName>ppt_y</p:attrName>
                                        </p:attrNameLst>
                                      </p:cBhvr>
                                      <p:tavLst>
                                        <p:tav tm="0">
                                          <p:val>
                                            <p:strVal val="ppt_y"/>
                                          </p:val>
                                        </p:tav>
                                        <p:tav tm="100000">
                                          <p:val>
                                            <p:strVal val="ppt_y"/>
                                          </p:val>
                                        </p:tav>
                                      </p:tavLst>
                                    </p:anim>
                                    <p:set>
                                      <p:cBhvr>
                                        <p:cTn id="28" dur="1" fill="hold">
                                          <p:stCondLst>
                                            <p:cond delay="499"/>
                                          </p:stCondLst>
                                        </p:cTn>
                                        <p:tgtEl>
                                          <p:spTgt spid="15"/>
                                        </p:tgtEl>
                                        <p:attrNameLst>
                                          <p:attrName>style.visibility</p:attrName>
                                        </p:attrNameLst>
                                      </p:cBhvr>
                                      <p:to>
                                        <p:strVal val="hidden"/>
                                      </p:to>
                                    </p:set>
                                  </p:childTnLst>
                                </p:cTn>
                              </p:par>
                              <p:par>
                                <p:cTn id="29" presetID="2" presetClass="entr" presetSubtype="2"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1" grpId="1"/>
      <p:bldP spid="15" grpId="0"/>
      <p:bldP spid="15" grpId="1"/>
      <p:bldP spid="16" grpId="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8</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20388" y="907838"/>
            <a:ext cx="1431802" cy="1938992"/>
          </a:xfrm>
          <a:prstGeom prst="rect">
            <a:avLst/>
          </a:prstGeom>
          <a:noFill/>
        </p:spPr>
        <p:txBody>
          <a:bodyPr wrap="none" rtlCol="0">
            <a:spAutoFit/>
          </a:bodyPr>
          <a:lstStyle/>
          <a:p>
            <a:pPr algn="ctr"/>
            <a:r>
              <a:rPr lang="en-US" sz="9600" b="1"/>
              <a:t>19</a:t>
            </a:r>
            <a:endParaRPr lang="en-US" sz="11500" b="1"/>
          </a:p>
          <a:p>
            <a:pPr algn="ctr"/>
            <a:endParaRPr lang="en-US" sz="2400" b="1">
              <a:solidFill>
                <a:srgbClr val="0000FF"/>
              </a:solidFill>
            </a:endParaRPr>
          </a:p>
        </p:txBody>
      </p:sp>
      <p:sp>
        <p:nvSpPr>
          <p:cNvPr id="3" name="TextBox 2"/>
          <p:cNvSpPr txBox="1"/>
          <p:nvPr/>
        </p:nvSpPr>
        <p:spPr>
          <a:xfrm>
            <a:off x="3114549" y="2615997"/>
            <a:ext cx="2914902" cy="461665"/>
          </a:xfrm>
          <a:prstGeom prst="rect">
            <a:avLst/>
          </a:prstGeom>
          <a:noFill/>
        </p:spPr>
        <p:txBody>
          <a:bodyPr wrap="none" rtlCol="0">
            <a:spAutoFit/>
          </a:bodyPr>
          <a:lstStyle/>
          <a:p>
            <a:pPr algn="ctr"/>
            <a:r>
              <a:rPr lang="en-US" sz="2400" b="1">
                <a:solidFill>
                  <a:srgbClr val="0000FF"/>
                </a:solidFill>
              </a:rPr>
              <a:t>What number is this?</a:t>
            </a:r>
          </a:p>
        </p:txBody>
      </p:sp>
      <p:sp>
        <p:nvSpPr>
          <p:cNvPr id="11" name="TextBox 10"/>
          <p:cNvSpPr txBox="1"/>
          <p:nvPr/>
        </p:nvSpPr>
        <p:spPr>
          <a:xfrm>
            <a:off x="3114549" y="2615997"/>
            <a:ext cx="3082703" cy="461665"/>
          </a:xfrm>
          <a:prstGeom prst="rect">
            <a:avLst/>
          </a:prstGeom>
          <a:noFill/>
        </p:spPr>
        <p:txBody>
          <a:bodyPr wrap="none" rtlCol="0">
            <a:spAutoFit/>
          </a:bodyPr>
          <a:lstStyle/>
          <a:p>
            <a:pPr algn="ctr"/>
            <a:r>
              <a:rPr lang="en-US" sz="2400" b="1">
                <a:solidFill>
                  <a:srgbClr val="FF0000"/>
                </a:solidFill>
              </a:rPr>
              <a:t>Say it the Say Ten way!</a:t>
            </a:r>
          </a:p>
        </p:txBody>
      </p:sp>
      <p:sp>
        <p:nvSpPr>
          <p:cNvPr id="15" name="TextBox 14"/>
          <p:cNvSpPr txBox="1"/>
          <p:nvPr/>
        </p:nvSpPr>
        <p:spPr>
          <a:xfrm>
            <a:off x="2819400" y="2615997"/>
            <a:ext cx="3920625" cy="461665"/>
          </a:xfrm>
          <a:prstGeom prst="rect">
            <a:avLst/>
          </a:prstGeom>
          <a:noFill/>
        </p:spPr>
        <p:txBody>
          <a:bodyPr wrap="none" rtlCol="0">
            <a:spAutoFit/>
          </a:bodyPr>
          <a:lstStyle/>
          <a:p>
            <a:pPr algn="ctr"/>
            <a:r>
              <a:rPr lang="en-US" sz="2400" b="1">
                <a:solidFill>
                  <a:srgbClr val="009900"/>
                </a:solidFill>
              </a:rPr>
              <a:t>Write it on your white board!</a:t>
            </a:r>
          </a:p>
        </p:txBody>
      </p:sp>
      <p:sp>
        <p:nvSpPr>
          <p:cNvPr id="16" name="TextBox 15"/>
          <p:cNvSpPr txBox="1"/>
          <p:nvPr/>
        </p:nvSpPr>
        <p:spPr>
          <a:xfrm>
            <a:off x="2500982" y="2415942"/>
            <a:ext cx="4500848" cy="1323439"/>
          </a:xfrm>
          <a:prstGeom prst="rect">
            <a:avLst/>
          </a:prstGeom>
          <a:noFill/>
        </p:spPr>
        <p:txBody>
          <a:bodyPr wrap="none" rtlCol="0">
            <a:spAutoFit/>
          </a:bodyPr>
          <a:lstStyle/>
          <a:p>
            <a:pPr algn="ctr"/>
            <a:r>
              <a:rPr lang="en-US" sz="2000" b="1">
                <a:solidFill>
                  <a:srgbClr val="0000FF"/>
                </a:solidFill>
              </a:rPr>
              <a:t>Partner A- Show the number with </a:t>
            </a:r>
          </a:p>
          <a:p>
            <a:pPr algn="ctr"/>
            <a:r>
              <a:rPr lang="en-US" sz="2000" b="1">
                <a:solidFill>
                  <a:srgbClr val="0000FF"/>
                </a:solidFill>
              </a:rPr>
              <a:t>10-frame cards.</a:t>
            </a:r>
          </a:p>
          <a:p>
            <a:pPr algn="ctr"/>
            <a:endParaRPr lang="en-US" sz="2000" b="1">
              <a:solidFill>
                <a:srgbClr val="0000FF"/>
              </a:solidFill>
            </a:endParaRPr>
          </a:p>
          <a:p>
            <a:pPr algn="ctr"/>
            <a:r>
              <a:rPr lang="en-US" sz="2000" b="1">
                <a:solidFill>
                  <a:srgbClr val="FF0000"/>
                </a:solidFill>
              </a:rPr>
              <a:t>Partner B- Show the number with cubes.</a:t>
            </a:r>
          </a:p>
        </p:txBody>
      </p:sp>
      <p:pic>
        <p:nvPicPr>
          <p:cNvPr id="9218" name="Picture 2" descr="http://www.mrshabs.com/big_eyes_smartypants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7252" y="4191000"/>
            <a:ext cx="2684573" cy="23573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88521" y="5046529"/>
            <a:ext cx="1226618" cy="646331"/>
          </a:xfrm>
          <a:prstGeom prst="rect">
            <a:avLst/>
          </a:prstGeom>
          <a:noFill/>
        </p:spPr>
        <p:txBody>
          <a:bodyPr wrap="none" rtlCol="0">
            <a:spAutoFit/>
          </a:bodyPr>
          <a:lstStyle/>
          <a:p>
            <a:pPr algn="ctr"/>
            <a:r>
              <a:rPr lang="en-US" b="1">
                <a:latin typeface="Kristen ITC" panose="03050502040202030202" pitchFamily="66" charset="0"/>
              </a:rPr>
              <a:t>I Love</a:t>
            </a:r>
          </a:p>
          <a:p>
            <a:pPr algn="ctr"/>
            <a:r>
              <a:rPr lang="en-US" b="1">
                <a:latin typeface="Kristen ITC" panose="03050502040202030202" pitchFamily="66" charset="0"/>
              </a:rPr>
              <a:t>to Learn!</a:t>
            </a:r>
          </a:p>
        </p:txBody>
      </p:sp>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41416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grpId="1" nodeType="clickEffect">
                                  <p:stCondLst>
                                    <p:cond delay="0"/>
                                  </p:stCondLst>
                                  <p:childTnLst>
                                    <p:anim calcmode="lin" valueType="num">
                                      <p:cBhvr additive="base">
                                        <p:cTn id="16" dur="500"/>
                                        <p:tgtEl>
                                          <p:spTgt spid="11"/>
                                        </p:tgtEl>
                                        <p:attrNameLst>
                                          <p:attrName>ppt_x</p:attrName>
                                        </p:attrNameLst>
                                      </p:cBhvr>
                                      <p:tavLst>
                                        <p:tav tm="0">
                                          <p:val>
                                            <p:strVal val="ppt_x"/>
                                          </p:val>
                                        </p:tav>
                                        <p:tav tm="100000">
                                          <p:val>
                                            <p:strVal val="0-ppt_w/2"/>
                                          </p:val>
                                        </p:tav>
                                      </p:tavLst>
                                    </p:anim>
                                    <p:anim calcmode="lin" valueType="num">
                                      <p:cBhvr additive="base">
                                        <p:cTn id="17" dur="500"/>
                                        <p:tgtEl>
                                          <p:spTgt spid="11"/>
                                        </p:tgtEl>
                                        <p:attrNameLst>
                                          <p:attrName>ppt_y</p:attrName>
                                        </p:attrNameLst>
                                      </p:cBhvr>
                                      <p:tavLst>
                                        <p:tav tm="0">
                                          <p:val>
                                            <p:strVal val="ppt_y"/>
                                          </p:val>
                                        </p:tav>
                                        <p:tav tm="100000">
                                          <p:val>
                                            <p:strVal val="ppt_y"/>
                                          </p:val>
                                        </p:tav>
                                      </p:tavLst>
                                    </p:anim>
                                    <p:set>
                                      <p:cBhvr>
                                        <p:cTn id="18" dur="1" fill="hold">
                                          <p:stCondLst>
                                            <p:cond delay="499"/>
                                          </p:stCondLst>
                                        </p:cTn>
                                        <p:tgtEl>
                                          <p:spTgt spid="11"/>
                                        </p:tgtEl>
                                        <p:attrNameLst>
                                          <p:attrName>style.visibility</p:attrName>
                                        </p:attrNameLst>
                                      </p:cBhvr>
                                      <p:to>
                                        <p:strVal val="hidden"/>
                                      </p:to>
                                    </p:set>
                                  </p:childTnLst>
                                </p:cTn>
                              </p:par>
                              <p:par>
                                <p:cTn id="19" presetID="2" presetClass="entr" presetSubtype="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8" fill="hold" grpId="1" nodeType="clickEffect">
                                  <p:stCondLst>
                                    <p:cond delay="0"/>
                                  </p:stCondLst>
                                  <p:childTnLst>
                                    <p:anim calcmode="lin" valueType="num">
                                      <p:cBhvr additive="base">
                                        <p:cTn id="26" dur="500"/>
                                        <p:tgtEl>
                                          <p:spTgt spid="15"/>
                                        </p:tgtEl>
                                        <p:attrNameLst>
                                          <p:attrName>ppt_x</p:attrName>
                                        </p:attrNameLst>
                                      </p:cBhvr>
                                      <p:tavLst>
                                        <p:tav tm="0">
                                          <p:val>
                                            <p:strVal val="ppt_x"/>
                                          </p:val>
                                        </p:tav>
                                        <p:tav tm="100000">
                                          <p:val>
                                            <p:strVal val="0-ppt_w/2"/>
                                          </p:val>
                                        </p:tav>
                                      </p:tavLst>
                                    </p:anim>
                                    <p:anim calcmode="lin" valueType="num">
                                      <p:cBhvr additive="base">
                                        <p:cTn id="27" dur="500"/>
                                        <p:tgtEl>
                                          <p:spTgt spid="15"/>
                                        </p:tgtEl>
                                        <p:attrNameLst>
                                          <p:attrName>ppt_y</p:attrName>
                                        </p:attrNameLst>
                                      </p:cBhvr>
                                      <p:tavLst>
                                        <p:tav tm="0">
                                          <p:val>
                                            <p:strVal val="ppt_y"/>
                                          </p:val>
                                        </p:tav>
                                        <p:tav tm="100000">
                                          <p:val>
                                            <p:strVal val="ppt_y"/>
                                          </p:val>
                                        </p:tav>
                                      </p:tavLst>
                                    </p:anim>
                                    <p:set>
                                      <p:cBhvr>
                                        <p:cTn id="28" dur="1" fill="hold">
                                          <p:stCondLst>
                                            <p:cond delay="499"/>
                                          </p:stCondLst>
                                        </p:cTn>
                                        <p:tgtEl>
                                          <p:spTgt spid="15"/>
                                        </p:tgtEl>
                                        <p:attrNameLst>
                                          <p:attrName>style.visibility</p:attrName>
                                        </p:attrNameLst>
                                      </p:cBhvr>
                                      <p:to>
                                        <p:strVal val="hidden"/>
                                      </p:to>
                                    </p:set>
                                  </p:childTnLst>
                                </p:cTn>
                              </p:par>
                              <p:par>
                                <p:cTn id="29" presetID="2" presetClass="entr" presetSubtype="2"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1" grpId="1"/>
      <p:bldP spid="15" grpId="0"/>
      <p:bldP spid="15" grpId="1"/>
      <p:bldP spid="16" grpId="0"/>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228599" y="242363"/>
            <a:ext cx="8686801" cy="510988"/>
          </a:xfrm>
          <a:prstGeom prst="rect">
            <a:avLst/>
          </a:prstGeom>
        </p:spPr>
      </p:pic>
      <p:pic>
        <p:nvPicPr>
          <p:cNvPr id="8" name="Picture 7"/>
          <p:cNvPicPr>
            <a:picLocks noChangeAspect="1"/>
          </p:cNvPicPr>
          <p:nvPr/>
        </p:nvPicPr>
        <p:blipFill>
          <a:blip r:embed="rId4"/>
          <a:stretch>
            <a:fillRect/>
          </a:stretch>
        </p:blipFill>
        <p:spPr>
          <a:xfrm>
            <a:off x="1219200" y="747489"/>
            <a:ext cx="6848476" cy="5775207"/>
          </a:xfrm>
          <a:prstGeom prst="rect">
            <a:avLst/>
          </a:prstGeom>
        </p:spPr>
      </p:pic>
    </p:spTree>
    <p:extLst>
      <p:ext uri="{BB962C8B-B14F-4D97-AF65-F5344CB8AC3E}">
        <p14:creationId xmlns:p14="http://schemas.microsoft.com/office/powerpoint/2010/main" val="1753370358"/>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228599" y="242363"/>
            <a:ext cx="8686801" cy="510988"/>
          </a:xfrm>
          <a:prstGeom prst="rect">
            <a:avLst/>
          </a:prstGeom>
        </p:spPr>
      </p:pic>
      <p:pic>
        <p:nvPicPr>
          <p:cNvPr id="4" name="Picture 3"/>
          <p:cNvPicPr>
            <a:picLocks noChangeAspect="1"/>
          </p:cNvPicPr>
          <p:nvPr/>
        </p:nvPicPr>
        <p:blipFill>
          <a:blip r:embed="rId4"/>
          <a:stretch>
            <a:fillRect/>
          </a:stretch>
        </p:blipFill>
        <p:spPr>
          <a:xfrm>
            <a:off x="1905000" y="777969"/>
            <a:ext cx="5105400" cy="5916854"/>
          </a:xfrm>
          <a:prstGeom prst="rect">
            <a:avLst/>
          </a:prstGeom>
        </p:spPr>
      </p:pic>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68915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782293"/>
            <a:ext cx="2105025" cy="17690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08715" y="1316044"/>
            <a:ext cx="2682328" cy="2131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2252334" y="1439342"/>
            <a:ext cx="4643759" cy="3739306"/>
          </a:xfrm>
          <a:prstGeom prst="rect">
            <a:avLst/>
          </a:prstGeom>
        </p:spPr>
      </p:pic>
    </p:spTree>
    <p:extLst>
      <p:ext uri="{BB962C8B-B14F-4D97-AF65-F5344CB8AC3E}">
        <p14:creationId xmlns:p14="http://schemas.microsoft.com/office/powerpoint/2010/main" val="212640771"/>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4708981"/>
          </a:xfrm>
          <a:prstGeom prst="rect">
            <a:avLst/>
          </a:prstGeom>
          <a:noFill/>
        </p:spPr>
        <p:txBody>
          <a:bodyPr wrap="square" rtlCol="0">
            <a:spAutoFit/>
          </a:bodyPr>
          <a:lstStyle/>
          <a:p>
            <a:pPr algn="ctr"/>
            <a:r>
              <a:rPr lang="en-US" sz="4800" b="1">
                <a:latin typeface="Kristen ITC" panose="03050502040202030202" pitchFamily="66" charset="0"/>
              </a:rPr>
              <a:t>Lesson 9</a:t>
            </a:r>
          </a:p>
          <a:p>
            <a:pPr algn="ctr"/>
            <a:endParaRPr lang="en-US" sz="1600">
              <a:latin typeface="Kristen ITC" panose="03050502040202030202" pitchFamily="66" charset="0"/>
            </a:endParaRPr>
          </a:p>
          <a:p>
            <a:pPr algn="ctr"/>
            <a:endParaRPr lang="en-US" sz="4800">
              <a:latin typeface="Kristen ITC" panose="03050502040202030202" pitchFamily="66" charset="0"/>
            </a:endParaRPr>
          </a:p>
          <a:p>
            <a:pPr algn="ctr"/>
            <a:r>
              <a:rPr lang="en-US" sz="4400">
                <a:latin typeface="Kristen ITC" panose="03050502040202030202" pitchFamily="66" charset="0"/>
              </a:rPr>
              <a:t>I can draw teen numbers.</a:t>
            </a:r>
          </a:p>
          <a:p>
            <a:pPr algn="ctr"/>
            <a:endParaRPr lang="en-US" sz="4000">
              <a:latin typeface="Kristen ITC" panose="03050502040202030202" pitchFamily="66" charset="0"/>
            </a:endParaRPr>
          </a:p>
          <a:p>
            <a:pPr algn="ctr"/>
            <a:endParaRPr lang="en-US" sz="32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423741418"/>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7239000" y="287430"/>
            <a:ext cx="1596912" cy="523220"/>
          </a:xfrm>
          <a:prstGeom prst="rect">
            <a:avLst/>
          </a:prstGeom>
          <a:noFill/>
        </p:spPr>
        <p:txBody>
          <a:bodyPr wrap="none" rtlCol="0">
            <a:spAutoFit/>
          </a:bodyPr>
          <a:lstStyle/>
          <a:p>
            <a:r>
              <a:rPr lang="en-US" sz="1400"/>
              <a:t>Module 5, Lesson 9</a:t>
            </a:r>
          </a:p>
          <a:p>
            <a:pPr algn="ctr"/>
            <a:r>
              <a:rPr lang="en-US" sz="1400"/>
              <a:t>Fluency</a:t>
            </a:r>
          </a:p>
        </p:txBody>
      </p:sp>
      <p:sp>
        <p:nvSpPr>
          <p:cNvPr id="12" name="TextBox 11"/>
          <p:cNvSpPr txBox="1"/>
          <p:nvPr/>
        </p:nvSpPr>
        <p:spPr>
          <a:xfrm>
            <a:off x="838201" y="609548"/>
            <a:ext cx="7467598" cy="523220"/>
          </a:xfrm>
          <a:prstGeom prst="rect">
            <a:avLst/>
          </a:prstGeom>
          <a:noFill/>
        </p:spPr>
        <p:txBody>
          <a:bodyPr wrap="square" rtlCol="0">
            <a:spAutoFit/>
          </a:bodyPr>
          <a:lstStyle/>
          <a:p>
            <a:pPr algn="ctr"/>
            <a:r>
              <a:rPr lang="en-US" sz="2800" b="1"/>
              <a:t>Dot Cards of Nine</a:t>
            </a:r>
            <a:endParaRPr lang="en-US" sz="8000" b="1"/>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071812" y="1944630"/>
            <a:ext cx="3000375" cy="3695700"/>
          </a:xfrm>
          <a:prstGeom prst="rect">
            <a:avLst/>
          </a:prstGeom>
        </p:spPr>
      </p:pic>
    </p:spTree>
    <p:extLst>
      <p:ext uri="{BB962C8B-B14F-4D97-AF65-F5344CB8AC3E}">
        <p14:creationId xmlns:p14="http://schemas.microsoft.com/office/powerpoint/2010/main" val="163430965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689880" y="2246118"/>
            <a:ext cx="3757613" cy="2975311"/>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9</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Dot Cards of Nine</a:t>
            </a:r>
            <a:endParaRPr lang="en-US" sz="8000" b="1"/>
          </a:p>
        </p:txBody>
      </p:sp>
    </p:spTree>
    <p:extLst>
      <p:ext uri="{BB962C8B-B14F-4D97-AF65-F5344CB8AC3E}">
        <p14:creationId xmlns:p14="http://schemas.microsoft.com/office/powerpoint/2010/main" val="191774631"/>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695395" y="1777900"/>
            <a:ext cx="1832870" cy="4167896"/>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9</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Dot Cards of Nine</a:t>
            </a:r>
            <a:endParaRPr lang="en-US" sz="8000" b="1"/>
          </a:p>
        </p:txBody>
      </p:sp>
    </p:spTree>
    <p:extLst>
      <p:ext uri="{BB962C8B-B14F-4D97-AF65-F5344CB8AC3E}">
        <p14:creationId xmlns:p14="http://schemas.microsoft.com/office/powerpoint/2010/main" val="1370745251"/>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688769" y="1784526"/>
            <a:ext cx="1815082" cy="4310819"/>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9</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Dot Cards of Nine</a:t>
            </a:r>
            <a:endParaRPr lang="en-US" sz="8000" b="1"/>
          </a:p>
        </p:txBody>
      </p:sp>
    </p:spTree>
    <p:extLst>
      <p:ext uri="{BB962C8B-B14F-4D97-AF65-F5344CB8AC3E}">
        <p14:creationId xmlns:p14="http://schemas.microsoft.com/office/powerpoint/2010/main" val="4184466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  Partners to 10</a:t>
            </a:r>
            <a:endParaRPr lang="en-US" sz="8000" b="1"/>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1</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do you see?  How many more to make 10?  Say the number sentence. </a:t>
            </a:r>
          </a:p>
        </p:txBody>
      </p:sp>
      <p:pic>
        <p:nvPicPr>
          <p:cNvPr id="16" name="Picture 15"/>
          <p:cNvPicPr>
            <a:picLocks noChangeAspect="1"/>
          </p:cNvPicPr>
          <p:nvPr/>
        </p:nvPicPr>
        <p:blipFill>
          <a:blip r:embed="rId5"/>
          <a:stretch>
            <a:fillRect/>
          </a:stretch>
        </p:blipFill>
        <p:spPr>
          <a:xfrm>
            <a:off x="2409825" y="2734384"/>
            <a:ext cx="4324350" cy="2314575"/>
          </a:xfrm>
          <a:prstGeom prst="rect">
            <a:avLst/>
          </a:prstGeom>
        </p:spPr>
      </p:pic>
    </p:spTree>
    <p:extLst>
      <p:ext uri="{BB962C8B-B14F-4D97-AF65-F5344CB8AC3E}">
        <p14:creationId xmlns:p14="http://schemas.microsoft.com/office/powerpoint/2010/main" val="278753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354197" y="1793632"/>
            <a:ext cx="2647839" cy="4382941"/>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9</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Dot Cards of Nine</a:t>
            </a:r>
            <a:endParaRPr lang="en-US" sz="8000" b="1"/>
          </a:p>
        </p:txBody>
      </p:sp>
    </p:spTree>
    <p:extLst>
      <p:ext uri="{BB962C8B-B14F-4D97-AF65-F5344CB8AC3E}">
        <p14:creationId xmlns:p14="http://schemas.microsoft.com/office/powerpoint/2010/main" val="3373609849"/>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982567" y="2012132"/>
            <a:ext cx="3238500" cy="3030623"/>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9</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Dot Cards of Nine</a:t>
            </a:r>
            <a:endParaRPr lang="en-US" sz="8000" b="1"/>
          </a:p>
        </p:txBody>
      </p:sp>
    </p:spTree>
    <p:extLst>
      <p:ext uri="{BB962C8B-B14F-4D97-AF65-F5344CB8AC3E}">
        <p14:creationId xmlns:p14="http://schemas.microsoft.com/office/powerpoint/2010/main" val="1359889797"/>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069431" y="1949211"/>
            <a:ext cx="3005138" cy="3657100"/>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9</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Dot Cards of Nine</a:t>
            </a:r>
            <a:endParaRPr lang="en-US" sz="8000" b="1"/>
          </a:p>
        </p:txBody>
      </p:sp>
    </p:spTree>
    <p:extLst>
      <p:ext uri="{BB962C8B-B14F-4D97-AF65-F5344CB8AC3E}">
        <p14:creationId xmlns:p14="http://schemas.microsoft.com/office/powerpoint/2010/main" val="282411313"/>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185073" y="1979002"/>
            <a:ext cx="2986088" cy="3919882"/>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5, Lesson 9</a:t>
            </a:r>
          </a:p>
          <a:p>
            <a:pPr algn="ctr"/>
            <a:r>
              <a:rPr lang="en-US" sz="1400"/>
              <a:t>Fluency</a:t>
            </a: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Dot Cards of Nine</a:t>
            </a:r>
            <a:endParaRPr lang="en-US" sz="8000" b="1"/>
          </a:p>
        </p:txBody>
      </p:sp>
    </p:spTree>
    <p:extLst>
      <p:ext uri="{BB962C8B-B14F-4D97-AF65-F5344CB8AC3E}">
        <p14:creationId xmlns:p14="http://schemas.microsoft.com/office/powerpoint/2010/main" val="2096827422"/>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is One More?</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9</a:t>
            </a:r>
          </a:p>
          <a:p>
            <a:pPr algn="ctr"/>
            <a:r>
              <a:rPr lang="en-US" sz="1400"/>
              <a:t>Fluency</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400300" y="2085701"/>
            <a:ext cx="4343400" cy="2352675"/>
          </a:xfrm>
          <a:prstGeom prst="rect">
            <a:avLst/>
          </a:prstGeom>
        </p:spPr>
      </p:pic>
      <p:sp>
        <p:nvSpPr>
          <p:cNvPr id="18" name="TextBox 17"/>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What’s one more?</a:t>
            </a:r>
          </a:p>
          <a:p>
            <a:pPr algn="ctr"/>
            <a:r>
              <a:rPr lang="en-US" sz="2000" b="1">
                <a:solidFill>
                  <a:srgbClr val="0000FF"/>
                </a:solidFill>
              </a:rPr>
              <a:t>“__ is one more than __.”</a:t>
            </a:r>
          </a:p>
        </p:txBody>
      </p:sp>
    </p:spTree>
    <p:extLst>
      <p:ext uri="{BB962C8B-B14F-4D97-AF65-F5344CB8AC3E}">
        <p14:creationId xmlns:p14="http://schemas.microsoft.com/office/powerpoint/2010/main" val="2532646289"/>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is One More?</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9</a:t>
            </a:r>
          </a:p>
          <a:p>
            <a:pPr algn="ctr"/>
            <a:r>
              <a:rPr lang="en-US" sz="1400"/>
              <a:t>Fluency</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19350" y="2123801"/>
            <a:ext cx="4324350" cy="2314575"/>
          </a:xfrm>
          <a:prstGeom prst="rect">
            <a:avLst/>
          </a:prstGeom>
        </p:spPr>
      </p:pic>
      <p:sp>
        <p:nvSpPr>
          <p:cNvPr id="18" name="TextBox 17"/>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What’s one more?</a:t>
            </a:r>
          </a:p>
          <a:p>
            <a:pPr algn="ctr"/>
            <a:r>
              <a:rPr lang="en-US" sz="2000" b="1">
                <a:solidFill>
                  <a:srgbClr val="0000FF"/>
                </a:solidFill>
              </a:rPr>
              <a:t>“__ is one more than __.”</a:t>
            </a:r>
          </a:p>
        </p:txBody>
      </p:sp>
    </p:spTree>
    <p:extLst>
      <p:ext uri="{BB962C8B-B14F-4D97-AF65-F5344CB8AC3E}">
        <p14:creationId xmlns:p14="http://schemas.microsoft.com/office/powerpoint/2010/main" val="139378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is One More?</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9</a:t>
            </a:r>
          </a:p>
          <a:p>
            <a:pPr algn="ctr"/>
            <a:r>
              <a:rPr lang="en-US" sz="1400"/>
              <a:t>Fluency</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433907" y="2138709"/>
            <a:ext cx="4343400" cy="2324100"/>
          </a:xfrm>
          <a:prstGeom prst="rect">
            <a:avLst/>
          </a:prstGeom>
        </p:spPr>
      </p:pic>
      <p:sp>
        <p:nvSpPr>
          <p:cNvPr id="18" name="TextBox 17"/>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What’s one more?</a:t>
            </a:r>
          </a:p>
          <a:p>
            <a:pPr algn="ctr"/>
            <a:r>
              <a:rPr lang="en-US" sz="2000" b="1">
                <a:solidFill>
                  <a:srgbClr val="0000FF"/>
                </a:solidFill>
              </a:rPr>
              <a:t>“__ is one more than __.”</a:t>
            </a:r>
          </a:p>
        </p:txBody>
      </p:sp>
    </p:spTree>
    <p:extLst>
      <p:ext uri="{BB962C8B-B14F-4D97-AF65-F5344CB8AC3E}">
        <p14:creationId xmlns:p14="http://schemas.microsoft.com/office/powerpoint/2010/main" val="219514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is One More?</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9</a:t>
            </a:r>
          </a:p>
          <a:p>
            <a:pPr algn="ctr"/>
            <a:r>
              <a:rPr lang="en-US" sz="1400"/>
              <a:t>Fluency</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43432" y="2119659"/>
            <a:ext cx="4333875" cy="2343150"/>
          </a:xfrm>
          <a:prstGeom prst="rect">
            <a:avLst/>
          </a:prstGeom>
        </p:spPr>
      </p:pic>
      <p:sp>
        <p:nvSpPr>
          <p:cNvPr id="17" name="TextBox 16"/>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What’s one more?</a:t>
            </a:r>
          </a:p>
          <a:p>
            <a:pPr algn="ctr"/>
            <a:r>
              <a:rPr lang="en-US" sz="2000" b="1">
                <a:solidFill>
                  <a:srgbClr val="0000FF"/>
                </a:solidFill>
              </a:rPr>
              <a:t>“__ is one more than __.”</a:t>
            </a:r>
          </a:p>
        </p:txBody>
      </p:sp>
    </p:spTree>
    <p:extLst>
      <p:ext uri="{BB962C8B-B14F-4D97-AF65-F5344CB8AC3E}">
        <p14:creationId xmlns:p14="http://schemas.microsoft.com/office/powerpoint/2010/main" val="41423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is One More?</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9</a:t>
            </a:r>
          </a:p>
          <a:p>
            <a:pPr algn="ctr"/>
            <a:r>
              <a:rPr lang="en-US" sz="1400"/>
              <a:t>Fluency</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433907" y="2138709"/>
            <a:ext cx="4343400" cy="2324100"/>
          </a:xfrm>
          <a:prstGeom prst="rect">
            <a:avLst/>
          </a:prstGeom>
        </p:spPr>
      </p:pic>
      <p:sp>
        <p:nvSpPr>
          <p:cNvPr id="17" name="TextBox 16"/>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What’s one more?</a:t>
            </a:r>
          </a:p>
          <a:p>
            <a:pPr algn="ctr"/>
            <a:r>
              <a:rPr lang="en-US" sz="2000" b="1">
                <a:solidFill>
                  <a:srgbClr val="0000FF"/>
                </a:solidFill>
              </a:rPr>
              <a:t>“__ is one more than __.”</a:t>
            </a:r>
          </a:p>
        </p:txBody>
      </p:sp>
    </p:spTree>
    <p:extLst>
      <p:ext uri="{BB962C8B-B14F-4D97-AF65-F5344CB8AC3E}">
        <p14:creationId xmlns:p14="http://schemas.microsoft.com/office/powerpoint/2010/main" val="131755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is One More?</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9</a:t>
            </a:r>
          </a:p>
          <a:p>
            <a:pPr algn="ctr"/>
            <a:r>
              <a:rPr lang="en-US" sz="1400"/>
              <a:t>Fluency</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23968" y="2122144"/>
            <a:ext cx="4296627" cy="2320683"/>
          </a:xfrm>
          <a:prstGeom prst="rect">
            <a:avLst/>
          </a:prstGeom>
        </p:spPr>
      </p:pic>
      <p:sp>
        <p:nvSpPr>
          <p:cNvPr id="18" name="TextBox 17"/>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What’s one more?</a:t>
            </a:r>
          </a:p>
          <a:p>
            <a:pPr algn="ctr"/>
            <a:r>
              <a:rPr lang="en-US" sz="2000" b="1">
                <a:solidFill>
                  <a:srgbClr val="0000FF"/>
                </a:solidFill>
              </a:rPr>
              <a:t>“__ is one more than __.”</a:t>
            </a:r>
          </a:p>
        </p:txBody>
      </p:sp>
    </p:spTree>
    <p:extLst>
      <p:ext uri="{BB962C8B-B14F-4D97-AF65-F5344CB8AC3E}">
        <p14:creationId xmlns:p14="http://schemas.microsoft.com/office/powerpoint/2010/main" val="260064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3970318"/>
          </a:xfrm>
          <a:prstGeom prst="rect">
            <a:avLst/>
          </a:prstGeom>
          <a:noFill/>
        </p:spPr>
        <p:txBody>
          <a:bodyPr wrap="square" rtlCol="0">
            <a:spAutoFit/>
          </a:bodyPr>
          <a:lstStyle/>
          <a:p>
            <a:pPr algn="ctr"/>
            <a:r>
              <a:rPr lang="en-US" sz="4800" b="1">
                <a:latin typeface="Kristen ITC" panose="03050502040202030202" pitchFamily="66" charset="0"/>
              </a:rPr>
              <a:t>Lesson 1</a:t>
            </a:r>
          </a:p>
          <a:p>
            <a:pPr algn="ctr"/>
            <a:endParaRPr lang="en-US" sz="3600">
              <a:latin typeface="Kristen ITC" panose="03050502040202030202" pitchFamily="66" charset="0"/>
            </a:endParaRPr>
          </a:p>
          <a:p>
            <a:pPr algn="ctr"/>
            <a:endParaRPr lang="en-US" sz="2800">
              <a:latin typeface="Kristen ITC" panose="03050502040202030202" pitchFamily="66" charset="0"/>
            </a:endParaRPr>
          </a:p>
          <a:p>
            <a:pPr algn="ctr"/>
            <a:r>
              <a:rPr lang="en-US" sz="4000">
                <a:latin typeface="Kristen ITC" panose="03050502040202030202" pitchFamily="66" charset="0"/>
              </a:rPr>
              <a:t>I can count and circle groups of 10.</a:t>
            </a:r>
            <a:endParaRPr lang="en-US" sz="3200">
              <a:latin typeface="Kristen ITC" panose="03050502040202030202" pitchFamily="66" charset="0"/>
            </a:endParaRPr>
          </a:p>
          <a:p>
            <a:pPr algn="ctr"/>
            <a:endParaRPr lang="en-US" sz="32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050902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  Partners to 10</a:t>
            </a:r>
            <a:endParaRPr lang="en-US" sz="8000" b="1"/>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1</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do you see?  How many more to make 10?  Say the number sentence. </a:t>
            </a:r>
          </a:p>
        </p:txBody>
      </p:sp>
      <p:pic>
        <p:nvPicPr>
          <p:cNvPr id="13" name="Picture 12"/>
          <p:cNvPicPr>
            <a:picLocks noChangeAspect="1"/>
          </p:cNvPicPr>
          <p:nvPr/>
        </p:nvPicPr>
        <p:blipFill>
          <a:blip r:embed="rId5"/>
          <a:stretch>
            <a:fillRect/>
          </a:stretch>
        </p:blipFill>
        <p:spPr>
          <a:xfrm>
            <a:off x="2433907" y="2743200"/>
            <a:ext cx="4343400" cy="2324100"/>
          </a:xfrm>
          <a:prstGeom prst="rect">
            <a:avLst/>
          </a:prstGeom>
        </p:spPr>
      </p:pic>
    </p:spTree>
    <p:extLst>
      <p:ext uri="{BB962C8B-B14F-4D97-AF65-F5344CB8AC3E}">
        <p14:creationId xmlns:p14="http://schemas.microsoft.com/office/powerpoint/2010/main" val="243840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is One More?</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9</a:t>
            </a:r>
          </a:p>
          <a:p>
            <a:pPr algn="ctr"/>
            <a:r>
              <a:rPr lang="en-US" sz="1400"/>
              <a:t>Fluency</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413425" y="2154421"/>
            <a:ext cx="4384364" cy="2256127"/>
          </a:xfrm>
          <a:prstGeom prst="rect">
            <a:avLst/>
          </a:prstGeom>
        </p:spPr>
      </p:pic>
      <p:sp>
        <p:nvSpPr>
          <p:cNvPr id="18" name="TextBox 17"/>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What’s one more?</a:t>
            </a:r>
          </a:p>
          <a:p>
            <a:pPr algn="ctr"/>
            <a:r>
              <a:rPr lang="en-US" sz="2000" b="1">
                <a:solidFill>
                  <a:srgbClr val="0000FF"/>
                </a:solidFill>
              </a:rPr>
              <a:t>“__ is one more than __.”</a:t>
            </a:r>
          </a:p>
        </p:txBody>
      </p:sp>
    </p:spTree>
    <p:extLst>
      <p:ext uri="{BB962C8B-B14F-4D97-AF65-F5344CB8AC3E}">
        <p14:creationId xmlns:p14="http://schemas.microsoft.com/office/powerpoint/2010/main" val="405882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is One More?</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9</a:t>
            </a:r>
          </a:p>
          <a:p>
            <a:pPr algn="ctr"/>
            <a:r>
              <a:rPr lang="en-US" sz="1400"/>
              <a:t>Fluency</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38641" y="2154421"/>
            <a:ext cx="4359148" cy="2276787"/>
          </a:xfrm>
          <a:prstGeom prst="rect">
            <a:avLst/>
          </a:prstGeom>
        </p:spPr>
      </p:pic>
      <p:sp>
        <p:nvSpPr>
          <p:cNvPr id="18" name="TextBox 17"/>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What’s one more?</a:t>
            </a:r>
          </a:p>
          <a:p>
            <a:pPr algn="ctr"/>
            <a:r>
              <a:rPr lang="en-US" sz="2000" b="1">
                <a:solidFill>
                  <a:srgbClr val="0000FF"/>
                </a:solidFill>
              </a:rPr>
              <a:t>“__ is one more than __.”</a:t>
            </a:r>
          </a:p>
        </p:txBody>
      </p:sp>
    </p:spTree>
    <p:extLst>
      <p:ext uri="{BB962C8B-B14F-4D97-AF65-F5344CB8AC3E}">
        <p14:creationId xmlns:p14="http://schemas.microsoft.com/office/powerpoint/2010/main" val="392564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is One More?</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9</a:t>
            </a:r>
          </a:p>
          <a:p>
            <a:pPr algn="ctr"/>
            <a:r>
              <a:rPr lang="en-US" sz="1400"/>
              <a:t>Fluency</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457159" y="2126263"/>
            <a:ext cx="4296896" cy="2396676"/>
          </a:xfrm>
          <a:prstGeom prst="rect">
            <a:avLst/>
          </a:prstGeom>
        </p:spPr>
      </p:pic>
      <p:sp>
        <p:nvSpPr>
          <p:cNvPr id="17" name="TextBox 16"/>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What’s one more?</a:t>
            </a:r>
          </a:p>
          <a:p>
            <a:pPr algn="ctr"/>
            <a:r>
              <a:rPr lang="en-US" sz="2000" b="1">
                <a:solidFill>
                  <a:srgbClr val="0000FF"/>
                </a:solidFill>
              </a:rPr>
              <a:t>“__ is one more than __.”</a:t>
            </a:r>
          </a:p>
        </p:txBody>
      </p:sp>
    </p:spTree>
    <p:extLst>
      <p:ext uri="{BB962C8B-B14F-4D97-AF65-F5344CB8AC3E}">
        <p14:creationId xmlns:p14="http://schemas.microsoft.com/office/powerpoint/2010/main" val="146664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is One More?</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9</a:t>
            </a:r>
          </a:p>
          <a:p>
            <a:pPr algn="ctr"/>
            <a:r>
              <a:rPr lang="en-US" sz="1400"/>
              <a:t>Fluency</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23968" y="2122144"/>
            <a:ext cx="4296627" cy="2320683"/>
          </a:xfrm>
          <a:prstGeom prst="rect">
            <a:avLst/>
          </a:prstGeom>
        </p:spPr>
      </p:pic>
      <p:sp>
        <p:nvSpPr>
          <p:cNvPr id="17" name="TextBox 16"/>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What’s one more?</a:t>
            </a:r>
          </a:p>
          <a:p>
            <a:pPr algn="ctr"/>
            <a:r>
              <a:rPr lang="en-US" sz="2000" b="1">
                <a:solidFill>
                  <a:srgbClr val="0000FF"/>
                </a:solidFill>
              </a:rPr>
              <a:t>“__ is one more than __.”</a:t>
            </a:r>
          </a:p>
        </p:txBody>
      </p:sp>
    </p:spTree>
    <p:extLst>
      <p:ext uri="{BB962C8B-B14F-4D97-AF65-F5344CB8AC3E}">
        <p14:creationId xmlns:p14="http://schemas.microsoft.com/office/powerpoint/2010/main" val="27852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is One More?</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9</a:t>
            </a:r>
          </a:p>
          <a:p>
            <a:pPr algn="ctr"/>
            <a:r>
              <a:rPr lang="en-US" sz="1400"/>
              <a:t>Fluency</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415111" y="2151133"/>
            <a:ext cx="4313777" cy="2291694"/>
          </a:xfrm>
          <a:prstGeom prst="rect">
            <a:avLst/>
          </a:prstGeom>
        </p:spPr>
      </p:pic>
      <p:sp>
        <p:nvSpPr>
          <p:cNvPr id="17" name="TextBox 16"/>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What’s one more?</a:t>
            </a:r>
          </a:p>
          <a:p>
            <a:pPr algn="ctr"/>
            <a:r>
              <a:rPr lang="en-US" sz="2000" b="1">
                <a:solidFill>
                  <a:srgbClr val="0000FF"/>
                </a:solidFill>
              </a:rPr>
              <a:t>“__ is one more than __.”</a:t>
            </a:r>
          </a:p>
        </p:txBody>
      </p:sp>
    </p:spTree>
    <p:extLst>
      <p:ext uri="{BB962C8B-B14F-4D97-AF65-F5344CB8AC3E}">
        <p14:creationId xmlns:p14="http://schemas.microsoft.com/office/powerpoint/2010/main" val="314415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is One More?</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9</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What’s one more?</a:t>
            </a:r>
          </a:p>
          <a:p>
            <a:pPr algn="ctr"/>
            <a:r>
              <a:rPr lang="en-US" sz="2000" b="1">
                <a:solidFill>
                  <a:srgbClr val="0000FF"/>
                </a:solidFill>
              </a:rPr>
              <a:t>“__ is one more than __.”</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38641" y="2154421"/>
            <a:ext cx="4359148" cy="2276787"/>
          </a:xfrm>
          <a:prstGeom prst="rect">
            <a:avLst/>
          </a:prstGeom>
        </p:spPr>
      </p:pic>
    </p:spTree>
    <p:extLst>
      <p:ext uri="{BB962C8B-B14F-4D97-AF65-F5344CB8AC3E}">
        <p14:creationId xmlns:p14="http://schemas.microsoft.com/office/powerpoint/2010/main" val="184666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9" y="1700727"/>
            <a:ext cx="7571724" cy="1631216"/>
          </a:xfrm>
          <a:prstGeom prst="rect">
            <a:avLst/>
          </a:prstGeom>
          <a:noFill/>
        </p:spPr>
        <p:txBody>
          <a:bodyPr wrap="square" rtlCol="0">
            <a:spAutoFit/>
          </a:bodyPr>
          <a:lstStyle/>
          <a:p>
            <a:pPr algn="ctr"/>
            <a:r>
              <a:rPr lang="en-US" sz="2000" b="1">
                <a:solidFill>
                  <a:srgbClr val="0070C0"/>
                </a:solidFill>
              </a:rPr>
              <a:t>Empty your bag.  Put all the items on your work mat.  Count out 10 ones, and move them together into a bunch.  How many ones are in your bunch?  How many are not in your bunch?  Say the number sentence.  Push all your things back together.  Let’s do it again!  Were the same 10 things in your bunch this time?</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5, Lesson 9</a:t>
            </a:r>
          </a:p>
          <a:p>
            <a:pPr algn="ctr"/>
            <a:r>
              <a:rPr lang="en-US" sz="1400"/>
              <a:t>Fluency</a:t>
            </a:r>
          </a:p>
        </p:txBody>
      </p:sp>
      <p:sp>
        <p:nvSpPr>
          <p:cNvPr id="21" name="TextBox 20"/>
          <p:cNvSpPr txBox="1"/>
          <p:nvPr/>
        </p:nvSpPr>
        <p:spPr>
          <a:xfrm>
            <a:off x="838202" y="895260"/>
            <a:ext cx="7467598" cy="523220"/>
          </a:xfrm>
          <a:prstGeom prst="rect">
            <a:avLst/>
          </a:prstGeom>
          <a:noFill/>
        </p:spPr>
        <p:txBody>
          <a:bodyPr wrap="square" rtlCol="0">
            <a:spAutoFit/>
          </a:bodyPr>
          <a:lstStyle/>
          <a:p>
            <a:pPr algn="ctr"/>
            <a:r>
              <a:rPr lang="en-US" sz="2800" b="1"/>
              <a:t>Grouping Teen Numbers into 10 Ones</a:t>
            </a:r>
            <a:endParaRPr lang="en-US" sz="8000" b="1"/>
          </a:p>
        </p:txBody>
      </p:sp>
      <p:pic>
        <p:nvPicPr>
          <p:cNvPr id="29698" name="Picture 2" descr="http://3.bp.blogspot.com/-OGgdDz3c8nM/Tz020pAtrKI/AAAAAAAAALU/mrprSZsPFDg/s1600/Number-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97" y="4800600"/>
            <a:ext cx="2650358" cy="17669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3.bp.blogspot.com/-OGgdDz3c8nM/Tz020pAtrKI/AAAAAAAAALU/mrprSZsPFDg/s1600/Number-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5554" y="4800599"/>
            <a:ext cx="2650358" cy="176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765515"/>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5, Lesson 9</a:t>
            </a:r>
          </a:p>
        </p:txBody>
      </p:sp>
      <p:sp>
        <p:nvSpPr>
          <p:cNvPr id="16" name="TextBox 15"/>
          <p:cNvSpPr txBox="1"/>
          <p:nvPr/>
        </p:nvSpPr>
        <p:spPr>
          <a:xfrm>
            <a:off x="457200" y="914400"/>
            <a:ext cx="8001000" cy="1569660"/>
          </a:xfrm>
          <a:prstGeom prst="rect">
            <a:avLst/>
          </a:prstGeom>
          <a:noFill/>
        </p:spPr>
        <p:txBody>
          <a:bodyPr wrap="square" rtlCol="0">
            <a:spAutoFit/>
          </a:bodyPr>
          <a:lstStyle/>
          <a:p>
            <a:pPr algn="ctr"/>
            <a:r>
              <a:rPr lang="en-US" sz="2400" b="1"/>
              <a:t>A Pre-Kindergarten friend named Jenny drew 15 things</a:t>
            </a:r>
          </a:p>
          <a:p>
            <a:pPr algn="ctr"/>
            <a:r>
              <a:rPr lang="en-US" sz="2400" b="1"/>
              <a:t>with 1 chip and 5 more chips.  Draw 15 things as 10 ones</a:t>
            </a:r>
          </a:p>
          <a:p>
            <a:pPr algn="ctr"/>
            <a:r>
              <a:rPr lang="en-US" sz="2400" b="1"/>
              <a:t>and 5 ones and explain to your partner why you think Jenny</a:t>
            </a:r>
          </a:p>
          <a:p>
            <a:pPr algn="ctr"/>
            <a:r>
              <a:rPr lang="en-US" sz="2400" b="1"/>
              <a:t>made her mistake.</a:t>
            </a:r>
          </a:p>
        </p:txBody>
      </p:sp>
      <p:pic>
        <p:nvPicPr>
          <p:cNvPr id="13314" name="Picture 2" descr="http://api.ning.com/files/IDNSaKSVW-ImxWfJQ6vKfrGXszOhIdGmGeHeILuHol3Q26FDWzfwhqIpNuZCDVoiudNGo5iu5-vyV0bqa6kvO1VzjLWraGav/Schoolgir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3657600"/>
            <a:ext cx="2529911" cy="2827083"/>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155575" y="183529"/>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48130" name="AutoShape 2"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3" name="AutoShape 5"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15011256"/>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9</a:t>
            </a:r>
          </a:p>
        </p:txBody>
      </p:sp>
      <p:pic>
        <p:nvPicPr>
          <p:cNvPr id="6" name="Picture 5"/>
          <p:cNvPicPr>
            <a:picLocks noChangeAspect="1"/>
          </p:cNvPicPr>
          <p:nvPr/>
        </p:nvPicPr>
        <p:blipFill>
          <a:blip r:embed="rId3"/>
          <a:stretch>
            <a:fillRect/>
          </a:stretch>
        </p:blipFill>
        <p:spPr>
          <a:xfrm>
            <a:off x="6851680" y="4215404"/>
            <a:ext cx="2137643" cy="2447446"/>
          </a:xfrm>
          <a:prstGeom prst="rect">
            <a:avLst/>
          </a:prstGeom>
        </p:spPr>
      </p:pic>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20388" y="907838"/>
            <a:ext cx="1431802" cy="1938992"/>
          </a:xfrm>
          <a:prstGeom prst="rect">
            <a:avLst/>
          </a:prstGeom>
          <a:noFill/>
        </p:spPr>
        <p:txBody>
          <a:bodyPr wrap="none" rtlCol="0">
            <a:spAutoFit/>
          </a:bodyPr>
          <a:lstStyle/>
          <a:p>
            <a:pPr algn="ctr"/>
            <a:r>
              <a:rPr lang="en-US" sz="9600" b="1"/>
              <a:t>10</a:t>
            </a:r>
            <a:endParaRPr lang="en-US" sz="11500" b="1"/>
          </a:p>
          <a:p>
            <a:pPr algn="ctr"/>
            <a:endParaRPr lang="en-US" sz="2400" b="1">
              <a:solidFill>
                <a:srgbClr val="0000FF"/>
              </a:solidFill>
            </a:endParaRPr>
          </a:p>
        </p:txBody>
      </p:sp>
      <p:sp>
        <p:nvSpPr>
          <p:cNvPr id="3" name="TextBox 2"/>
          <p:cNvSpPr txBox="1"/>
          <p:nvPr/>
        </p:nvSpPr>
        <p:spPr>
          <a:xfrm>
            <a:off x="3445222" y="2615997"/>
            <a:ext cx="2253566" cy="461665"/>
          </a:xfrm>
          <a:prstGeom prst="rect">
            <a:avLst/>
          </a:prstGeom>
          <a:noFill/>
        </p:spPr>
        <p:txBody>
          <a:bodyPr wrap="none" rtlCol="0">
            <a:spAutoFit/>
          </a:bodyPr>
          <a:lstStyle/>
          <a:p>
            <a:pPr algn="ctr"/>
            <a:r>
              <a:rPr lang="en-US" sz="2400" b="1">
                <a:solidFill>
                  <a:srgbClr val="0000FF"/>
                </a:solidFill>
              </a:rPr>
              <a:t>Say the number.</a:t>
            </a:r>
          </a:p>
        </p:txBody>
      </p:sp>
      <p:sp>
        <p:nvSpPr>
          <p:cNvPr id="11" name="TextBox 10"/>
          <p:cNvSpPr txBox="1"/>
          <p:nvPr/>
        </p:nvSpPr>
        <p:spPr>
          <a:xfrm>
            <a:off x="1865685" y="2367171"/>
            <a:ext cx="5341207" cy="830997"/>
          </a:xfrm>
          <a:prstGeom prst="rect">
            <a:avLst/>
          </a:prstGeom>
          <a:noFill/>
        </p:spPr>
        <p:txBody>
          <a:bodyPr wrap="none" rtlCol="0">
            <a:spAutoFit/>
          </a:bodyPr>
          <a:lstStyle/>
          <a:p>
            <a:pPr algn="ctr"/>
            <a:r>
              <a:rPr lang="en-US" sz="2400" b="1">
                <a:solidFill>
                  <a:srgbClr val="FF0000"/>
                </a:solidFill>
              </a:rPr>
              <a:t>Draw circles or dots to show 10.</a:t>
            </a:r>
          </a:p>
          <a:p>
            <a:pPr algn="ctr"/>
            <a:r>
              <a:rPr lang="en-US" sz="2400" b="1">
                <a:solidFill>
                  <a:srgbClr val="FF0000"/>
                </a:solidFill>
              </a:rPr>
              <a:t>When I say show me, hold up our board.</a:t>
            </a:r>
          </a:p>
        </p:txBody>
      </p:sp>
      <p:pic>
        <p:nvPicPr>
          <p:cNvPr id="2" name="Picture 1"/>
          <p:cNvPicPr>
            <a:picLocks noChangeAspect="1"/>
          </p:cNvPicPr>
          <p:nvPr/>
        </p:nvPicPr>
        <p:blipFill>
          <a:blip r:embed="rId4"/>
          <a:stretch>
            <a:fillRect/>
          </a:stretch>
        </p:blipFill>
        <p:spPr>
          <a:xfrm>
            <a:off x="2827510" y="3429000"/>
            <a:ext cx="3488978" cy="2980741"/>
          </a:xfrm>
          <a:prstGeom prst="rect">
            <a:avLst/>
          </a:prstGeom>
        </p:spPr>
      </p:pic>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03790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9</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20388" y="907838"/>
            <a:ext cx="1431802" cy="1569660"/>
          </a:xfrm>
          <a:prstGeom prst="rect">
            <a:avLst/>
          </a:prstGeom>
          <a:noFill/>
        </p:spPr>
        <p:txBody>
          <a:bodyPr wrap="none" rtlCol="0">
            <a:spAutoFit/>
          </a:bodyPr>
          <a:lstStyle/>
          <a:p>
            <a:pPr algn="ctr"/>
            <a:r>
              <a:rPr lang="en-US" sz="9600" b="1"/>
              <a:t>14</a:t>
            </a:r>
            <a:endParaRPr lang="en-US" sz="2400" b="1">
              <a:solidFill>
                <a:srgbClr val="0000FF"/>
              </a:solidFill>
            </a:endParaRPr>
          </a:p>
        </p:txBody>
      </p:sp>
      <p:sp>
        <p:nvSpPr>
          <p:cNvPr id="3" name="TextBox 2"/>
          <p:cNvSpPr txBox="1"/>
          <p:nvPr/>
        </p:nvSpPr>
        <p:spPr>
          <a:xfrm>
            <a:off x="3445222" y="2615997"/>
            <a:ext cx="2253566" cy="461665"/>
          </a:xfrm>
          <a:prstGeom prst="rect">
            <a:avLst/>
          </a:prstGeom>
          <a:noFill/>
        </p:spPr>
        <p:txBody>
          <a:bodyPr wrap="none" rtlCol="0">
            <a:spAutoFit/>
          </a:bodyPr>
          <a:lstStyle/>
          <a:p>
            <a:pPr algn="ctr"/>
            <a:r>
              <a:rPr lang="en-US" sz="2400" b="1">
                <a:solidFill>
                  <a:srgbClr val="0000FF"/>
                </a:solidFill>
              </a:rPr>
              <a:t>Say the number.</a:t>
            </a:r>
          </a:p>
        </p:txBody>
      </p:sp>
      <p:sp>
        <p:nvSpPr>
          <p:cNvPr id="11" name="TextBox 10"/>
          <p:cNvSpPr txBox="1"/>
          <p:nvPr/>
        </p:nvSpPr>
        <p:spPr>
          <a:xfrm>
            <a:off x="2133600" y="2401939"/>
            <a:ext cx="5284395" cy="830997"/>
          </a:xfrm>
          <a:prstGeom prst="rect">
            <a:avLst/>
          </a:prstGeom>
          <a:noFill/>
        </p:spPr>
        <p:txBody>
          <a:bodyPr wrap="none" rtlCol="0">
            <a:spAutoFit/>
          </a:bodyPr>
          <a:lstStyle/>
          <a:p>
            <a:pPr algn="ctr"/>
            <a:r>
              <a:rPr lang="en-US" sz="2400" b="1">
                <a:solidFill>
                  <a:srgbClr val="FF0000"/>
                </a:solidFill>
              </a:rPr>
              <a:t>Whisper the number the Say Ten way as</a:t>
            </a:r>
          </a:p>
          <a:p>
            <a:pPr algn="ctr"/>
            <a:r>
              <a:rPr lang="en-US" sz="2400" b="1">
                <a:solidFill>
                  <a:srgbClr val="FF0000"/>
                </a:solidFill>
              </a:rPr>
              <a:t>you fill in your 10-frames to show it.</a:t>
            </a:r>
          </a:p>
        </p:txBody>
      </p:sp>
      <p:pic>
        <p:nvPicPr>
          <p:cNvPr id="2" name="Picture 1"/>
          <p:cNvPicPr>
            <a:picLocks noChangeAspect="1"/>
          </p:cNvPicPr>
          <p:nvPr/>
        </p:nvPicPr>
        <p:blipFill>
          <a:blip r:embed="rId3"/>
          <a:stretch>
            <a:fillRect/>
          </a:stretch>
        </p:blipFill>
        <p:spPr>
          <a:xfrm>
            <a:off x="2827510" y="3429000"/>
            <a:ext cx="3488978" cy="2980741"/>
          </a:xfrm>
          <a:prstGeom prst="rect">
            <a:avLst/>
          </a:prstGeom>
        </p:spPr>
      </p:pic>
      <p:sp>
        <p:nvSpPr>
          <p:cNvPr id="13" name="TextBox 12"/>
          <p:cNvSpPr txBox="1"/>
          <p:nvPr/>
        </p:nvSpPr>
        <p:spPr>
          <a:xfrm>
            <a:off x="1939283" y="2366603"/>
            <a:ext cx="5673027" cy="830997"/>
          </a:xfrm>
          <a:prstGeom prst="rect">
            <a:avLst/>
          </a:prstGeom>
          <a:noFill/>
        </p:spPr>
        <p:txBody>
          <a:bodyPr wrap="none" rtlCol="0">
            <a:spAutoFit/>
          </a:bodyPr>
          <a:lstStyle/>
          <a:p>
            <a:pPr algn="ctr"/>
            <a:r>
              <a:rPr lang="en-US" sz="2400" b="1">
                <a:solidFill>
                  <a:srgbClr val="009900"/>
                </a:solidFill>
              </a:rPr>
              <a:t>Talk with a partner to explain your drawing</a:t>
            </a:r>
          </a:p>
          <a:p>
            <a:pPr algn="ctr"/>
            <a:r>
              <a:rPr lang="en-US" sz="2400" b="1">
                <a:solidFill>
                  <a:srgbClr val="009900"/>
                </a:solidFill>
              </a:rPr>
              <a:t>and how you grouped the dots.</a:t>
            </a:r>
          </a:p>
        </p:txBody>
      </p:sp>
      <p:pic>
        <p:nvPicPr>
          <p:cNvPr id="16386" name="Picture 2" descr="https://s-media-cache-ak0.pinimg.com/236x/55/f8/aa/55f8aab0a5b576ceb1df7e9ee5bcb38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760" y="4919370"/>
            <a:ext cx="1700585" cy="16573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80567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xit" presetSubtype="8" fill="hold" grpId="1" nodeType="clickEffect">
                                  <p:stCondLst>
                                    <p:cond delay="0"/>
                                  </p:stCondLst>
                                  <p:childTnLst>
                                    <p:anim calcmode="lin" valueType="num">
                                      <p:cBhvr additive="base">
                                        <p:cTn id="19" dur="500"/>
                                        <p:tgtEl>
                                          <p:spTgt spid="11"/>
                                        </p:tgtEl>
                                        <p:attrNameLst>
                                          <p:attrName>ppt_x</p:attrName>
                                        </p:attrNameLst>
                                      </p:cBhvr>
                                      <p:tavLst>
                                        <p:tav tm="0">
                                          <p:val>
                                            <p:strVal val="ppt_x"/>
                                          </p:val>
                                        </p:tav>
                                        <p:tav tm="100000">
                                          <p:val>
                                            <p:strVal val="0-ppt_w/2"/>
                                          </p:val>
                                        </p:tav>
                                      </p:tavLst>
                                    </p:anim>
                                    <p:anim calcmode="lin" valueType="num">
                                      <p:cBhvr additive="base">
                                        <p:cTn id="20" dur="500"/>
                                        <p:tgtEl>
                                          <p:spTgt spid="11"/>
                                        </p:tgtEl>
                                        <p:attrNameLst>
                                          <p:attrName>ppt_y</p:attrName>
                                        </p:attrNameLst>
                                      </p:cBhvr>
                                      <p:tavLst>
                                        <p:tav tm="0">
                                          <p:val>
                                            <p:strVal val="ppt_y"/>
                                          </p:val>
                                        </p:tav>
                                        <p:tav tm="100000">
                                          <p:val>
                                            <p:strVal val="ppt_y"/>
                                          </p:val>
                                        </p:tav>
                                      </p:tavLst>
                                    </p:anim>
                                    <p:set>
                                      <p:cBhvr>
                                        <p:cTn id="21" dur="1" fill="hold">
                                          <p:stCondLst>
                                            <p:cond delay="499"/>
                                          </p:stCondLst>
                                        </p:cTn>
                                        <p:tgtEl>
                                          <p:spTgt spid="11"/>
                                        </p:tgtEl>
                                        <p:attrNameLst>
                                          <p:attrName>style.visibility</p:attrName>
                                        </p:attrNameLst>
                                      </p:cBhvr>
                                      <p:to>
                                        <p:strVal val="hidden"/>
                                      </p:to>
                                    </p:set>
                                  </p:childTnLst>
                                </p:cTn>
                              </p:par>
                              <p:par>
                                <p:cTn id="22" presetID="2" presetClass="entr" presetSubtype="2"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1" grpId="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  Partners to 10</a:t>
            </a:r>
            <a:endParaRPr lang="en-US" sz="8000" b="1"/>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1</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do you see?  How many more to make 10?  Say the number sentence. </a:t>
            </a:r>
          </a:p>
        </p:txBody>
      </p:sp>
      <p:pic>
        <p:nvPicPr>
          <p:cNvPr id="16" name="Picture 15"/>
          <p:cNvPicPr>
            <a:picLocks noChangeAspect="1"/>
          </p:cNvPicPr>
          <p:nvPr/>
        </p:nvPicPr>
        <p:blipFill>
          <a:blip r:embed="rId5"/>
          <a:stretch>
            <a:fillRect/>
          </a:stretch>
        </p:blipFill>
        <p:spPr>
          <a:xfrm>
            <a:off x="2433907" y="2651897"/>
            <a:ext cx="4343400" cy="2352675"/>
          </a:xfrm>
          <a:prstGeom prst="rect">
            <a:avLst/>
          </a:prstGeom>
        </p:spPr>
      </p:pic>
    </p:spTree>
    <p:extLst>
      <p:ext uri="{BB962C8B-B14F-4D97-AF65-F5344CB8AC3E}">
        <p14:creationId xmlns:p14="http://schemas.microsoft.com/office/powerpoint/2010/main" val="359837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9</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20388" y="907838"/>
            <a:ext cx="1431802" cy="1569660"/>
          </a:xfrm>
          <a:prstGeom prst="rect">
            <a:avLst/>
          </a:prstGeom>
          <a:noFill/>
        </p:spPr>
        <p:txBody>
          <a:bodyPr wrap="none" rtlCol="0">
            <a:spAutoFit/>
          </a:bodyPr>
          <a:lstStyle/>
          <a:p>
            <a:pPr algn="ctr"/>
            <a:r>
              <a:rPr lang="en-US" sz="9600" b="1"/>
              <a:t>18</a:t>
            </a:r>
            <a:endParaRPr lang="en-US" sz="2400" b="1">
              <a:solidFill>
                <a:srgbClr val="0000FF"/>
              </a:solidFill>
            </a:endParaRPr>
          </a:p>
        </p:txBody>
      </p:sp>
      <p:sp>
        <p:nvSpPr>
          <p:cNvPr id="3" name="TextBox 2"/>
          <p:cNvSpPr txBox="1"/>
          <p:nvPr/>
        </p:nvSpPr>
        <p:spPr>
          <a:xfrm>
            <a:off x="3445222" y="2615997"/>
            <a:ext cx="2253566" cy="461665"/>
          </a:xfrm>
          <a:prstGeom prst="rect">
            <a:avLst/>
          </a:prstGeom>
          <a:noFill/>
        </p:spPr>
        <p:txBody>
          <a:bodyPr wrap="none" rtlCol="0">
            <a:spAutoFit/>
          </a:bodyPr>
          <a:lstStyle/>
          <a:p>
            <a:pPr algn="ctr"/>
            <a:r>
              <a:rPr lang="en-US" sz="2400" b="1">
                <a:solidFill>
                  <a:srgbClr val="0000FF"/>
                </a:solidFill>
              </a:rPr>
              <a:t>Say the number.</a:t>
            </a:r>
          </a:p>
        </p:txBody>
      </p:sp>
      <p:sp>
        <p:nvSpPr>
          <p:cNvPr id="11" name="TextBox 10"/>
          <p:cNvSpPr txBox="1"/>
          <p:nvPr/>
        </p:nvSpPr>
        <p:spPr>
          <a:xfrm>
            <a:off x="2057400" y="2293312"/>
            <a:ext cx="5239384" cy="830997"/>
          </a:xfrm>
          <a:prstGeom prst="rect">
            <a:avLst/>
          </a:prstGeom>
          <a:noFill/>
        </p:spPr>
        <p:txBody>
          <a:bodyPr wrap="none" rtlCol="0">
            <a:spAutoFit/>
          </a:bodyPr>
          <a:lstStyle/>
          <a:p>
            <a:pPr algn="ctr"/>
            <a:r>
              <a:rPr lang="en-US" sz="2400" b="1">
                <a:solidFill>
                  <a:srgbClr val="FF0000"/>
                </a:solidFill>
              </a:rPr>
              <a:t>Whisper the number the regular way as</a:t>
            </a:r>
          </a:p>
          <a:p>
            <a:pPr algn="ctr"/>
            <a:r>
              <a:rPr lang="en-US" sz="2400" b="1">
                <a:solidFill>
                  <a:srgbClr val="FF0000"/>
                </a:solidFill>
              </a:rPr>
              <a:t>you fill in your 10-frames to show it.</a:t>
            </a:r>
          </a:p>
        </p:txBody>
      </p:sp>
      <p:pic>
        <p:nvPicPr>
          <p:cNvPr id="2" name="Picture 1"/>
          <p:cNvPicPr>
            <a:picLocks noChangeAspect="1"/>
          </p:cNvPicPr>
          <p:nvPr/>
        </p:nvPicPr>
        <p:blipFill>
          <a:blip r:embed="rId3"/>
          <a:stretch>
            <a:fillRect/>
          </a:stretch>
        </p:blipFill>
        <p:spPr>
          <a:xfrm>
            <a:off x="2827510" y="3429000"/>
            <a:ext cx="3488978" cy="2980741"/>
          </a:xfrm>
          <a:prstGeom prst="rect">
            <a:avLst/>
          </a:prstGeom>
        </p:spPr>
      </p:pic>
      <p:sp>
        <p:nvSpPr>
          <p:cNvPr id="13" name="TextBox 12"/>
          <p:cNvSpPr txBox="1"/>
          <p:nvPr/>
        </p:nvSpPr>
        <p:spPr>
          <a:xfrm>
            <a:off x="1498978" y="2266508"/>
            <a:ext cx="6146041" cy="830997"/>
          </a:xfrm>
          <a:prstGeom prst="rect">
            <a:avLst/>
          </a:prstGeom>
          <a:noFill/>
        </p:spPr>
        <p:txBody>
          <a:bodyPr wrap="none" rtlCol="0">
            <a:spAutoFit/>
          </a:bodyPr>
          <a:lstStyle/>
          <a:p>
            <a:pPr algn="ctr"/>
            <a:r>
              <a:rPr lang="en-US" sz="2400" b="1">
                <a:solidFill>
                  <a:srgbClr val="009900"/>
                </a:solidFill>
              </a:rPr>
              <a:t>Talk with a partner to explain why your picture</a:t>
            </a:r>
          </a:p>
          <a:p>
            <a:pPr algn="ctr"/>
            <a:r>
              <a:rPr lang="en-US" sz="2400" b="1">
                <a:solidFill>
                  <a:srgbClr val="009900"/>
                </a:solidFill>
              </a:rPr>
              <a:t>shows ten eight.</a:t>
            </a:r>
          </a:p>
        </p:txBody>
      </p:sp>
      <p:pic>
        <p:nvPicPr>
          <p:cNvPr id="15362" name="Picture 2" descr="https://s-media-cache-ak0.pinimg.com/736x/ed/73/36/ed7336e95043a8dd040517d009a2b2c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975" y="4191000"/>
            <a:ext cx="1255102" cy="23703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56011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xit" presetSubtype="8" fill="hold" grpId="1" nodeType="clickEffect">
                                  <p:stCondLst>
                                    <p:cond delay="0"/>
                                  </p:stCondLst>
                                  <p:childTnLst>
                                    <p:anim calcmode="lin" valueType="num">
                                      <p:cBhvr additive="base">
                                        <p:cTn id="19" dur="500"/>
                                        <p:tgtEl>
                                          <p:spTgt spid="11"/>
                                        </p:tgtEl>
                                        <p:attrNameLst>
                                          <p:attrName>ppt_x</p:attrName>
                                        </p:attrNameLst>
                                      </p:cBhvr>
                                      <p:tavLst>
                                        <p:tav tm="0">
                                          <p:val>
                                            <p:strVal val="ppt_x"/>
                                          </p:val>
                                        </p:tav>
                                        <p:tav tm="100000">
                                          <p:val>
                                            <p:strVal val="0-ppt_w/2"/>
                                          </p:val>
                                        </p:tav>
                                      </p:tavLst>
                                    </p:anim>
                                    <p:anim calcmode="lin" valueType="num">
                                      <p:cBhvr additive="base">
                                        <p:cTn id="20" dur="500"/>
                                        <p:tgtEl>
                                          <p:spTgt spid="11"/>
                                        </p:tgtEl>
                                        <p:attrNameLst>
                                          <p:attrName>ppt_y</p:attrName>
                                        </p:attrNameLst>
                                      </p:cBhvr>
                                      <p:tavLst>
                                        <p:tav tm="0">
                                          <p:val>
                                            <p:strVal val="ppt_y"/>
                                          </p:val>
                                        </p:tav>
                                        <p:tav tm="100000">
                                          <p:val>
                                            <p:strVal val="ppt_y"/>
                                          </p:val>
                                        </p:tav>
                                      </p:tavLst>
                                    </p:anim>
                                    <p:set>
                                      <p:cBhvr>
                                        <p:cTn id="21" dur="1" fill="hold">
                                          <p:stCondLst>
                                            <p:cond delay="499"/>
                                          </p:stCondLst>
                                        </p:cTn>
                                        <p:tgtEl>
                                          <p:spTgt spid="11"/>
                                        </p:tgtEl>
                                        <p:attrNameLst>
                                          <p:attrName>style.visibility</p:attrName>
                                        </p:attrNameLst>
                                      </p:cBhvr>
                                      <p:to>
                                        <p:strVal val="hidden"/>
                                      </p:to>
                                    </p:set>
                                  </p:childTnLst>
                                </p:cTn>
                              </p:par>
                              <p:par>
                                <p:cTn id="22" presetID="2" presetClass="entr" presetSubtype="2"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1" grpId="1"/>
      <p:bldP spid="13" grpId="0"/>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9</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20388" y="907838"/>
            <a:ext cx="1431802" cy="1569660"/>
          </a:xfrm>
          <a:prstGeom prst="rect">
            <a:avLst/>
          </a:prstGeom>
          <a:noFill/>
        </p:spPr>
        <p:txBody>
          <a:bodyPr wrap="none" rtlCol="0">
            <a:spAutoFit/>
          </a:bodyPr>
          <a:lstStyle/>
          <a:p>
            <a:pPr algn="ctr"/>
            <a:r>
              <a:rPr lang="en-US" sz="9600" b="1"/>
              <a:t>15</a:t>
            </a:r>
            <a:endParaRPr lang="en-US" sz="2400" b="1">
              <a:solidFill>
                <a:srgbClr val="0000FF"/>
              </a:solidFill>
            </a:endParaRPr>
          </a:p>
        </p:txBody>
      </p:sp>
      <p:sp>
        <p:nvSpPr>
          <p:cNvPr id="3" name="TextBox 2"/>
          <p:cNvSpPr txBox="1"/>
          <p:nvPr/>
        </p:nvSpPr>
        <p:spPr>
          <a:xfrm>
            <a:off x="3445222" y="2615997"/>
            <a:ext cx="2253566" cy="461665"/>
          </a:xfrm>
          <a:prstGeom prst="rect">
            <a:avLst/>
          </a:prstGeom>
          <a:noFill/>
        </p:spPr>
        <p:txBody>
          <a:bodyPr wrap="none" rtlCol="0">
            <a:spAutoFit/>
          </a:bodyPr>
          <a:lstStyle/>
          <a:p>
            <a:pPr algn="ctr"/>
            <a:r>
              <a:rPr lang="en-US" sz="2400" b="1">
                <a:solidFill>
                  <a:srgbClr val="0000FF"/>
                </a:solidFill>
              </a:rPr>
              <a:t>Say the number.</a:t>
            </a:r>
          </a:p>
        </p:txBody>
      </p:sp>
      <p:sp>
        <p:nvSpPr>
          <p:cNvPr id="11" name="TextBox 10"/>
          <p:cNvSpPr txBox="1"/>
          <p:nvPr/>
        </p:nvSpPr>
        <p:spPr>
          <a:xfrm>
            <a:off x="2057400" y="2293312"/>
            <a:ext cx="5239384" cy="830997"/>
          </a:xfrm>
          <a:prstGeom prst="rect">
            <a:avLst/>
          </a:prstGeom>
          <a:noFill/>
        </p:spPr>
        <p:txBody>
          <a:bodyPr wrap="none" rtlCol="0">
            <a:spAutoFit/>
          </a:bodyPr>
          <a:lstStyle/>
          <a:p>
            <a:pPr algn="ctr"/>
            <a:r>
              <a:rPr lang="en-US" sz="2400" b="1">
                <a:solidFill>
                  <a:srgbClr val="FF0000"/>
                </a:solidFill>
              </a:rPr>
              <a:t>Whisper the number the regular way as</a:t>
            </a:r>
          </a:p>
          <a:p>
            <a:pPr algn="ctr"/>
            <a:r>
              <a:rPr lang="en-US" sz="2400" b="1">
                <a:solidFill>
                  <a:srgbClr val="FF0000"/>
                </a:solidFill>
              </a:rPr>
              <a:t>you fill in your 10-frames to show it.</a:t>
            </a:r>
          </a:p>
        </p:txBody>
      </p:sp>
      <p:pic>
        <p:nvPicPr>
          <p:cNvPr id="2" name="Picture 1"/>
          <p:cNvPicPr>
            <a:picLocks noChangeAspect="1"/>
          </p:cNvPicPr>
          <p:nvPr/>
        </p:nvPicPr>
        <p:blipFill>
          <a:blip r:embed="rId3"/>
          <a:stretch>
            <a:fillRect/>
          </a:stretch>
        </p:blipFill>
        <p:spPr>
          <a:xfrm>
            <a:off x="2827510" y="3429000"/>
            <a:ext cx="3488978" cy="2980741"/>
          </a:xfrm>
          <a:prstGeom prst="rect">
            <a:avLst/>
          </a:prstGeom>
        </p:spPr>
      </p:pic>
      <p:sp>
        <p:nvSpPr>
          <p:cNvPr id="13" name="TextBox 12"/>
          <p:cNvSpPr txBox="1"/>
          <p:nvPr/>
        </p:nvSpPr>
        <p:spPr>
          <a:xfrm>
            <a:off x="1498978" y="2281151"/>
            <a:ext cx="6146041" cy="830997"/>
          </a:xfrm>
          <a:prstGeom prst="rect">
            <a:avLst/>
          </a:prstGeom>
          <a:noFill/>
        </p:spPr>
        <p:txBody>
          <a:bodyPr wrap="none" rtlCol="0">
            <a:spAutoFit/>
          </a:bodyPr>
          <a:lstStyle/>
          <a:p>
            <a:pPr algn="ctr"/>
            <a:r>
              <a:rPr lang="en-US" sz="2400" b="1">
                <a:solidFill>
                  <a:srgbClr val="009900"/>
                </a:solidFill>
              </a:rPr>
              <a:t>Talk with a partner to explain why your picture</a:t>
            </a:r>
          </a:p>
          <a:p>
            <a:pPr algn="ctr"/>
            <a:r>
              <a:rPr lang="en-US" sz="2400" b="1">
                <a:solidFill>
                  <a:srgbClr val="009900"/>
                </a:solidFill>
              </a:rPr>
              <a:t>shows ten five.</a:t>
            </a:r>
          </a:p>
        </p:txBody>
      </p:sp>
      <p:pic>
        <p:nvPicPr>
          <p:cNvPr id="17410" name="Picture 2" descr="https://s-media-cache-ak0.pinimg.com/236x/b5/d7/47/b5d747c5e3a86a5f89fa0cf8718b9d7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602" y="4191000"/>
            <a:ext cx="1535376" cy="236161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70662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xit" presetSubtype="8" fill="hold" grpId="1" nodeType="clickEffect">
                                  <p:stCondLst>
                                    <p:cond delay="0"/>
                                  </p:stCondLst>
                                  <p:childTnLst>
                                    <p:anim calcmode="lin" valueType="num">
                                      <p:cBhvr additive="base">
                                        <p:cTn id="19" dur="500"/>
                                        <p:tgtEl>
                                          <p:spTgt spid="11"/>
                                        </p:tgtEl>
                                        <p:attrNameLst>
                                          <p:attrName>ppt_x</p:attrName>
                                        </p:attrNameLst>
                                      </p:cBhvr>
                                      <p:tavLst>
                                        <p:tav tm="0">
                                          <p:val>
                                            <p:strVal val="ppt_x"/>
                                          </p:val>
                                        </p:tav>
                                        <p:tav tm="100000">
                                          <p:val>
                                            <p:strVal val="0-ppt_w/2"/>
                                          </p:val>
                                        </p:tav>
                                      </p:tavLst>
                                    </p:anim>
                                    <p:anim calcmode="lin" valueType="num">
                                      <p:cBhvr additive="base">
                                        <p:cTn id="20" dur="500"/>
                                        <p:tgtEl>
                                          <p:spTgt spid="11"/>
                                        </p:tgtEl>
                                        <p:attrNameLst>
                                          <p:attrName>ppt_y</p:attrName>
                                        </p:attrNameLst>
                                      </p:cBhvr>
                                      <p:tavLst>
                                        <p:tav tm="0">
                                          <p:val>
                                            <p:strVal val="ppt_y"/>
                                          </p:val>
                                        </p:tav>
                                        <p:tav tm="100000">
                                          <p:val>
                                            <p:strVal val="ppt_y"/>
                                          </p:val>
                                        </p:tav>
                                      </p:tavLst>
                                    </p:anim>
                                    <p:set>
                                      <p:cBhvr>
                                        <p:cTn id="21" dur="1" fill="hold">
                                          <p:stCondLst>
                                            <p:cond delay="499"/>
                                          </p:stCondLst>
                                        </p:cTn>
                                        <p:tgtEl>
                                          <p:spTgt spid="11"/>
                                        </p:tgtEl>
                                        <p:attrNameLst>
                                          <p:attrName>style.visibility</p:attrName>
                                        </p:attrNameLst>
                                      </p:cBhvr>
                                      <p:to>
                                        <p:strVal val="hidden"/>
                                      </p:to>
                                    </p:set>
                                  </p:childTnLst>
                                </p:cTn>
                              </p:par>
                              <p:par>
                                <p:cTn id="22" presetID="2" presetClass="entr" presetSubtype="2"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1" grpId="1"/>
      <p:bldP spid="13" grpId="0"/>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9</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20388" y="907838"/>
            <a:ext cx="1431802" cy="1569660"/>
          </a:xfrm>
          <a:prstGeom prst="rect">
            <a:avLst/>
          </a:prstGeom>
          <a:noFill/>
        </p:spPr>
        <p:txBody>
          <a:bodyPr wrap="none" rtlCol="0">
            <a:spAutoFit/>
          </a:bodyPr>
          <a:lstStyle/>
          <a:p>
            <a:pPr algn="ctr"/>
            <a:r>
              <a:rPr lang="en-US" sz="9600" b="1"/>
              <a:t>19</a:t>
            </a:r>
            <a:endParaRPr lang="en-US" sz="2400" b="1">
              <a:solidFill>
                <a:srgbClr val="0000FF"/>
              </a:solidFill>
            </a:endParaRPr>
          </a:p>
        </p:txBody>
      </p:sp>
      <p:sp>
        <p:nvSpPr>
          <p:cNvPr id="3" name="TextBox 2"/>
          <p:cNvSpPr txBox="1"/>
          <p:nvPr/>
        </p:nvSpPr>
        <p:spPr>
          <a:xfrm>
            <a:off x="3445222" y="2615997"/>
            <a:ext cx="2253566" cy="461665"/>
          </a:xfrm>
          <a:prstGeom prst="rect">
            <a:avLst/>
          </a:prstGeom>
          <a:noFill/>
        </p:spPr>
        <p:txBody>
          <a:bodyPr wrap="none" rtlCol="0">
            <a:spAutoFit/>
          </a:bodyPr>
          <a:lstStyle/>
          <a:p>
            <a:pPr algn="ctr"/>
            <a:r>
              <a:rPr lang="en-US" sz="2400" b="1">
                <a:solidFill>
                  <a:srgbClr val="0000FF"/>
                </a:solidFill>
              </a:rPr>
              <a:t>Say the number.</a:t>
            </a:r>
          </a:p>
        </p:txBody>
      </p:sp>
      <p:sp>
        <p:nvSpPr>
          <p:cNvPr id="11" name="TextBox 10"/>
          <p:cNvSpPr txBox="1"/>
          <p:nvPr/>
        </p:nvSpPr>
        <p:spPr>
          <a:xfrm>
            <a:off x="2057400" y="2293312"/>
            <a:ext cx="5239384" cy="830997"/>
          </a:xfrm>
          <a:prstGeom prst="rect">
            <a:avLst/>
          </a:prstGeom>
          <a:noFill/>
        </p:spPr>
        <p:txBody>
          <a:bodyPr wrap="none" rtlCol="0">
            <a:spAutoFit/>
          </a:bodyPr>
          <a:lstStyle/>
          <a:p>
            <a:pPr algn="ctr"/>
            <a:r>
              <a:rPr lang="en-US" sz="2400" b="1">
                <a:solidFill>
                  <a:srgbClr val="FF0000"/>
                </a:solidFill>
              </a:rPr>
              <a:t>Whisper the number the regular way as</a:t>
            </a:r>
          </a:p>
          <a:p>
            <a:pPr algn="ctr"/>
            <a:r>
              <a:rPr lang="en-US" sz="2400" b="1">
                <a:solidFill>
                  <a:srgbClr val="FF0000"/>
                </a:solidFill>
              </a:rPr>
              <a:t>you fill in your 10-frames to show it.</a:t>
            </a:r>
          </a:p>
        </p:txBody>
      </p:sp>
      <p:pic>
        <p:nvPicPr>
          <p:cNvPr id="2" name="Picture 1"/>
          <p:cNvPicPr>
            <a:picLocks noChangeAspect="1"/>
          </p:cNvPicPr>
          <p:nvPr/>
        </p:nvPicPr>
        <p:blipFill>
          <a:blip r:embed="rId3"/>
          <a:stretch>
            <a:fillRect/>
          </a:stretch>
        </p:blipFill>
        <p:spPr>
          <a:xfrm>
            <a:off x="2827510" y="3429000"/>
            <a:ext cx="3488978" cy="2980741"/>
          </a:xfrm>
          <a:prstGeom prst="rect">
            <a:avLst/>
          </a:prstGeom>
        </p:spPr>
      </p:pic>
      <p:sp>
        <p:nvSpPr>
          <p:cNvPr id="13" name="TextBox 12"/>
          <p:cNvSpPr txBox="1"/>
          <p:nvPr/>
        </p:nvSpPr>
        <p:spPr>
          <a:xfrm>
            <a:off x="1604071" y="2316534"/>
            <a:ext cx="6146041" cy="830997"/>
          </a:xfrm>
          <a:prstGeom prst="rect">
            <a:avLst/>
          </a:prstGeom>
          <a:noFill/>
        </p:spPr>
        <p:txBody>
          <a:bodyPr wrap="none" rtlCol="0">
            <a:spAutoFit/>
          </a:bodyPr>
          <a:lstStyle/>
          <a:p>
            <a:pPr algn="ctr"/>
            <a:r>
              <a:rPr lang="en-US" sz="2400" b="1">
                <a:solidFill>
                  <a:srgbClr val="009900"/>
                </a:solidFill>
              </a:rPr>
              <a:t>Talk with a partner to explain why your picture</a:t>
            </a:r>
          </a:p>
          <a:p>
            <a:pPr algn="ctr"/>
            <a:r>
              <a:rPr lang="en-US" sz="2400" b="1">
                <a:solidFill>
                  <a:srgbClr val="009900"/>
                </a:solidFill>
              </a:rPr>
              <a:t>shows ten nine.</a:t>
            </a:r>
          </a:p>
        </p:txBody>
      </p:sp>
      <p:pic>
        <p:nvPicPr>
          <p:cNvPr id="17412" name="Picture 4" descr="http://www.officeclipart.com/office_clipart_images/cartoon_pencil_drawing_0515-1007-2718-0954_SM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5077" y="4509783"/>
            <a:ext cx="2094636" cy="204576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84500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xit" presetSubtype="8" fill="hold" grpId="1" nodeType="clickEffect">
                                  <p:stCondLst>
                                    <p:cond delay="0"/>
                                  </p:stCondLst>
                                  <p:childTnLst>
                                    <p:anim calcmode="lin" valueType="num">
                                      <p:cBhvr additive="base">
                                        <p:cTn id="19" dur="500"/>
                                        <p:tgtEl>
                                          <p:spTgt spid="11"/>
                                        </p:tgtEl>
                                        <p:attrNameLst>
                                          <p:attrName>ppt_x</p:attrName>
                                        </p:attrNameLst>
                                      </p:cBhvr>
                                      <p:tavLst>
                                        <p:tav tm="0">
                                          <p:val>
                                            <p:strVal val="ppt_x"/>
                                          </p:val>
                                        </p:tav>
                                        <p:tav tm="100000">
                                          <p:val>
                                            <p:strVal val="0-ppt_w/2"/>
                                          </p:val>
                                        </p:tav>
                                      </p:tavLst>
                                    </p:anim>
                                    <p:anim calcmode="lin" valueType="num">
                                      <p:cBhvr additive="base">
                                        <p:cTn id="20" dur="500"/>
                                        <p:tgtEl>
                                          <p:spTgt spid="11"/>
                                        </p:tgtEl>
                                        <p:attrNameLst>
                                          <p:attrName>ppt_y</p:attrName>
                                        </p:attrNameLst>
                                      </p:cBhvr>
                                      <p:tavLst>
                                        <p:tav tm="0">
                                          <p:val>
                                            <p:strVal val="ppt_y"/>
                                          </p:val>
                                        </p:tav>
                                        <p:tav tm="100000">
                                          <p:val>
                                            <p:strVal val="ppt_y"/>
                                          </p:val>
                                        </p:tav>
                                      </p:tavLst>
                                    </p:anim>
                                    <p:set>
                                      <p:cBhvr>
                                        <p:cTn id="21" dur="1" fill="hold">
                                          <p:stCondLst>
                                            <p:cond delay="499"/>
                                          </p:stCondLst>
                                        </p:cTn>
                                        <p:tgtEl>
                                          <p:spTgt spid="11"/>
                                        </p:tgtEl>
                                        <p:attrNameLst>
                                          <p:attrName>style.visibility</p:attrName>
                                        </p:attrNameLst>
                                      </p:cBhvr>
                                      <p:to>
                                        <p:strVal val="hidden"/>
                                      </p:to>
                                    </p:set>
                                  </p:childTnLst>
                                </p:cTn>
                              </p:par>
                              <p:par>
                                <p:cTn id="22" presetID="2" presetClass="entr" presetSubtype="2"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1" grpId="1"/>
      <p:bldP spid="13" grpId="0"/>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9</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20388" y="907838"/>
            <a:ext cx="1431802" cy="1569660"/>
          </a:xfrm>
          <a:prstGeom prst="rect">
            <a:avLst/>
          </a:prstGeom>
          <a:noFill/>
        </p:spPr>
        <p:txBody>
          <a:bodyPr wrap="none" rtlCol="0">
            <a:spAutoFit/>
          </a:bodyPr>
          <a:lstStyle/>
          <a:p>
            <a:pPr algn="ctr"/>
            <a:r>
              <a:rPr lang="en-US" sz="9600" b="1"/>
              <a:t>16</a:t>
            </a:r>
            <a:endParaRPr lang="en-US" sz="2400" b="1">
              <a:solidFill>
                <a:srgbClr val="0000FF"/>
              </a:solidFill>
            </a:endParaRPr>
          </a:p>
        </p:txBody>
      </p:sp>
      <p:sp>
        <p:nvSpPr>
          <p:cNvPr id="3" name="TextBox 2"/>
          <p:cNvSpPr txBox="1"/>
          <p:nvPr/>
        </p:nvSpPr>
        <p:spPr>
          <a:xfrm>
            <a:off x="1566481" y="2615997"/>
            <a:ext cx="6011069" cy="1200329"/>
          </a:xfrm>
          <a:prstGeom prst="rect">
            <a:avLst/>
          </a:prstGeom>
          <a:noFill/>
        </p:spPr>
        <p:txBody>
          <a:bodyPr wrap="none" rtlCol="0">
            <a:spAutoFit/>
          </a:bodyPr>
          <a:lstStyle/>
          <a:p>
            <a:pPr algn="ctr"/>
            <a:r>
              <a:rPr lang="en-US" sz="2400" b="1">
                <a:solidFill>
                  <a:srgbClr val="FF0000"/>
                </a:solidFill>
              </a:rPr>
              <a:t>Turn your boards over to the blank side.</a:t>
            </a:r>
          </a:p>
          <a:p>
            <a:pPr algn="ctr"/>
            <a:r>
              <a:rPr lang="en-US" sz="2400" b="1">
                <a:solidFill>
                  <a:srgbClr val="FF0000"/>
                </a:solidFill>
              </a:rPr>
              <a:t>Make a drawing that shows that many circles.</a:t>
            </a:r>
          </a:p>
          <a:p>
            <a:pPr algn="ctr"/>
            <a:r>
              <a:rPr lang="en-US" sz="2400" b="1">
                <a:solidFill>
                  <a:srgbClr val="FF0000"/>
                </a:solidFill>
              </a:rPr>
              <a:t>Circle 10 ones.</a:t>
            </a:r>
          </a:p>
        </p:txBody>
      </p:sp>
      <p:pic>
        <p:nvPicPr>
          <p:cNvPr id="19458" name="Picture 2" descr="https://leonardslines.files.wordpress.com/2015/02/cartoon_clip_art_illustration_of_a_smiley_face_holding_a_heart_0527-1303-3108-1320_smu.jpg?w=6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485" y="4113189"/>
            <a:ext cx="2154466" cy="24669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298529">
            <a:off x="1115930" y="5412683"/>
            <a:ext cx="1021434" cy="461665"/>
          </a:xfrm>
          <a:prstGeom prst="rect">
            <a:avLst/>
          </a:prstGeom>
          <a:noFill/>
        </p:spPr>
        <p:txBody>
          <a:bodyPr wrap="none" rtlCol="0">
            <a:spAutoFit/>
          </a:bodyPr>
          <a:lstStyle/>
          <a:p>
            <a:pPr algn="ctr"/>
            <a:r>
              <a:rPr lang="en-US" sz="2400" b="1">
                <a:solidFill>
                  <a:schemeClr val="bg1"/>
                </a:solidFill>
                <a:latin typeface="Kristen ITC" panose="03050502040202030202" pitchFamily="66" charset="0"/>
              </a:rPr>
              <a:t>Math</a:t>
            </a:r>
          </a:p>
        </p:txBody>
      </p:sp>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213436966"/>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9</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20388" y="907838"/>
            <a:ext cx="1431802" cy="1569660"/>
          </a:xfrm>
          <a:prstGeom prst="rect">
            <a:avLst/>
          </a:prstGeom>
          <a:noFill/>
        </p:spPr>
        <p:txBody>
          <a:bodyPr wrap="none" rtlCol="0">
            <a:spAutoFit/>
          </a:bodyPr>
          <a:lstStyle/>
          <a:p>
            <a:pPr algn="ctr"/>
            <a:r>
              <a:rPr lang="en-US" sz="9600" b="1"/>
              <a:t>11</a:t>
            </a:r>
            <a:endParaRPr lang="en-US" sz="2400" b="1">
              <a:solidFill>
                <a:srgbClr val="0000FF"/>
              </a:solidFill>
            </a:endParaRPr>
          </a:p>
        </p:txBody>
      </p:sp>
      <p:sp>
        <p:nvSpPr>
          <p:cNvPr id="3" name="TextBox 2"/>
          <p:cNvSpPr txBox="1"/>
          <p:nvPr/>
        </p:nvSpPr>
        <p:spPr>
          <a:xfrm>
            <a:off x="1566481" y="2615997"/>
            <a:ext cx="6011069" cy="830997"/>
          </a:xfrm>
          <a:prstGeom prst="rect">
            <a:avLst/>
          </a:prstGeom>
          <a:noFill/>
        </p:spPr>
        <p:txBody>
          <a:bodyPr wrap="none" rtlCol="0">
            <a:spAutoFit/>
          </a:bodyPr>
          <a:lstStyle/>
          <a:p>
            <a:pPr algn="ctr"/>
            <a:r>
              <a:rPr lang="en-US" sz="2400" b="1">
                <a:solidFill>
                  <a:srgbClr val="0000FF"/>
                </a:solidFill>
              </a:rPr>
              <a:t>Make a drawing that shows that many circles.</a:t>
            </a:r>
          </a:p>
          <a:p>
            <a:pPr algn="ctr"/>
            <a:r>
              <a:rPr lang="en-US" sz="2400" b="1">
                <a:solidFill>
                  <a:srgbClr val="0000FF"/>
                </a:solidFill>
              </a:rPr>
              <a:t>Circle 10 ones.</a:t>
            </a:r>
          </a:p>
        </p:txBody>
      </p:sp>
      <p:pic>
        <p:nvPicPr>
          <p:cNvPr id="23554" name="Picture 2" descr="http://content.mycutegraphics.com/graphics/frog/frog-holding-penci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3723385"/>
            <a:ext cx="2511425" cy="288669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38748325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9</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20388" y="907838"/>
            <a:ext cx="1431802" cy="1569660"/>
          </a:xfrm>
          <a:prstGeom prst="rect">
            <a:avLst/>
          </a:prstGeom>
          <a:noFill/>
        </p:spPr>
        <p:txBody>
          <a:bodyPr wrap="none" rtlCol="0">
            <a:spAutoFit/>
          </a:bodyPr>
          <a:lstStyle/>
          <a:p>
            <a:pPr algn="ctr"/>
            <a:r>
              <a:rPr lang="en-US" sz="9600" b="1"/>
              <a:t>17</a:t>
            </a:r>
            <a:endParaRPr lang="en-US" sz="2400" b="1">
              <a:solidFill>
                <a:srgbClr val="0000FF"/>
              </a:solidFill>
            </a:endParaRPr>
          </a:p>
        </p:txBody>
      </p:sp>
      <p:sp>
        <p:nvSpPr>
          <p:cNvPr id="3" name="TextBox 2"/>
          <p:cNvSpPr txBox="1"/>
          <p:nvPr/>
        </p:nvSpPr>
        <p:spPr>
          <a:xfrm>
            <a:off x="1566481" y="2615997"/>
            <a:ext cx="6011069" cy="830997"/>
          </a:xfrm>
          <a:prstGeom prst="rect">
            <a:avLst/>
          </a:prstGeom>
          <a:noFill/>
        </p:spPr>
        <p:txBody>
          <a:bodyPr wrap="none" rtlCol="0">
            <a:spAutoFit/>
          </a:bodyPr>
          <a:lstStyle/>
          <a:p>
            <a:pPr algn="ctr"/>
            <a:r>
              <a:rPr lang="en-US" sz="2400" b="1">
                <a:solidFill>
                  <a:srgbClr val="FF0000"/>
                </a:solidFill>
              </a:rPr>
              <a:t>Make a drawing that shows that many circles.</a:t>
            </a:r>
          </a:p>
          <a:p>
            <a:pPr algn="ctr"/>
            <a:r>
              <a:rPr lang="en-US" sz="2400" b="1">
                <a:solidFill>
                  <a:srgbClr val="FF0000"/>
                </a:solidFill>
              </a:rPr>
              <a:t>Circle 10 ones.</a:t>
            </a:r>
          </a:p>
        </p:txBody>
      </p:sp>
      <p:pic>
        <p:nvPicPr>
          <p:cNvPr id="22530" name="Picture 2" descr="http://content.mycutegraphics.com/graphics/monster/monster-and-penci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172" y="3913672"/>
            <a:ext cx="2814622" cy="26457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26296784"/>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9</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20388" y="907838"/>
            <a:ext cx="1431802" cy="1569660"/>
          </a:xfrm>
          <a:prstGeom prst="rect">
            <a:avLst/>
          </a:prstGeom>
          <a:noFill/>
        </p:spPr>
        <p:txBody>
          <a:bodyPr wrap="none" rtlCol="0">
            <a:spAutoFit/>
          </a:bodyPr>
          <a:lstStyle/>
          <a:p>
            <a:pPr algn="ctr"/>
            <a:r>
              <a:rPr lang="en-US" sz="9600" b="1"/>
              <a:t>13</a:t>
            </a:r>
            <a:endParaRPr lang="en-US" sz="2400" b="1">
              <a:solidFill>
                <a:srgbClr val="0000FF"/>
              </a:solidFill>
            </a:endParaRPr>
          </a:p>
        </p:txBody>
      </p:sp>
      <p:sp>
        <p:nvSpPr>
          <p:cNvPr id="3" name="TextBox 2"/>
          <p:cNvSpPr txBox="1"/>
          <p:nvPr/>
        </p:nvSpPr>
        <p:spPr>
          <a:xfrm>
            <a:off x="1566481" y="2615997"/>
            <a:ext cx="6011069" cy="830997"/>
          </a:xfrm>
          <a:prstGeom prst="rect">
            <a:avLst/>
          </a:prstGeom>
          <a:noFill/>
        </p:spPr>
        <p:txBody>
          <a:bodyPr wrap="none" rtlCol="0">
            <a:spAutoFit/>
          </a:bodyPr>
          <a:lstStyle/>
          <a:p>
            <a:pPr algn="ctr"/>
            <a:r>
              <a:rPr lang="en-US" sz="2400" b="1">
                <a:solidFill>
                  <a:srgbClr val="0000FF"/>
                </a:solidFill>
              </a:rPr>
              <a:t>Make a drawing that shows that many circles.</a:t>
            </a:r>
          </a:p>
          <a:p>
            <a:pPr algn="ctr"/>
            <a:r>
              <a:rPr lang="en-US" sz="2400" b="1">
                <a:solidFill>
                  <a:srgbClr val="0000FF"/>
                </a:solidFill>
              </a:rPr>
              <a:t>Circle 10 ones.</a:t>
            </a:r>
          </a:p>
        </p:txBody>
      </p:sp>
      <p:pic>
        <p:nvPicPr>
          <p:cNvPr id="21506" name="Picture 2" descr="http://content.mycutegraphics.com/graphics/pencil/monster-with-pencil-thum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348" y="3630339"/>
            <a:ext cx="1822831" cy="294878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2859984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9</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20388" y="907838"/>
            <a:ext cx="1431802" cy="1569660"/>
          </a:xfrm>
          <a:prstGeom prst="rect">
            <a:avLst/>
          </a:prstGeom>
          <a:noFill/>
        </p:spPr>
        <p:txBody>
          <a:bodyPr wrap="none" rtlCol="0">
            <a:spAutoFit/>
          </a:bodyPr>
          <a:lstStyle/>
          <a:p>
            <a:pPr algn="ctr"/>
            <a:r>
              <a:rPr lang="en-US" sz="9600" b="1"/>
              <a:t>12</a:t>
            </a:r>
            <a:endParaRPr lang="en-US" sz="2400" b="1">
              <a:solidFill>
                <a:srgbClr val="0000FF"/>
              </a:solidFill>
            </a:endParaRPr>
          </a:p>
        </p:txBody>
      </p:sp>
      <p:sp>
        <p:nvSpPr>
          <p:cNvPr id="3" name="TextBox 2"/>
          <p:cNvSpPr txBox="1"/>
          <p:nvPr/>
        </p:nvSpPr>
        <p:spPr>
          <a:xfrm>
            <a:off x="1566481" y="2615997"/>
            <a:ext cx="6011069" cy="830997"/>
          </a:xfrm>
          <a:prstGeom prst="rect">
            <a:avLst/>
          </a:prstGeom>
          <a:noFill/>
        </p:spPr>
        <p:txBody>
          <a:bodyPr wrap="none" rtlCol="0">
            <a:spAutoFit/>
          </a:bodyPr>
          <a:lstStyle/>
          <a:p>
            <a:pPr algn="ctr"/>
            <a:r>
              <a:rPr lang="en-US" sz="2400" b="1">
                <a:solidFill>
                  <a:srgbClr val="FF0000"/>
                </a:solidFill>
              </a:rPr>
              <a:t>Make a drawing that shows that many circles.</a:t>
            </a:r>
          </a:p>
          <a:p>
            <a:pPr algn="ctr"/>
            <a:r>
              <a:rPr lang="en-US" sz="2400" b="1">
                <a:solidFill>
                  <a:srgbClr val="FF0000"/>
                </a:solidFill>
              </a:rPr>
              <a:t>Circle 10 ones.</a:t>
            </a:r>
          </a:p>
        </p:txBody>
      </p:sp>
      <p:pic>
        <p:nvPicPr>
          <p:cNvPr id="20482" name="Picture 2" descr="http://photos.gograph.com/thumbs/CSP/CSP960/k96062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350" y="3942052"/>
            <a:ext cx="2438400" cy="25276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79959" y="4531633"/>
            <a:ext cx="813044" cy="923330"/>
          </a:xfrm>
          <a:prstGeom prst="rect">
            <a:avLst/>
          </a:prstGeom>
          <a:noFill/>
        </p:spPr>
        <p:txBody>
          <a:bodyPr wrap="none" rtlCol="0">
            <a:spAutoFit/>
          </a:bodyPr>
          <a:lstStyle/>
          <a:p>
            <a:pPr algn="ctr"/>
            <a:r>
              <a:rPr lang="en-US" b="1">
                <a:latin typeface="Kristen ITC" panose="03050502040202030202" pitchFamily="66" charset="0"/>
              </a:rPr>
              <a:t>Math</a:t>
            </a:r>
          </a:p>
          <a:p>
            <a:pPr algn="ctr"/>
            <a:r>
              <a:rPr lang="en-US" b="1">
                <a:latin typeface="Kristen ITC" panose="03050502040202030202" pitchFamily="66" charset="0"/>
              </a:rPr>
              <a:t>is</a:t>
            </a:r>
          </a:p>
          <a:p>
            <a:pPr algn="ctr"/>
            <a:r>
              <a:rPr lang="en-US" b="1">
                <a:latin typeface="Kristen ITC" panose="03050502040202030202" pitchFamily="66" charset="0"/>
              </a:rPr>
              <a:t>Fun!</a:t>
            </a:r>
          </a:p>
        </p:txBody>
      </p:sp>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68868167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767409" y="1082850"/>
            <a:ext cx="7646711" cy="4692300"/>
          </a:xfrm>
          <a:prstGeom prst="rect">
            <a:avLst/>
          </a:prstGeom>
        </p:spPr>
      </p:pic>
      <p:pic>
        <p:nvPicPr>
          <p:cNvPr id="3" name="Picture 2"/>
          <p:cNvPicPr>
            <a:picLocks noChangeAspect="1"/>
          </p:cNvPicPr>
          <p:nvPr/>
        </p:nvPicPr>
        <p:blipFill>
          <a:blip r:embed="rId4"/>
          <a:stretch>
            <a:fillRect/>
          </a:stretch>
        </p:blipFill>
        <p:spPr>
          <a:xfrm>
            <a:off x="318526" y="236538"/>
            <a:ext cx="8543906" cy="457199"/>
          </a:xfrm>
          <a:prstGeom prst="rect">
            <a:avLst/>
          </a:prstGeom>
        </p:spPr>
      </p:pic>
    </p:spTree>
    <p:extLst>
      <p:ext uri="{BB962C8B-B14F-4D97-AF65-F5344CB8AC3E}">
        <p14:creationId xmlns:p14="http://schemas.microsoft.com/office/powerpoint/2010/main" val="2958260897"/>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762000" y="1447800"/>
            <a:ext cx="7451774" cy="3743325"/>
          </a:xfrm>
          <a:prstGeom prst="rect">
            <a:avLst/>
          </a:prstGeom>
        </p:spPr>
      </p:pic>
      <p:pic>
        <p:nvPicPr>
          <p:cNvPr id="10" name="Picture 9"/>
          <p:cNvPicPr>
            <a:picLocks noChangeAspect="1"/>
          </p:cNvPicPr>
          <p:nvPr/>
        </p:nvPicPr>
        <p:blipFill>
          <a:blip r:embed="rId4"/>
          <a:stretch>
            <a:fillRect/>
          </a:stretch>
        </p:blipFill>
        <p:spPr>
          <a:xfrm>
            <a:off x="318526" y="236538"/>
            <a:ext cx="8543906" cy="457199"/>
          </a:xfrm>
          <a:prstGeom prst="rect">
            <a:avLst/>
          </a:prstGeom>
        </p:spPr>
      </p:pic>
    </p:spTree>
    <p:extLst>
      <p:ext uri="{BB962C8B-B14F-4D97-AF65-F5344CB8AC3E}">
        <p14:creationId xmlns:p14="http://schemas.microsoft.com/office/powerpoint/2010/main" val="3237663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  Partners to 10</a:t>
            </a:r>
            <a:endParaRPr lang="en-US" sz="8000" b="1"/>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37548" y="2699646"/>
            <a:ext cx="4296627" cy="2320683"/>
          </a:xfrm>
          <a:prstGeom prst="rect">
            <a:avLst/>
          </a:prstGeom>
        </p:spPr>
      </p:pic>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1</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do you see?  How many more to make 10?  Say the number sentence. </a:t>
            </a:r>
          </a:p>
        </p:txBody>
      </p:sp>
    </p:spTree>
    <p:extLst>
      <p:ext uri="{BB962C8B-B14F-4D97-AF65-F5344CB8AC3E}">
        <p14:creationId xmlns:p14="http://schemas.microsoft.com/office/powerpoint/2010/main" val="90093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871252" y="1219200"/>
            <a:ext cx="7439025" cy="3162300"/>
          </a:xfrm>
          <a:prstGeom prst="rect">
            <a:avLst/>
          </a:prstGeom>
        </p:spPr>
      </p:pic>
      <p:pic>
        <p:nvPicPr>
          <p:cNvPr id="10" name="Picture 9"/>
          <p:cNvPicPr>
            <a:picLocks noChangeAspect="1"/>
          </p:cNvPicPr>
          <p:nvPr/>
        </p:nvPicPr>
        <p:blipFill>
          <a:blip r:embed="rId4"/>
          <a:stretch>
            <a:fillRect/>
          </a:stretch>
        </p:blipFill>
        <p:spPr>
          <a:xfrm>
            <a:off x="318526" y="236538"/>
            <a:ext cx="8543906" cy="457199"/>
          </a:xfrm>
          <a:prstGeom prst="rect">
            <a:avLst/>
          </a:prstGeom>
        </p:spPr>
      </p:pic>
    </p:spTree>
    <p:extLst>
      <p:ext uri="{BB962C8B-B14F-4D97-AF65-F5344CB8AC3E}">
        <p14:creationId xmlns:p14="http://schemas.microsoft.com/office/powerpoint/2010/main" val="3804273764"/>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3"/>
          <a:stretch>
            <a:fillRect/>
          </a:stretch>
        </p:blipFill>
        <p:spPr>
          <a:xfrm>
            <a:off x="318526" y="236538"/>
            <a:ext cx="8543906" cy="457199"/>
          </a:xfrm>
          <a:prstGeom prst="rect">
            <a:avLst/>
          </a:prstGeom>
        </p:spPr>
      </p:pic>
      <p:pic>
        <p:nvPicPr>
          <p:cNvPr id="4" name="Picture 3"/>
          <p:cNvPicPr>
            <a:picLocks noChangeAspect="1"/>
          </p:cNvPicPr>
          <p:nvPr/>
        </p:nvPicPr>
        <p:blipFill>
          <a:blip r:embed="rId4"/>
          <a:stretch>
            <a:fillRect/>
          </a:stretch>
        </p:blipFill>
        <p:spPr>
          <a:xfrm>
            <a:off x="460375" y="1154967"/>
            <a:ext cx="7889494" cy="2011302"/>
          </a:xfrm>
          <a:prstGeom prst="rect">
            <a:avLst/>
          </a:prstGeom>
        </p:spPr>
      </p:pic>
    </p:spTree>
    <p:extLst>
      <p:ext uri="{BB962C8B-B14F-4D97-AF65-F5344CB8AC3E}">
        <p14:creationId xmlns:p14="http://schemas.microsoft.com/office/powerpoint/2010/main" val="1631286800"/>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782293"/>
            <a:ext cx="2105025" cy="17690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08715" y="1316044"/>
            <a:ext cx="2682328" cy="2131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2227362" y="1418333"/>
            <a:ext cx="4692587" cy="3400425"/>
          </a:xfrm>
          <a:prstGeom prst="rect">
            <a:avLst/>
          </a:prstGeom>
        </p:spPr>
      </p:pic>
    </p:spTree>
    <p:extLst>
      <p:ext uri="{BB962C8B-B14F-4D97-AF65-F5344CB8AC3E}">
        <p14:creationId xmlns:p14="http://schemas.microsoft.com/office/powerpoint/2010/main" val="2911695985"/>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4708981"/>
          </a:xfrm>
          <a:prstGeom prst="rect">
            <a:avLst/>
          </a:prstGeom>
          <a:noFill/>
        </p:spPr>
        <p:txBody>
          <a:bodyPr wrap="square" rtlCol="0">
            <a:spAutoFit/>
          </a:bodyPr>
          <a:lstStyle/>
          <a:p>
            <a:pPr algn="ctr"/>
            <a:r>
              <a:rPr lang="en-US" sz="4800" b="1">
                <a:latin typeface="Kristen ITC" panose="03050502040202030202" pitchFamily="66" charset="0"/>
              </a:rPr>
              <a:t>Lesson 10</a:t>
            </a:r>
          </a:p>
          <a:p>
            <a:pPr algn="ctr"/>
            <a:endParaRPr lang="en-US" sz="1600">
              <a:latin typeface="Kristen ITC" panose="03050502040202030202" pitchFamily="66" charset="0"/>
            </a:endParaRPr>
          </a:p>
          <a:p>
            <a:pPr algn="ctr"/>
            <a:endParaRPr lang="en-US" sz="4800">
              <a:latin typeface="Kristen ITC" panose="03050502040202030202" pitchFamily="66" charset="0"/>
            </a:endParaRPr>
          </a:p>
          <a:p>
            <a:pPr algn="ctr"/>
            <a:r>
              <a:rPr lang="en-US" sz="4400">
                <a:latin typeface="Kristen ITC" panose="03050502040202030202" pitchFamily="66" charset="0"/>
              </a:rPr>
              <a:t>I can build a    </a:t>
            </a:r>
            <a:r>
              <a:rPr lang="en-US" sz="4400" err="1">
                <a:latin typeface="Kristen ITC" panose="03050502040202030202" pitchFamily="66" charset="0"/>
              </a:rPr>
              <a:t>Rekenrek</a:t>
            </a:r>
            <a:r>
              <a:rPr lang="en-US" sz="4400">
                <a:latin typeface="Kristen ITC" panose="03050502040202030202" pitchFamily="66" charset="0"/>
              </a:rPr>
              <a:t> to 20.</a:t>
            </a:r>
          </a:p>
          <a:p>
            <a:pPr algn="ctr"/>
            <a:endParaRPr lang="en-US" sz="4000">
              <a:latin typeface="Kristen ITC" panose="03050502040202030202" pitchFamily="66" charset="0"/>
            </a:endParaRPr>
          </a:p>
          <a:p>
            <a:pPr algn="ctr"/>
            <a:endParaRPr lang="en-US" sz="32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456034027"/>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9" y="1057980"/>
            <a:ext cx="7571724" cy="461665"/>
          </a:xfrm>
          <a:prstGeom prst="rect">
            <a:avLst/>
          </a:prstGeom>
          <a:noFill/>
        </p:spPr>
        <p:txBody>
          <a:bodyPr wrap="square" rtlCol="0">
            <a:spAutoFit/>
          </a:bodyPr>
          <a:lstStyle/>
          <a:p>
            <a:pPr algn="ctr"/>
            <a:r>
              <a:rPr lang="en-US" sz="2400" b="1">
                <a:solidFill>
                  <a:srgbClr val="0000FF"/>
                </a:solidFill>
              </a:rPr>
              <a:t>Write the number.</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Writing Teen Numbers</a:t>
            </a:r>
            <a:endParaRPr lang="en-US" sz="8000" b="1"/>
          </a:p>
        </p:txBody>
      </p:sp>
      <p:pic>
        <p:nvPicPr>
          <p:cNvPr id="16" name="Picture 4" descr="https://lessonpix.com/drawings/27620/100x100/Counting+Cube.png"/>
          <p:cNvPicPr>
            <a:picLocks noChangeAspect="1" noChangeArrowheads="1"/>
          </p:cNvPicPr>
          <p:nvPr/>
        </p:nvPicPr>
        <p:blipFill>
          <a:blip r:embed="rId4" cstate="print"/>
          <a:srcRect/>
          <a:stretch>
            <a:fillRect/>
          </a:stretch>
        </p:blipFill>
        <p:spPr bwMode="auto">
          <a:xfrm rot="5400000">
            <a:off x="3668891" y="2861276"/>
            <a:ext cx="806134" cy="806134"/>
          </a:xfrm>
          <a:prstGeom prst="rect">
            <a:avLst/>
          </a:prstGeom>
          <a:noFill/>
        </p:spPr>
      </p:pic>
      <p:pic>
        <p:nvPicPr>
          <p:cNvPr id="17" name="Picture 4" descr="https://lessonpix.com/drawings/27620/100x100/Counting+Cube.png"/>
          <p:cNvPicPr>
            <a:picLocks noChangeAspect="1" noChangeArrowheads="1"/>
          </p:cNvPicPr>
          <p:nvPr/>
        </p:nvPicPr>
        <p:blipFill>
          <a:blip r:embed="rId4" cstate="print"/>
          <a:srcRect/>
          <a:stretch>
            <a:fillRect/>
          </a:stretch>
        </p:blipFill>
        <p:spPr bwMode="auto">
          <a:xfrm rot="5400000">
            <a:off x="4126741" y="2848024"/>
            <a:ext cx="806134" cy="806134"/>
          </a:xfrm>
          <a:prstGeom prst="rect">
            <a:avLst/>
          </a:prstGeom>
          <a:noFill/>
        </p:spPr>
      </p:pic>
      <p:pic>
        <p:nvPicPr>
          <p:cNvPr id="23" name="Picture 4" descr="https://lessonpix.com/drawings/27620/100x100/Counting+Cube.png"/>
          <p:cNvPicPr>
            <a:picLocks noChangeAspect="1" noChangeArrowheads="1"/>
          </p:cNvPicPr>
          <p:nvPr/>
        </p:nvPicPr>
        <p:blipFill>
          <a:blip r:embed="rId4" cstate="print"/>
          <a:srcRect/>
          <a:stretch>
            <a:fillRect/>
          </a:stretch>
        </p:blipFill>
        <p:spPr bwMode="auto">
          <a:xfrm rot="5400000">
            <a:off x="4631445" y="2827073"/>
            <a:ext cx="806134" cy="806134"/>
          </a:xfrm>
          <a:prstGeom prst="rect">
            <a:avLst/>
          </a:prstGeom>
          <a:noFill/>
        </p:spPr>
      </p:pic>
      <p:pic>
        <p:nvPicPr>
          <p:cNvPr id="39938" name="Picture 2" descr="http://photos.gograph.com/thumbs/CSP/CSP993/k1505098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74" y="4029244"/>
            <a:ext cx="2663825" cy="235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871790"/>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9" y="1057980"/>
            <a:ext cx="7571724" cy="461665"/>
          </a:xfrm>
          <a:prstGeom prst="rect">
            <a:avLst/>
          </a:prstGeom>
          <a:noFill/>
        </p:spPr>
        <p:txBody>
          <a:bodyPr wrap="square" rtlCol="0">
            <a:spAutoFit/>
          </a:bodyPr>
          <a:lstStyle/>
          <a:p>
            <a:pPr algn="ctr"/>
            <a:r>
              <a:rPr lang="en-US" sz="2400" b="1">
                <a:solidFill>
                  <a:srgbClr val="0000FF"/>
                </a:solidFill>
              </a:rPr>
              <a:t>Write the number.</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Writing Teen Numbers</a:t>
            </a:r>
            <a:endParaRPr lang="en-US" sz="8000" b="1"/>
          </a:p>
        </p:txBody>
      </p:sp>
      <p:pic>
        <p:nvPicPr>
          <p:cNvPr id="23" name="Picture 3"/>
          <p:cNvPicPr>
            <a:picLocks noChangeAspect="1" noChangeArrowheads="1"/>
          </p:cNvPicPr>
          <p:nvPr/>
        </p:nvPicPr>
        <p:blipFill>
          <a:blip r:embed="rId4" cstate="print"/>
          <a:srcRect/>
          <a:stretch>
            <a:fillRect/>
          </a:stretch>
        </p:blipFill>
        <p:spPr bwMode="auto">
          <a:xfrm rot="5400000">
            <a:off x="4069702" y="196687"/>
            <a:ext cx="1004596" cy="5822557"/>
          </a:xfrm>
          <a:prstGeom prst="rect">
            <a:avLst/>
          </a:prstGeom>
          <a:noFill/>
          <a:ln w="9525">
            <a:noFill/>
            <a:miter lim="800000"/>
            <a:headEnd/>
            <a:tailEnd/>
          </a:ln>
        </p:spPr>
      </p:pic>
      <p:pic>
        <p:nvPicPr>
          <p:cNvPr id="25" name="Picture 2" descr="http://photos.gograph.com/thumbs/CSP/CSP993/k1505098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74" y="4029244"/>
            <a:ext cx="2663825" cy="235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285328"/>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9" y="1057980"/>
            <a:ext cx="7571724" cy="461665"/>
          </a:xfrm>
          <a:prstGeom prst="rect">
            <a:avLst/>
          </a:prstGeom>
          <a:noFill/>
        </p:spPr>
        <p:txBody>
          <a:bodyPr wrap="square" rtlCol="0">
            <a:spAutoFit/>
          </a:bodyPr>
          <a:lstStyle/>
          <a:p>
            <a:pPr algn="ctr"/>
            <a:r>
              <a:rPr lang="en-US" sz="2400" b="1">
                <a:solidFill>
                  <a:srgbClr val="0000FF"/>
                </a:solidFill>
              </a:rPr>
              <a:t>Write the number.</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Writing Teen Numbers</a:t>
            </a:r>
            <a:endParaRPr lang="en-US" sz="8000" b="1"/>
          </a:p>
        </p:txBody>
      </p:sp>
      <p:pic>
        <p:nvPicPr>
          <p:cNvPr id="23" name="Picture 3"/>
          <p:cNvPicPr>
            <a:picLocks noChangeAspect="1" noChangeArrowheads="1"/>
          </p:cNvPicPr>
          <p:nvPr/>
        </p:nvPicPr>
        <p:blipFill>
          <a:blip r:embed="rId4" cstate="print"/>
          <a:srcRect/>
          <a:stretch>
            <a:fillRect/>
          </a:stretch>
        </p:blipFill>
        <p:spPr bwMode="auto">
          <a:xfrm rot="5400000">
            <a:off x="4124485" y="-306947"/>
            <a:ext cx="1004596" cy="5822557"/>
          </a:xfrm>
          <a:prstGeom prst="rect">
            <a:avLst/>
          </a:prstGeom>
          <a:noFill/>
          <a:ln w="9525">
            <a:noFill/>
            <a:miter lim="800000"/>
            <a:headEnd/>
            <a:tailEnd/>
          </a:ln>
        </p:spPr>
      </p:pic>
      <p:pic>
        <p:nvPicPr>
          <p:cNvPr id="14" name="Picture 4" descr="https://lessonpix.com/drawings/27620/100x100/Counting+Cube.png"/>
          <p:cNvPicPr>
            <a:picLocks noChangeAspect="1" noChangeArrowheads="1"/>
          </p:cNvPicPr>
          <p:nvPr/>
        </p:nvPicPr>
        <p:blipFill>
          <a:blip r:embed="rId5" cstate="print"/>
          <a:srcRect/>
          <a:stretch>
            <a:fillRect/>
          </a:stretch>
        </p:blipFill>
        <p:spPr bwMode="auto">
          <a:xfrm rot="5400000">
            <a:off x="1926707" y="3264343"/>
            <a:ext cx="806134" cy="806134"/>
          </a:xfrm>
          <a:prstGeom prst="rect">
            <a:avLst/>
          </a:prstGeom>
          <a:noFill/>
        </p:spPr>
      </p:pic>
      <p:pic>
        <p:nvPicPr>
          <p:cNvPr id="15" name="Picture 4" descr="https://lessonpix.com/drawings/27620/100x100/Counting+Cube.png"/>
          <p:cNvPicPr>
            <a:picLocks noChangeAspect="1" noChangeArrowheads="1"/>
          </p:cNvPicPr>
          <p:nvPr/>
        </p:nvPicPr>
        <p:blipFill>
          <a:blip r:embed="rId5" cstate="print"/>
          <a:srcRect/>
          <a:stretch>
            <a:fillRect/>
          </a:stretch>
        </p:blipFill>
        <p:spPr bwMode="auto">
          <a:xfrm rot="5400000">
            <a:off x="2384557" y="3251091"/>
            <a:ext cx="806134" cy="806134"/>
          </a:xfrm>
          <a:prstGeom prst="rect">
            <a:avLst/>
          </a:prstGeom>
          <a:noFill/>
        </p:spPr>
      </p:pic>
      <p:pic>
        <p:nvPicPr>
          <p:cNvPr id="16" name="Picture 4" descr="https://lessonpix.com/drawings/27620/100x100/Counting+Cube.png"/>
          <p:cNvPicPr>
            <a:picLocks noChangeAspect="1" noChangeArrowheads="1"/>
          </p:cNvPicPr>
          <p:nvPr/>
        </p:nvPicPr>
        <p:blipFill>
          <a:blip r:embed="rId5" cstate="print"/>
          <a:srcRect/>
          <a:stretch>
            <a:fillRect/>
          </a:stretch>
        </p:blipFill>
        <p:spPr bwMode="auto">
          <a:xfrm rot="5400000">
            <a:off x="2889261" y="3230140"/>
            <a:ext cx="806134" cy="806134"/>
          </a:xfrm>
          <a:prstGeom prst="rect">
            <a:avLst/>
          </a:prstGeom>
          <a:noFill/>
        </p:spPr>
      </p:pic>
      <p:pic>
        <p:nvPicPr>
          <p:cNvPr id="22" name="Picture 2" descr="http://photos.gograph.com/thumbs/CSP/CSP993/k1505098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374" y="4029244"/>
            <a:ext cx="2663825" cy="235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545942"/>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9" y="1057980"/>
            <a:ext cx="7571724" cy="461665"/>
          </a:xfrm>
          <a:prstGeom prst="rect">
            <a:avLst/>
          </a:prstGeom>
          <a:noFill/>
        </p:spPr>
        <p:txBody>
          <a:bodyPr wrap="square" rtlCol="0">
            <a:spAutoFit/>
          </a:bodyPr>
          <a:lstStyle/>
          <a:p>
            <a:pPr algn="ctr"/>
            <a:r>
              <a:rPr lang="en-US" sz="2400" b="1">
                <a:solidFill>
                  <a:srgbClr val="0000FF"/>
                </a:solidFill>
              </a:rPr>
              <a:t>Write the number.</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Writing Teen Numbers</a:t>
            </a:r>
            <a:endParaRPr lang="en-US" sz="8000" b="1"/>
          </a:p>
        </p:txBody>
      </p:sp>
      <p:pic>
        <p:nvPicPr>
          <p:cNvPr id="23" name="Picture 3"/>
          <p:cNvPicPr>
            <a:picLocks noChangeAspect="1" noChangeArrowheads="1"/>
          </p:cNvPicPr>
          <p:nvPr/>
        </p:nvPicPr>
        <p:blipFill>
          <a:blip r:embed="rId4" cstate="print"/>
          <a:srcRect/>
          <a:stretch>
            <a:fillRect/>
          </a:stretch>
        </p:blipFill>
        <p:spPr bwMode="auto">
          <a:xfrm rot="5400000">
            <a:off x="4032252" y="-423080"/>
            <a:ext cx="1004596" cy="5822557"/>
          </a:xfrm>
          <a:prstGeom prst="rect">
            <a:avLst/>
          </a:prstGeom>
          <a:noFill/>
          <a:ln w="9525">
            <a:noFill/>
            <a:miter lim="800000"/>
            <a:headEnd/>
            <a:tailEnd/>
          </a:ln>
        </p:spPr>
      </p:pic>
      <p:pic>
        <p:nvPicPr>
          <p:cNvPr id="12" name="Picture 4" descr="https://lessonpix.com/drawings/27620/100x100/Counting+Cube.png"/>
          <p:cNvPicPr>
            <a:picLocks noChangeAspect="1" noChangeArrowheads="1"/>
          </p:cNvPicPr>
          <p:nvPr/>
        </p:nvPicPr>
        <p:blipFill>
          <a:blip r:embed="rId5" cstate="print"/>
          <a:srcRect/>
          <a:stretch>
            <a:fillRect/>
          </a:stretch>
        </p:blipFill>
        <p:spPr bwMode="auto">
          <a:xfrm rot="5400000">
            <a:off x="1834100" y="3185679"/>
            <a:ext cx="806508" cy="806508"/>
          </a:xfrm>
          <a:prstGeom prst="rect">
            <a:avLst/>
          </a:prstGeom>
          <a:noFill/>
        </p:spPr>
      </p:pic>
      <p:pic>
        <p:nvPicPr>
          <p:cNvPr id="13" name="Picture 4" descr="https://lessonpix.com/drawings/27620/100x100/Counting+Cube.png"/>
          <p:cNvPicPr>
            <a:picLocks noChangeAspect="1" noChangeArrowheads="1"/>
          </p:cNvPicPr>
          <p:nvPr/>
        </p:nvPicPr>
        <p:blipFill>
          <a:blip r:embed="rId5" cstate="print"/>
          <a:srcRect/>
          <a:stretch>
            <a:fillRect/>
          </a:stretch>
        </p:blipFill>
        <p:spPr bwMode="auto">
          <a:xfrm rot="5400000">
            <a:off x="2286000" y="3185679"/>
            <a:ext cx="806508" cy="806508"/>
          </a:xfrm>
          <a:prstGeom prst="rect">
            <a:avLst/>
          </a:prstGeom>
          <a:noFill/>
        </p:spPr>
      </p:pic>
      <p:pic>
        <p:nvPicPr>
          <p:cNvPr id="14" name="Picture 4" descr="https://lessonpix.com/drawings/27620/100x100/Counting+Cube.png"/>
          <p:cNvPicPr>
            <a:picLocks noChangeAspect="1" noChangeArrowheads="1"/>
          </p:cNvPicPr>
          <p:nvPr/>
        </p:nvPicPr>
        <p:blipFill>
          <a:blip r:embed="rId5" cstate="print"/>
          <a:srcRect/>
          <a:stretch>
            <a:fillRect/>
          </a:stretch>
        </p:blipFill>
        <p:spPr bwMode="auto">
          <a:xfrm rot="5400000">
            <a:off x="2785369" y="3185009"/>
            <a:ext cx="806508" cy="806508"/>
          </a:xfrm>
          <a:prstGeom prst="rect">
            <a:avLst/>
          </a:prstGeom>
          <a:noFill/>
        </p:spPr>
      </p:pic>
      <p:pic>
        <p:nvPicPr>
          <p:cNvPr id="15" name="Picture 4" descr="https://lessonpix.com/drawings/27620/100x100/Counting+Cube.png"/>
          <p:cNvPicPr>
            <a:picLocks noChangeAspect="1" noChangeArrowheads="1"/>
          </p:cNvPicPr>
          <p:nvPr/>
        </p:nvPicPr>
        <p:blipFill>
          <a:blip r:embed="rId5" cstate="print"/>
          <a:srcRect/>
          <a:stretch>
            <a:fillRect/>
          </a:stretch>
        </p:blipFill>
        <p:spPr bwMode="auto">
          <a:xfrm rot="5400000">
            <a:off x="3306399" y="3184339"/>
            <a:ext cx="806508" cy="806508"/>
          </a:xfrm>
          <a:prstGeom prst="rect">
            <a:avLst/>
          </a:prstGeom>
          <a:noFill/>
        </p:spPr>
      </p:pic>
      <p:pic>
        <p:nvPicPr>
          <p:cNvPr id="16" name="Picture 4" descr="https://lessonpix.com/drawings/27620/100x100/Counting+Cube.png"/>
          <p:cNvPicPr>
            <a:picLocks noChangeAspect="1" noChangeArrowheads="1"/>
          </p:cNvPicPr>
          <p:nvPr/>
        </p:nvPicPr>
        <p:blipFill>
          <a:blip r:embed="rId5" cstate="print"/>
          <a:srcRect/>
          <a:stretch>
            <a:fillRect/>
          </a:stretch>
        </p:blipFill>
        <p:spPr bwMode="auto">
          <a:xfrm rot="5400000">
            <a:off x="3819027" y="3181102"/>
            <a:ext cx="806508" cy="806508"/>
          </a:xfrm>
          <a:prstGeom prst="rect">
            <a:avLst/>
          </a:prstGeom>
          <a:noFill/>
        </p:spPr>
      </p:pic>
      <p:pic>
        <p:nvPicPr>
          <p:cNvPr id="17" name="Picture 4" descr="https://lessonpix.com/drawings/27620/100x100/Counting+Cube.png"/>
          <p:cNvPicPr>
            <a:picLocks noChangeAspect="1" noChangeArrowheads="1"/>
          </p:cNvPicPr>
          <p:nvPr/>
        </p:nvPicPr>
        <p:blipFill>
          <a:blip r:embed="rId5" cstate="print"/>
          <a:srcRect/>
          <a:stretch>
            <a:fillRect/>
          </a:stretch>
        </p:blipFill>
        <p:spPr bwMode="auto">
          <a:xfrm rot="5400000">
            <a:off x="4365300" y="3165626"/>
            <a:ext cx="806508" cy="806508"/>
          </a:xfrm>
          <a:prstGeom prst="rect">
            <a:avLst/>
          </a:prstGeom>
          <a:noFill/>
        </p:spPr>
      </p:pic>
      <p:pic>
        <p:nvPicPr>
          <p:cNvPr id="22" name="Picture 4" descr="https://lessonpix.com/drawings/27620/100x100/Counting+Cube.png"/>
          <p:cNvPicPr>
            <a:picLocks noChangeAspect="1" noChangeArrowheads="1"/>
          </p:cNvPicPr>
          <p:nvPr/>
        </p:nvPicPr>
        <p:blipFill>
          <a:blip r:embed="rId5" cstate="print"/>
          <a:srcRect/>
          <a:stretch>
            <a:fillRect/>
          </a:stretch>
        </p:blipFill>
        <p:spPr bwMode="auto">
          <a:xfrm rot="5400000">
            <a:off x="4870518" y="3166749"/>
            <a:ext cx="806508" cy="806508"/>
          </a:xfrm>
          <a:prstGeom prst="rect">
            <a:avLst/>
          </a:prstGeom>
          <a:noFill/>
        </p:spPr>
      </p:pic>
      <p:pic>
        <p:nvPicPr>
          <p:cNvPr id="24" name="Picture 4" descr="https://lessonpix.com/drawings/27620/100x100/Counting+Cube.png"/>
          <p:cNvPicPr>
            <a:picLocks noChangeAspect="1" noChangeArrowheads="1"/>
          </p:cNvPicPr>
          <p:nvPr/>
        </p:nvPicPr>
        <p:blipFill>
          <a:blip r:embed="rId5" cstate="print"/>
          <a:srcRect/>
          <a:stretch>
            <a:fillRect/>
          </a:stretch>
        </p:blipFill>
        <p:spPr bwMode="auto">
          <a:xfrm rot="5400000">
            <a:off x="5378657" y="3165626"/>
            <a:ext cx="806508" cy="806508"/>
          </a:xfrm>
          <a:prstGeom prst="rect">
            <a:avLst/>
          </a:prstGeom>
          <a:noFill/>
        </p:spPr>
      </p:pic>
      <p:pic>
        <p:nvPicPr>
          <p:cNvPr id="25" name="Picture 4" descr="https://lessonpix.com/drawings/27620/100x100/Counting+Cube.png"/>
          <p:cNvPicPr>
            <a:picLocks noChangeAspect="1" noChangeArrowheads="1"/>
          </p:cNvPicPr>
          <p:nvPr/>
        </p:nvPicPr>
        <p:blipFill>
          <a:blip r:embed="rId5" cstate="print"/>
          <a:srcRect/>
          <a:stretch>
            <a:fillRect/>
          </a:stretch>
        </p:blipFill>
        <p:spPr bwMode="auto">
          <a:xfrm rot="5400000">
            <a:off x="5877682" y="3154808"/>
            <a:ext cx="806508" cy="806508"/>
          </a:xfrm>
          <a:prstGeom prst="rect">
            <a:avLst/>
          </a:prstGeom>
          <a:noFill/>
        </p:spPr>
      </p:pic>
      <p:pic>
        <p:nvPicPr>
          <p:cNvPr id="28" name="Picture 2" descr="http://photos.gograph.com/thumbs/CSP/CSP993/k1505098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374" y="4029244"/>
            <a:ext cx="2663825" cy="235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710332"/>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9" y="1057980"/>
            <a:ext cx="7571724" cy="461665"/>
          </a:xfrm>
          <a:prstGeom prst="rect">
            <a:avLst/>
          </a:prstGeom>
          <a:noFill/>
        </p:spPr>
        <p:txBody>
          <a:bodyPr wrap="square" rtlCol="0">
            <a:spAutoFit/>
          </a:bodyPr>
          <a:lstStyle/>
          <a:p>
            <a:pPr algn="ctr"/>
            <a:r>
              <a:rPr lang="en-US" sz="2400" b="1">
                <a:solidFill>
                  <a:srgbClr val="0000FF"/>
                </a:solidFill>
              </a:rPr>
              <a:t>Write the number.</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Writing Teen Numbers</a:t>
            </a:r>
            <a:endParaRPr lang="en-US" sz="8000" b="1"/>
          </a:p>
        </p:txBody>
      </p:sp>
      <p:pic>
        <p:nvPicPr>
          <p:cNvPr id="27" name="Picture 4" descr="https://lessonpix.com/drawings/27620/100x100/Counting+Cube.png"/>
          <p:cNvPicPr>
            <a:picLocks noChangeAspect="1" noChangeArrowheads="1"/>
          </p:cNvPicPr>
          <p:nvPr/>
        </p:nvPicPr>
        <p:blipFill>
          <a:blip r:embed="rId4" cstate="print"/>
          <a:srcRect/>
          <a:stretch>
            <a:fillRect/>
          </a:stretch>
        </p:blipFill>
        <p:spPr bwMode="auto">
          <a:xfrm rot="5400000">
            <a:off x="3196673" y="2617131"/>
            <a:ext cx="806508" cy="806508"/>
          </a:xfrm>
          <a:prstGeom prst="rect">
            <a:avLst/>
          </a:prstGeom>
          <a:noFill/>
        </p:spPr>
      </p:pic>
      <p:pic>
        <p:nvPicPr>
          <p:cNvPr id="28" name="Picture 4" descr="https://lessonpix.com/drawings/27620/100x100/Counting+Cube.png"/>
          <p:cNvPicPr>
            <a:picLocks noChangeAspect="1" noChangeArrowheads="1"/>
          </p:cNvPicPr>
          <p:nvPr/>
        </p:nvPicPr>
        <p:blipFill>
          <a:blip r:embed="rId4" cstate="print"/>
          <a:srcRect/>
          <a:stretch>
            <a:fillRect/>
          </a:stretch>
        </p:blipFill>
        <p:spPr bwMode="auto">
          <a:xfrm rot="5400000">
            <a:off x="3648573" y="2617131"/>
            <a:ext cx="806508" cy="806508"/>
          </a:xfrm>
          <a:prstGeom prst="rect">
            <a:avLst/>
          </a:prstGeom>
          <a:noFill/>
        </p:spPr>
      </p:pic>
      <p:pic>
        <p:nvPicPr>
          <p:cNvPr id="29" name="Picture 4" descr="https://lessonpix.com/drawings/27620/100x100/Counting+Cube.png"/>
          <p:cNvPicPr>
            <a:picLocks noChangeAspect="1" noChangeArrowheads="1"/>
          </p:cNvPicPr>
          <p:nvPr/>
        </p:nvPicPr>
        <p:blipFill>
          <a:blip r:embed="rId4" cstate="print"/>
          <a:srcRect/>
          <a:stretch>
            <a:fillRect/>
          </a:stretch>
        </p:blipFill>
        <p:spPr bwMode="auto">
          <a:xfrm rot="5400000">
            <a:off x="4147942" y="2616461"/>
            <a:ext cx="806508" cy="806508"/>
          </a:xfrm>
          <a:prstGeom prst="rect">
            <a:avLst/>
          </a:prstGeom>
          <a:noFill/>
        </p:spPr>
      </p:pic>
      <p:pic>
        <p:nvPicPr>
          <p:cNvPr id="30" name="Picture 4" descr="https://lessonpix.com/drawings/27620/100x100/Counting+Cube.png"/>
          <p:cNvPicPr>
            <a:picLocks noChangeAspect="1" noChangeArrowheads="1"/>
          </p:cNvPicPr>
          <p:nvPr/>
        </p:nvPicPr>
        <p:blipFill>
          <a:blip r:embed="rId4" cstate="print"/>
          <a:srcRect/>
          <a:stretch>
            <a:fillRect/>
          </a:stretch>
        </p:blipFill>
        <p:spPr bwMode="auto">
          <a:xfrm rot="5400000">
            <a:off x="4668972" y="2615791"/>
            <a:ext cx="806508" cy="806508"/>
          </a:xfrm>
          <a:prstGeom prst="rect">
            <a:avLst/>
          </a:prstGeom>
          <a:noFill/>
        </p:spPr>
      </p:pic>
      <p:pic>
        <p:nvPicPr>
          <p:cNvPr id="31" name="Picture 4" descr="https://lessonpix.com/drawings/27620/100x100/Counting+Cube.png"/>
          <p:cNvPicPr>
            <a:picLocks noChangeAspect="1" noChangeArrowheads="1"/>
          </p:cNvPicPr>
          <p:nvPr/>
        </p:nvPicPr>
        <p:blipFill>
          <a:blip r:embed="rId4" cstate="print"/>
          <a:srcRect/>
          <a:stretch>
            <a:fillRect/>
          </a:stretch>
        </p:blipFill>
        <p:spPr bwMode="auto">
          <a:xfrm rot="5400000">
            <a:off x="5181600" y="2612554"/>
            <a:ext cx="806508" cy="806508"/>
          </a:xfrm>
          <a:prstGeom prst="rect">
            <a:avLst/>
          </a:prstGeom>
          <a:noFill/>
        </p:spPr>
      </p:pic>
      <p:pic>
        <p:nvPicPr>
          <p:cNvPr id="34" name="Picture 2" descr="http://photos.gograph.com/thumbs/CSP/CSP993/k1505098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74" y="4029244"/>
            <a:ext cx="2663825" cy="235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253203"/>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9" y="1057980"/>
            <a:ext cx="7571724" cy="461665"/>
          </a:xfrm>
          <a:prstGeom prst="rect">
            <a:avLst/>
          </a:prstGeom>
          <a:noFill/>
        </p:spPr>
        <p:txBody>
          <a:bodyPr wrap="square" rtlCol="0">
            <a:spAutoFit/>
          </a:bodyPr>
          <a:lstStyle/>
          <a:p>
            <a:pPr algn="ctr"/>
            <a:r>
              <a:rPr lang="en-US" sz="2400" b="1">
                <a:solidFill>
                  <a:srgbClr val="0000FF"/>
                </a:solidFill>
              </a:rPr>
              <a:t>Write the number.</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Writing Teen Numbers</a:t>
            </a:r>
            <a:endParaRPr lang="en-US" sz="8000" b="1"/>
          </a:p>
        </p:txBody>
      </p:sp>
      <p:pic>
        <p:nvPicPr>
          <p:cNvPr id="23" name="Picture 3"/>
          <p:cNvPicPr>
            <a:picLocks noChangeAspect="1" noChangeArrowheads="1"/>
          </p:cNvPicPr>
          <p:nvPr/>
        </p:nvPicPr>
        <p:blipFill>
          <a:blip r:embed="rId4" cstate="print"/>
          <a:srcRect/>
          <a:stretch>
            <a:fillRect/>
          </a:stretch>
        </p:blipFill>
        <p:spPr bwMode="auto">
          <a:xfrm rot="5400000">
            <a:off x="4032252" y="-292198"/>
            <a:ext cx="1004596" cy="5822557"/>
          </a:xfrm>
          <a:prstGeom prst="rect">
            <a:avLst/>
          </a:prstGeom>
          <a:noFill/>
          <a:ln w="9525">
            <a:noFill/>
            <a:miter lim="800000"/>
            <a:headEnd/>
            <a:tailEnd/>
          </a:ln>
        </p:spPr>
      </p:pic>
      <p:pic>
        <p:nvPicPr>
          <p:cNvPr id="29" name="Picture 2" descr="http://photos.gograph.com/thumbs/CSP/CSP993/k1505098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74" y="4029244"/>
            <a:ext cx="2663825" cy="23504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lessonpix.com/drawings/27620/100x100/Counting+Cube.png"/>
          <p:cNvPicPr>
            <a:picLocks noChangeAspect="1" noChangeArrowheads="1"/>
          </p:cNvPicPr>
          <p:nvPr/>
        </p:nvPicPr>
        <p:blipFill>
          <a:blip r:embed="rId6" cstate="print"/>
          <a:srcRect/>
          <a:stretch>
            <a:fillRect/>
          </a:stretch>
        </p:blipFill>
        <p:spPr bwMode="auto">
          <a:xfrm rot="5400000">
            <a:off x="1834100" y="3316561"/>
            <a:ext cx="806508" cy="806508"/>
          </a:xfrm>
          <a:prstGeom prst="rect">
            <a:avLst/>
          </a:prstGeom>
          <a:noFill/>
        </p:spPr>
      </p:pic>
      <p:pic>
        <p:nvPicPr>
          <p:cNvPr id="13" name="Picture 4" descr="https://lessonpix.com/drawings/27620/100x100/Counting+Cube.png"/>
          <p:cNvPicPr>
            <a:picLocks noChangeAspect="1" noChangeArrowheads="1"/>
          </p:cNvPicPr>
          <p:nvPr/>
        </p:nvPicPr>
        <p:blipFill>
          <a:blip r:embed="rId6" cstate="print"/>
          <a:srcRect/>
          <a:stretch>
            <a:fillRect/>
          </a:stretch>
        </p:blipFill>
        <p:spPr bwMode="auto">
          <a:xfrm rot="5400000">
            <a:off x="2286000" y="3316561"/>
            <a:ext cx="806508" cy="806508"/>
          </a:xfrm>
          <a:prstGeom prst="rect">
            <a:avLst/>
          </a:prstGeom>
          <a:noFill/>
        </p:spPr>
      </p:pic>
      <p:pic>
        <p:nvPicPr>
          <p:cNvPr id="14" name="Picture 4" descr="https://lessonpix.com/drawings/27620/100x100/Counting+Cube.png"/>
          <p:cNvPicPr>
            <a:picLocks noChangeAspect="1" noChangeArrowheads="1"/>
          </p:cNvPicPr>
          <p:nvPr/>
        </p:nvPicPr>
        <p:blipFill>
          <a:blip r:embed="rId6" cstate="print"/>
          <a:srcRect/>
          <a:stretch>
            <a:fillRect/>
          </a:stretch>
        </p:blipFill>
        <p:spPr bwMode="auto">
          <a:xfrm rot="5400000">
            <a:off x="2785369" y="3315891"/>
            <a:ext cx="806508" cy="806508"/>
          </a:xfrm>
          <a:prstGeom prst="rect">
            <a:avLst/>
          </a:prstGeom>
          <a:noFill/>
        </p:spPr>
      </p:pic>
      <p:pic>
        <p:nvPicPr>
          <p:cNvPr id="15" name="Picture 4" descr="https://lessonpix.com/drawings/27620/100x100/Counting+Cube.png"/>
          <p:cNvPicPr>
            <a:picLocks noChangeAspect="1" noChangeArrowheads="1"/>
          </p:cNvPicPr>
          <p:nvPr/>
        </p:nvPicPr>
        <p:blipFill>
          <a:blip r:embed="rId6" cstate="print"/>
          <a:srcRect/>
          <a:stretch>
            <a:fillRect/>
          </a:stretch>
        </p:blipFill>
        <p:spPr bwMode="auto">
          <a:xfrm rot="5400000">
            <a:off x="3306399" y="3315221"/>
            <a:ext cx="806508" cy="806508"/>
          </a:xfrm>
          <a:prstGeom prst="rect">
            <a:avLst/>
          </a:prstGeom>
          <a:noFill/>
        </p:spPr>
      </p:pic>
      <p:pic>
        <p:nvPicPr>
          <p:cNvPr id="16" name="Picture 4" descr="https://lessonpix.com/drawings/27620/100x100/Counting+Cube.png"/>
          <p:cNvPicPr>
            <a:picLocks noChangeAspect="1" noChangeArrowheads="1"/>
          </p:cNvPicPr>
          <p:nvPr/>
        </p:nvPicPr>
        <p:blipFill>
          <a:blip r:embed="rId6" cstate="print"/>
          <a:srcRect/>
          <a:stretch>
            <a:fillRect/>
          </a:stretch>
        </p:blipFill>
        <p:spPr bwMode="auto">
          <a:xfrm rot="5400000">
            <a:off x="3819027" y="3311984"/>
            <a:ext cx="806508" cy="806508"/>
          </a:xfrm>
          <a:prstGeom prst="rect">
            <a:avLst/>
          </a:prstGeom>
          <a:noFill/>
        </p:spPr>
      </p:pic>
      <p:pic>
        <p:nvPicPr>
          <p:cNvPr id="17" name="Picture 4" descr="https://lessonpix.com/drawings/27620/100x100/Counting+Cube.png"/>
          <p:cNvPicPr>
            <a:picLocks noChangeAspect="1" noChangeArrowheads="1"/>
          </p:cNvPicPr>
          <p:nvPr/>
        </p:nvPicPr>
        <p:blipFill>
          <a:blip r:embed="rId6" cstate="print"/>
          <a:srcRect/>
          <a:stretch>
            <a:fillRect/>
          </a:stretch>
        </p:blipFill>
        <p:spPr bwMode="auto">
          <a:xfrm rot="5400000">
            <a:off x="4365300" y="3296508"/>
            <a:ext cx="806508" cy="806508"/>
          </a:xfrm>
          <a:prstGeom prst="rect">
            <a:avLst/>
          </a:prstGeom>
          <a:noFill/>
        </p:spPr>
      </p:pic>
      <p:pic>
        <p:nvPicPr>
          <p:cNvPr id="22" name="Picture 4" descr="https://lessonpix.com/drawings/27620/100x100/Counting+Cube.png"/>
          <p:cNvPicPr>
            <a:picLocks noChangeAspect="1" noChangeArrowheads="1"/>
          </p:cNvPicPr>
          <p:nvPr/>
        </p:nvPicPr>
        <p:blipFill>
          <a:blip r:embed="rId6" cstate="print"/>
          <a:srcRect/>
          <a:stretch>
            <a:fillRect/>
          </a:stretch>
        </p:blipFill>
        <p:spPr bwMode="auto">
          <a:xfrm rot="5400000">
            <a:off x="4870518" y="3297631"/>
            <a:ext cx="806508" cy="806508"/>
          </a:xfrm>
          <a:prstGeom prst="rect">
            <a:avLst/>
          </a:prstGeom>
          <a:noFill/>
        </p:spPr>
      </p:pic>
    </p:spTree>
    <p:extLst>
      <p:ext uri="{BB962C8B-B14F-4D97-AF65-F5344CB8AC3E}">
        <p14:creationId xmlns:p14="http://schemas.microsoft.com/office/powerpoint/2010/main" val="4256294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  Partners to 10</a:t>
            </a:r>
            <a:endParaRPr lang="en-US" sz="8000" b="1"/>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1</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do you see?  How many more to make 10?  Say the number sentence. </a:t>
            </a:r>
          </a:p>
        </p:txBody>
      </p:sp>
      <p:pic>
        <p:nvPicPr>
          <p:cNvPr id="16" name="Picture 15"/>
          <p:cNvPicPr>
            <a:picLocks noChangeAspect="1"/>
          </p:cNvPicPr>
          <p:nvPr/>
        </p:nvPicPr>
        <p:blipFill>
          <a:blip r:embed="rId5"/>
          <a:stretch>
            <a:fillRect/>
          </a:stretch>
        </p:blipFill>
        <p:spPr>
          <a:xfrm>
            <a:off x="2443432" y="2687926"/>
            <a:ext cx="4333875" cy="2343150"/>
          </a:xfrm>
          <a:prstGeom prst="rect">
            <a:avLst/>
          </a:prstGeom>
        </p:spPr>
      </p:pic>
    </p:spTree>
    <p:extLst>
      <p:ext uri="{BB962C8B-B14F-4D97-AF65-F5344CB8AC3E}">
        <p14:creationId xmlns:p14="http://schemas.microsoft.com/office/powerpoint/2010/main" val="323427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9" y="1057980"/>
            <a:ext cx="7571724" cy="461665"/>
          </a:xfrm>
          <a:prstGeom prst="rect">
            <a:avLst/>
          </a:prstGeom>
          <a:noFill/>
        </p:spPr>
        <p:txBody>
          <a:bodyPr wrap="square" rtlCol="0">
            <a:spAutoFit/>
          </a:bodyPr>
          <a:lstStyle/>
          <a:p>
            <a:pPr algn="ctr"/>
            <a:r>
              <a:rPr lang="en-US" sz="2400" b="1">
                <a:solidFill>
                  <a:srgbClr val="0000FF"/>
                </a:solidFill>
              </a:rPr>
              <a:t>Write the number.</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Writing Teen Numbers</a:t>
            </a:r>
            <a:endParaRPr lang="en-US" sz="8000" b="1"/>
          </a:p>
        </p:txBody>
      </p:sp>
      <p:pic>
        <p:nvPicPr>
          <p:cNvPr id="12" name="Picture 4" descr="https://lessonpix.com/drawings/27620/100x100/Counting+Cube.png"/>
          <p:cNvPicPr>
            <a:picLocks noChangeAspect="1" noChangeArrowheads="1"/>
          </p:cNvPicPr>
          <p:nvPr/>
        </p:nvPicPr>
        <p:blipFill>
          <a:blip r:embed="rId4" cstate="print"/>
          <a:srcRect/>
          <a:stretch>
            <a:fillRect/>
          </a:stretch>
        </p:blipFill>
        <p:spPr bwMode="auto">
          <a:xfrm rot="5400000">
            <a:off x="2269045" y="2555297"/>
            <a:ext cx="806508" cy="806508"/>
          </a:xfrm>
          <a:prstGeom prst="rect">
            <a:avLst/>
          </a:prstGeom>
          <a:noFill/>
        </p:spPr>
      </p:pic>
      <p:pic>
        <p:nvPicPr>
          <p:cNvPr id="13" name="Picture 4" descr="https://lessonpix.com/drawings/27620/100x100/Counting+Cube.png"/>
          <p:cNvPicPr>
            <a:picLocks noChangeAspect="1" noChangeArrowheads="1"/>
          </p:cNvPicPr>
          <p:nvPr/>
        </p:nvPicPr>
        <p:blipFill>
          <a:blip r:embed="rId4" cstate="print"/>
          <a:srcRect/>
          <a:stretch>
            <a:fillRect/>
          </a:stretch>
        </p:blipFill>
        <p:spPr bwMode="auto">
          <a:xfrm rot="5400000">
            <a:off x="2720945" y="2555297"/>
            <a:ext cx="806508" cy="806508"/>
          </a:xfrm>
          <a:prstGeom prst="rect">
            <a:avLst/>
          </a:prstGeom>
          <a:noFill/>
        </p:spPr>
      </p:pic>
      <p:pic>
        <p:nvPicPr>
          <p:cNvPr id="14" name="Picture 4" descr="https://lessonpix.com/drawings/27620/100x100/Counting+Cube.png"/>
          <p:cNvPicPr>
            <a:picLocks noChangeAspect="1" noChangeArrowheads="1"/>
          </p:cNvPicPr>
          <p:nvPr/>
        </p:nvPicPr>
        <p:blipFill>
          <a:blip r:embed="rId4" cstate="print"/>
          <a:srcRect/>
          <a:stretch>
            <a:fillRect/>
          </a:stretch>
        </p:blipFill>
        <p:spPr bwMode="auto">
          <a:xfrm rot="5400000">
            <a:off x="3220314" y="2554627"/>
            <a:ext cx="806508" cy="806508"/>
          </a:xfrm>
          <a:prstGeom prst="rect">
            <a:avLst/>
          </a:prstGeom>
          <a:noFill/>
        </p:spPr>
      </p:pic>
      <p:pic>
        <p:nvPicPr>
          <p:cNvPr id="15" name="Picture 4" descr="https://lessonpix.com/drawings/27620/100x100/Counting+Cube.png"/>
          <p:cNvPicPr>
            <a:picLocks noChangeAspect="1" noChangeArrowheads="1"/>
          </p:cNvPicPr>
          <p:nvPr/>
        </p:nvPicPr>
        <p:blipFill>
          <a:blip r:embed="rId4" cstate="print"/>
          <a:srcRect/>
          <a:stretch>
            <a:fillRect/>
          </a:stretch>
        </p:blipFill>
        <p:spPr bwMode="auto">
          <a:xfrm rot="5400000">
            <a:off x="3741344" y="2553957"/>
            <a:ext cx="806508" cy="806508"/>
          </a:xfrm>
          <a:prstGeom prst="rect">
            <a:avLst/>
          </a:prstGeom>
          <a:noFill/>
        </p:spPr>
      </p:pic>
      <p:pic>
        <p:nvPicPr>
          <p:cNvPr id="16" name="Picture 4" descr="https://lessonpix.com/drawings/27620/100x100/Counting+Cube.png"/>
          <p:cNvPicPr>
            <a:picLocks noChangeAspect="1" noChangeArrowheads="1"/>
          </p:cNvPicPr>
          <p:nvPr/>
        </p:nvPicPr>
        <p:blipFill>
          <a:blip r:embed="rId4" cstate="print"/>
          <a:srcRect/>
          <a:stretch>
            <a:fillRect/>
          </a:stretch>
        </p:blipFill>
        <p:spPr bwMode="auto">
          <a:xfrm rot="5400000">
            <a:off x="4253972" y="2550720"/>
            <a:ext cx="806508" cy="806508"/>
          </a:xfrm>
          <a:prstGeom prst="rect">
            <a:avLst/>
          </a:prstGeom>
          <a:noFill/>
        </p:spPr>
      </p:pic>
      <p:pic>
        <p:nvPicPr>
          <p:cNvPr id="17" name="Picture 4" descr="https://lessonpix.com/drawings/27620/100x100/Counting+Cube.png"/>
          <p:cNvPicPr>
            <a:picLocks noChangeAspect="1" noChangeArrowheads="1"/>
          </p:cNvPicPr>
          <p:nvPr/>
        </p:nvPicPr>
        <p:blipFill>
          <a:blip r:embed="rId4" cstate="print"/>
          <a:srcRect/>
          <a:stretch>
            <a:fillRect/>
          </a:stretch>
        </p:blipFill>
        <p:spPr bwMode="auto">
          <a:xfrm rot="5400000">
            <a:off x="4800245" y="2535244"/>
            <a:ext cx="806508" cy="806508"/>
          </a:xfrm>
          <a:prstGeom prst="rect">
            <a:avLst/>
          </a:prstGeom>
          <a:noFill/>
        </p:spPr>
      </p:pic>
      <p:pic>
        <p:nvPicPr>
          <p:cNvPr id="22" name="Picture 4" descr="https://lessonpix.com/drawings/27620/100x100/Counting+Cube.png"/>
          <p:cNvPicPr>
            <a:picLocks noChangeAspect="1" noChangeArrowheads="1"/>
          </p:cNvPicPr>
          <p:nvPr/>
        </p:nvPicPr>
        <p:blipFill>
          <a:blip r:embed="rId4" cstate="print"/>
          <a:srcRect/>
          <a:stretch>
            <a:fillRect/>
          </a:stretch>
        </p:blipFill>
        <p:spPr bwMode="auto">
          <a:xfrm rot="5400000">
            <a:off x="5305463" y="2536367"/>
            <a:ext cx="806508" cy="806508"/>
          </a:xfrm>
          <a:prstGeom prst="rect">
            <a:avLst/>
          </a:prstGeom>
          <a:noFill/>
        </p:spPr>
      </p:pic>
      <p:pic>
        <p:nvPicPr>
          <p:cNvPr id="24" name="Picture 4" descr="https://lessonpix.com/drawings/27620/100x100/Counting+Cube.png"/>
          <p:cNvPicPr>
            <a:picLocks noChangeAspect="1" noChangeArrowheads="1"/>
          </p:cNvPicPr>
          <p:nvPr/>
        </p:nvPicPr>
        <p:blipFill>
          <a:blip r:embed="rId4" cstate="print"/>
          <a:srcRect/>
          <a:stretch>
            <a:fillRect/>
          </a:stretch>
        </p:blipFill>
        <p:spPr bwMode="auto">
          <a:xfrm rot="5400000">
            <a:off x="5828029" y="2535244"/>
            <a:ext cx="806508" cy="806508"/>
          </a:xfrm>
          <a:prstGeom prst="rect">
            <a:avLst/>
          </a:prstGeom>
          <a:noFill/>
        </p:spPr>
      </p:pic>
      <p:pic>
        <p:nvPicPr>
          <p:cNvPr id="27" name="Picture 2" descr="http://photos.gograph.com/thumbs/CSP/CSP993/k1505098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74" y="4029244"/>
            <a:ext cx="2663825" cy="235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075154"/>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9" y="1057980"/>
            <a:ext cx="7571724" cy="461665"/>
          </a:xfrm>
          <a:prstGeom prst="rect">
            <a:avLst/>
          </a:prstGeom>
          <a:noFill/>
        </p:spPr>
        <p:txBody>
          <a:bodyPr wrap="square" rtlCol="0">
            <a:spAutoFit/>
          </a:bodyPr>
          <a:lstStyle/>
          <a:p>
            <a:pPr algn="ctr"/>
            <a:r>
              <a:rPr lang="en-US" sz="2400" b="1">
                <a:solidFill>
                  <a:srgbClr val="0000FF"/>
                </a:solidFill>
              </a:rPr>
              <a:t>Write the number.</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Writing Teen Numbers</a:t>
            </a:r>
            <a:endParaRPr lang="en-US" sz="8000" b="1"/>
          </a:p>
        </p:txBody>
      </p:sp>
      <p:pic>
        <p:nvPicPr>
          <p:cNvPr id="23" name="Picture 3"/>
          <p:cNvPicPr>
            <a:picLocks noChangeAspect="1" noChangeArrowheads="1"/>
          </p:cNvPicPr>
          <p:nvPr/>
        </p:nvPicPr>
        <p:blipFill>
          <a:blip r:embed="rId4" cstate="print"/>
          <a:srcRect/>
          <a:stretch>
            <a:fillRect/>
          </a:stretch>
        </p:blipFill>
        <p:spPr bwMode="auto">
          <a:xfrm rot="5400000">
            <a:off x="4032252" y="-288885"/>
            <a:ext cx="1004596" cy="5822557"/>
          </a:xfrm>
          <a:prstGeom prst="rect">
            <a:avLst/>
          </a:prstGeom>
          <a:noFill/>
          <a:ln w="9525">
            <a:noFill/>
            <a:miter lim="800000"/>
            <a:headEnd/>
            <a:tailEnd/>
          </a:ln>
        </p:spPr>
      </p:pic>
      <p:pic>
        <p:nvPicPr>
          <p:cNvPr id="27" name="Picture 2" descr="http://photos.gograph.com/thumbs/CSP/CSP993/k1505098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74" y="4029244"/>
            <a:ext cx="2663825" cy="23504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lessonpix.com/drawings/27620/100x100/Counting+Cube.png"/>
          <p:cNvPicPr>
            <a:picLocks noChangeAspect="1" noChangeArrowheads="1"/>
          </p:cNvPicPr>
          <p:nvPr/>
        </p:nvPicPr>
        <p:blipFill>
          <a:blip r:embed="rId6" cstate="print"/>
          <a:srcRect/>
          <a:stretch>
            <a:fillRect/>
          </a:stretch>
        </p:blipFill>
        <p:spPr bwMode="auto">
          <a:xfrm rot="5400000">
            <a:off x="1834100" y="3319874"/>
            <a:ext cx="806508" cy="806508"/>
          </a:xfrm>
          <a:prstGeom prst="rect">
            <a:avLst/>
          </a:prstGeom>
          <a:noFill/>
        </p:spPr>
      </p:pic>
      <p:pic>
        <p:nvPicPr>
          <p:cNvPr id="13" name="Picture 4" descr="https://lessonpix.com/drawings/27620/100x100/Counting+Cube.png"/>
          <p:cNvPicPr>
            <a:picLocks noChangeAspect="1" noChangeArrowheads="1"/>
          </p:cNvPicPr>
          <p:nvPr/>
        </p:nvPicPr>
        <p:blipFill>
          <a:blip r:embed="rId6" cstate="print"/>
          <a:srcRect/>
          <a:stretch>
            <a:fillRect/>
          </a:stretch>
        </p:blipFill>
        <p:spPr bwMode="auto">
          <a:xfrm rot="5400000">
            <a:off x="2286000" y="3319874"/>
            <a:ext cx="806508" cy="806508"/>
          </a:xfrm>
          <a:prstGeom prst="rect">
            <a:avLst/>
          </a:prstGeom>
          <a:noFill/>
        </p:spPr>
      </p:pic>
      <p:pic>
        <p:nvPicPr>
          <p:cNvPr id="14" name="Picture 4" descr="https://lessonpix.com/drawings/27620/100x100/Counting+Cube.png"/>
          <p:cNvPicPr>
            <a:picLocks noChangeAspect="1" noChangeArrowheads="1"/>
          </p:cNvPicPr>
          <p:nvPr/>
        </p:nvPicPr>
        <p:blipFill>
          <a:blip r:embed="rId6" cstate="print"/>
          <a:srcRect/>
          <a:stretch>
            <a:fillRect/>
          </a:stretch>
        </p:blipFill>
        <p:spPr bwMode="auto">
          <a:xfrm rot="5400000">
            <a:off x="2785369" y="3319204"/>
            <a:ext cx="806508" cy="806508"/>
          </a:xfrm>
          <a:prstGeom prst="rect">
            <a:avLst/>
          </a:prstGeom>
          <a:noFill/>
        </p:spPr>
      </p:pic>
      <p:pic>
        <p:nvPicPr>
          <p:cNvPr id="15" name="Picture 4" descr="https://lessonpix.com/drawings/27620/100x100/Counting+Cube.png"/>
          <p:cNvPicPr>
            <a:picLocks noChangeAspect="1" noChangeArrowheads="1"/>
          </p:cNvPicPr>
          <p:nvPr/>
        </p:nvPicPr>
        <p:blipFill>
          <a:blip r:embed="rId6" cstate="print"/>
          <a:srcRect/>
          <a:stretch>
            <a:fillRect/>
          </a:stretch>
        </p:blipFill>
        <p:spPr bwMode="auto">
          <a:xfrm rot="5400000">
            <a:off x="3306399" y="3318534"/>
            <a:ext cx="806508" cy="806508"/>
          </a:xfrm>
          <a:prstGeom prst="rect">
            <a:avLst/>
          </a:prstGeom>
          <a:noFill/>
        </p:spPr>
      </p:pic>
      <p:pic>
        <p:nvPicPr>
          <p:cNvPr id="16" name="Picture 4" descr="https://lessonpix.com/drawings/27620/100x100/Counting+Cube.png"/>
          <p:cNvPicPr>
            <a:picLocks noChangeAspect="1" noChangeArrowheads="1"/>
          </p:cNvPicPr>
          <p:nvPr/>
        </p:nvPicPr>
        <p:blipFill>
          <a:blip r:embed="rId6" cstate="print"/>
          <a:srcRect/>
          <a:stretch>
            <a:fillRect/>
          </a:stretch>
        </p:blipFill>
        <p:spPr bwMode="auto">
          <a:xfrm rot="5400000">
            <a:off x="3819027" y="3315297"/>
            <a:ext cx="806508" cy="806508"/>
          </a:xfrm>
          <a:prstGeom prst="rect">
            <a:avLst/>
          </a:prstGeom>
          <a:noFill/>
        </p:spPr>
      </p:pic>
      <p:pic>
        <p:nvPicPr>
          <p:cNvPr id="17" name="Picture 4" descr="https://lessonpix.com/drawings/27620/100x100/Counting+Cube.png"/>
          <p:cNvPicPr>
            <a:picLocks noChangeAspect="1" noChangeArrowheads="1"/>
          </p:cNvPicPr>
          <p:nvPr/>
        </p:nvPicPr>
        <p:blipFill>
          <a:blip r:embed="rId6" cstate="print"/>
          <a:srcRect/>
          <a:stretch>
            <a:fillRect/>
          </a:stretch>
        </p:blipFill>
        <p:spPr bwMode="auto">
          <a:xfrm rot="5400000">
            <a:off x="4365300" y="3299821"/>
            <a:ext cx="806508" cy="806508"/>
          </a:xfrm>
          <a:prstGeom prst="rect">
            <a:avLst/>
          </a:prstGeom>
          <a:noFill/>
        </p:spPr>
      </p:pic>
      <p:pic>
        <p:nvPicPr>
          <p:cNvPr id="22" name="Picture 4" descr="https://lessonpix.com/drawings/27620/100x100/Counting+Cube.png"/>
          <p:cNvPicPr>
            <a:picLocks noChangeAspect="1" noChangeArrowheads="1"/>
          </p:cNvPicPr>
          <p:nvPr/>
        </p:nvPicPr>
        <p:blipFill>
          <a:blip r:embed="rId6" cstate="print"/>
          <a:srcRect/>
          <a:stretch>
            <a:fillRect/>
          </a:stretch>
        </p:blipFill>
        <p:spPr bwMode="auto">
          <a:xfrm rot="5400000">
            <a:off x="4870518" y="3300944"/>
            <a:ext cx="806508" cy="806508"/>
          </a:xfrm>
          <a:prstGeom prst="rect">
            <a:avLst/>
          </a:prstGeom>
          <a:noFill/>
        </p:spPr>
      </p:pic>
      <p:pic>
        <p:nvPicPr>
          <p:cNvPr id="24" name="Picture 4" descr="https://lessonpix.com/drawings/27620/100x100/Counting+Cube.png"/>
          <p:cNvPicPr>
            <a:picLocks noChangeAspect="1" noChangeArrowheads="1"/>
          </p:cNvPicPr>
          <p:nvPr/>
        </p:nvPicPr>
        <p:blipFill>
          <a:blip r:embed="rId6" cstate="print"/>
          <a:srcRect/>
          <a:stretch>
            <a:fillRect/>
          </a:stretch>
        </p:blipFill>
        <p:spPr bwMode="auto">
          <a:xfrm rot="5400000">
            <a:off x="5404514" y="3299821"/>
            <a:ext cx="806508" cy="806508"/>
          </a:xfrm>
          <a:prstGeom prst="rect">
            <a:avLst/>
          </a:prstGeom>
          <a:noFill/>
        </p:spPr>
      </p:pic>
    </p:spTree>
    <p:extLst>
      <p:ext uri="{BB962C8B-B14F-4D97-AF65-F5344CB8AC3E}">
        <p14:creationId xmlns:p14="http://schemas.microsoft.com/office/powerpoint/2010/main" val="3997851511"/>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9" y="1057980"/>
            <a:ext cx="7571724" cy="461665"/>
          </a:xfrm>
          <a:prstGeom prst="rect">
            <a:avLst/>
          </a:prstGeom>
          <a:noFill/>
        </p:spPr>
        <p:txBody>
          <a:bodyPr wrap="square" rtlCol="0">
            <a:spAutoFit/>
          </a:bodyPr>
          <a:lstStyle/>
          <a:p>
            <a:pPr algn="ctr"/>
            <a:r>
              <a:rPr lang="en-US" sz="2400" b="1">
                <a:solidFill>
                  <a:srgbClr val="0000FF"/>
                </a:solidFill>
              </a:rPr>
              <a:t>Write the number.</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Writing Teen Numbers</a:t>
            </a:r>
            <a:endParaRPr lang="en-US" sz="8000" b="1"/>
          </a:p>
        </p:txBody>
      </p:sp>
      <p:pic>
        <p:nvPicPr>
          <p:cNvPr id="23" name="Picture 3"/>
          <p:cNvPicPr>
            <a:picLocks noChangeAspect="1" noChangeArrowheads="1"/>
          </p:cNvPicPr>
          <p:nvPr/>
        </p:nvPicPr>
        <p:blipFill>
          <a:blip r:embed="rId4" cstate="print"/>
          <a:srcRect/>
          <a:stretch>
            <a:fillRect/>
          </a:stretch>
        </p:blipFill>
        <p:spPr bwMode="auto">
          <a:xfrm rot="5400000">
            <a:off x="4103152" y="-284158"/>
            <a:ext cx="1004596" cy="5822557"/>
          </a:xfrm>
          <a:prstGeom prst="rect">
            <a:avLst/>
          </a:prstGeom>
          <a:noFill/>
          <a:ln w="9525">
            <a:noFill/>
            <a:miter lim="800000"/>
            <a:headEnd/>
            <a:tailEnd/>
          </a:ln>
        </p:spPr>
      </p:pic>
      <p:pic>
        <p:nvPicPr>
          <p:cNvPr id="27" name="Picture 2" descr="http://photos.gograph.com/thumbs/CSP/CSP993/k1505098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74" y="4029244"/>
            <a:ext cx="2663825" cy="23504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lessonpix.com/drawings/27620/100x100/Counting+Cube.png"/>
          <p:cNvPicPr>
            <a:picLocks noChangeAspect="1" noChangeArrowheads="1"/>
          </p:cNvPicPr>
          <p:nvPr/>
        </p:nvPicPr>
        <p:blipFill>
          <a:blip r:embed="rId6" cstate="print"/>
          <a:srcRect/>
          <a:stretch>
            <a:fillRect/>
          </a:stretch>
        </p:blipFill>
        <p:spPr bwMode="auto">
          <a:xfrm rot="5400000">
            <a:off x="1905000" y="3324601"/>
            <a:ext cx="806508" cy="806508"/>
          </a:xfrm>
          <a:prstGeom prst="rect">
            <a:avLst/>
          </a:prstGeom>
          <a:noFill/>
        </p:spPr>
      </p:pic>
      <p:pic>
        <p:nvPicPr>
          <p:cNvPr id="13" name="Picture 4" descr="https://lessonpix.com/drawings/27620/100x100/Counting+Cube.png"/>
          <p:cNvPicPr>
            <a:picLocks noChangeAspect="1" noChangeArrowheads="1"/>
          </p:cNvPicPr>
          <p:nvPr/>
        </p:nvPicPr>
        <p:blipFill>
          <a:blip r:embed="rId6" cstate="print"/>
          <a:srcRect/>
          <a:stretch>
            <a:fillRect/>
          </a:stretch>
        </p:blipFill>
        <p:spPr bwMode="auto">
          <a:xfrm rot="5400000">
            <a:off x="2356900" y="3324601"/>
            <a:ext cx="806508" cy="806508"/>
          </a:xfrm>
          <a:prstGeom prst="rect">
            <a:avLst/>
          </a:prstGeom>
          <a:noFill/>
        </p:spPr>
      </p:pic>
      <p:pic>
        <p:nvPicPr>
          <p:cNvPr id="14" name="Picture 4" descr="https://lessonpix.com/drawings/27620/100x100/Counting+Cube.png"/>
          <p:cNvPicPr>
            <a:picLocks noChangeAspect="1" noChangeArrowheads="1"/>
          </p:cNvPicPr>
          <p:nvPr/>
        </p:nvPicPr>
        <p:blipFill>
          <a:blip r:embed="rId6" cstate="print"/>
          <a:srcRect/>
          <a:stretch>
            <a:fillRect/>
          </a:stretch>
        </p:blipFill>
        <p:spPr bwMode="auto">
          <a:xfrm rot="5400000">
            <a:off x="2856269" y="3323931"/>
            <a:ext cx="806508" cy="806508"/>
          </a:xfrm>
          <a:prstGeom prst="rect">
            <a:avLst/>
          </a:prstGeom>
          <a:noFill/>
        </p:spPr>
      </p:pic>
      <p:pic>
        <p:nvPicPr>
          <p:cNvPr id="15" name="Picture 4" descr="https://lessonpix.com/drawings/27620/100x100/Counting+Cube.png"/>
          <p:cNvPicPr>
            <a:picLocks noChangeAspect="1" noChangeArrowheads="1"/>
          </p:cNvPicPr>
          <p:nvPr/>
        </p:nvPicPr>
        <p:blipFill>
          <a:blip r:embed="rId6" cstate="print"/>
          <a:srcRect/>
          <a:stretch>
            <a:fillRect/>
          </a:stretch>
        </p:blipFill>
        <p:spPr bwMode="auto">
          <a:xfrm rot="5400000">
            <a:off x="3377299" y="3323261"/>
            <a:ext cx="806508" cy="806508"/>
          </a:xfrm>
          <a:prstGeom prst="rect">
            <a:avLst/>
          </a:prstGeom>
          <a:noFill/>
        </p:spPr>
      </p:pic>
      <p:pic>
        <p:nvPicPr>
          <p:cNvPr id="16" name="Picture 4" descr="https://lessonpix.com/drawings/27620/100x100/Counting+Cube.png"/>
          <p:cNvPicPr>
            <a:picLocks noChangeAspect="1" noChangeArrowheads="1"/>
          </p:cNvPicPr>
          <p:nvPr/>
        </p:nvPicPr>
        <p:blipFill>
          <a:blip r:embed="rId6" cstate="print"/>
          <a:srcRect/>
          <a:stretch>
            <a:fillRect/>
          </a:stretch>
        </p:blipFill>
        <p:spPr bwMode="auto">
          <a:xfrm rot="5400000">
            <a:off x="3889927" y="3320024"/>
            <a:ext cx="806508" cy="806508"/>
          </a:xfrm>
          <a:prstGeom prst="rect">
            <a:avLst/>
          </a:prstGeom>
          <a:noFill/>
        </p:spPr>
      </p:pic>
    </p:spTree>
    <p:extLst>
      <p:ext uri="{BB962C8B-B14F-4D97-AF65-F5344CB8AC3E}">
        <p14:creationId xmlns:p14="http://schemas.microsoft.com/office/powerpoint/2010/main" val="2078840426"/>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9" y="1057980"/>
            <a:ext cx="7571724" cy="461665"/>
          </a:xfrm>
          <a:prstGeom prst="rect">
            <a:avLst/>
          </a:prstGeom>
          <a:noFill/>
        </p:spPr>
        <p:txBody>
          <a:bodyPr wrap="square" rtlCol="0">
            <a:spAutoFit/>
          </a:bodyPr>
          <a:lstStyle/>
          <a:p>
            <a:pPr algn="ctr"/>
            <a:r>
              <a:rPr lang="en-US" sz="2400" b="1">
                <a:solidFill>
                  <a:srgbClr val="0070C0"/>
                </a:solidFill>
              </a:rPr>
              <a:t>Write the number.</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Writing Teen Numbers</a:t>
            </a:r>
            <a:endParaRPr lang="en-US" sz="8000" b="1"/>
          </a:p>
        </p:txBody>
      </p:sp>
      <p:pic>
        <p:nvPicPr>
          <p:cNvPr id="23" name="Picture 3"/>
          <p:cNvPicPr>
            <a:picLocks noChangeAspect="1" noChangeArrowheads="1"/>
          </p:cNvPicPr>
          <p:nvPr/>
        </p:nvPicPr>
        <p:blipFill>
          <a:blip r:embed="rId4" cstate="print"/>
          <a:srcRect/>
          <a:stretch>
            <a:fillRect/>
          </a:stretch>
        </p:blipFill>
        <p:spPr bwMode="auto">
          <a:xfrm rot="5400000">
            <a:off x="4103152" y="-378619"/>
            <a:ext cx="1004596" cy="5822557"/>
          </a:xfrm>
          <a:prstGeom prst="rect">
            <a:avLst/>
          </a:prstGeom>
          <a:noFill/>
          <a:ln w="9525">
            <a:noFill/>
            <a:miter lim="800000"/>
            <a:headEnd/>
            <a:tailEnd/>
          </a:ln>
        </p:spPr>
      </p:pic>
      <p:pic>
        <p:nvPicPr>
          <p:cNvPr id="12" name="Picture 4" descr="https://lessonpix.com/drawings/27620/100x100/Counting+Cube.png"/>
          <p:cNvPicPr>
            <a:picLocks noChangeAspect="1" noChangeArrowheads="1"/>
          </p:cNvPicPr>
          <p:nvPr/>
        </p:nvPicPr>
        <p:blipFill>
          <a:blip r:embed="rId5" cstate="print"/>
          <a:srcRect/>
          <a:stretch>
            <a:fillRect/>
          </a:stretch>
        </p:blipFill>
        <p:spPr bwMode="auto">
          <a:xfrm rot="5400000">
            <a:off x="1905000" y="3230140"/>
            <a:ext cx="806508" cy="806508"/>
          </a:xfrm>
          <a:prstGeom prst="rect">
            <a:avLst/>
          </a:prstGeom>
          <a:noFill/>
        </p:spPr>
      </p:pic>
      <p:pic>
        <p:nvPicPr>
          <p:cNvPr id="13" name="Picture 4" descr="https://lessonpix.com/drawings/27620/100x100/Counting+Cube.png"/>
          <p:cNvPicPr>
            <a:picLocks noChangeAspect="1" noChangeArrowheads="1"/>
          </p:cNvPicPr>
          <p:nvPr/>
        </p:nvPicPr>
        <p:blipFill>
          <a:blip r:embed="rId5" cstate="print"/>
          <a:srcRect/>
          <a:stretch>
            <a:fillRect/>
          </a:stretch>
        </p:blipFill>
        <p:spPr bwMode="auto">
          <a:xfrm rot="5400000">
            <a:off x="2396943" y="3230141"/>
            <a:ext cx="806508" cy="806508"/>
          </a:xfrm>
          <a:prstGeom prst="rect">
            <a:avLst/>
          </a:prstGeom>
          <a:noFill/>
        </p:spPr>
      </p:pic>
      <p:pic>
        <p:nvPicPr>
          <p:cNvPr id="22" name="Picture 2" descr="http://photos.gograph.com/thumbs/CSP/CSP993/k1505098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374" y="4029244"/>
            <a:ext cx="2663825" cy="235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676386"/>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9" y="1057980"/>
            <a:ext cx="7571724" cy="461665"/>
          </a:xfrm>
          <a:prstGeom prst="rect">
            <a:avLst/>
          </a:prstGeom>
          <a:noFill/>
        </p:spPr>
        <p:txBody>
          <a:bodyPr wrap="square" rtlCol="0">
            <a:spAutoFit/>
          </a:bodyPr>
          <a:lstStyle/>
          <a:p>
            <a:pPr algn="ctr"/>
            <a:r>
              <a:rPr lang="en-US" sz="2400" b="1">
                <a:solidFill>
                  <a:srgbClr val="0000FF"/>
                </a:solidFill>
              </a:rPr>
              <a:t>Write the number.</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Writing Teen Numbers</a:t>
            </a:r>
            <a:endParaRPr lang="en-US" sz="8000" b="1"/>
          </a:p>
        </p:txBody>
      </p:sp>
      <p:pic>
        <p:nvPicPr>
          <p:cNvPr id="23" name="Picture 3"/>
          <p:cNvPicPr>
            <a:picLocks noChangeAspect="1" noChangeArrowheads="1"/>
          </p:cNvPicPr>
          <p:nvPr/>
        </p:nvPicPr>
        <p:blipFill>
          <a:blip r:embed="rId4" cstate="print"/>
          <a:srcRect/>
          <a:stretch>
            <a:fillRect/>
          </a:stretch>
        </p:blipFill>
        <p:spPr bwMode="auto">
          <a:xfrm rot="5400000">
            <a:off x="3956052" y="-378619"/>
            <a:ext cx="1004596" cy="5822557"/>
          </a:xfrm>
          <a:prstGeom prst="rect">
            <a:avLst/>
          </a:prstGeom>
          <a:noFill/>
          <a:ln w="9525">
            <a:noFill/>
            <a:miter lim="800000"/>
            <a:headEnd/>
            <a:tailEnd/>
          </a:ln>
        </p:spPr>
      </p:pic>
      <p:pic>
        <p:nvPicPr>
          <p:cNvPr id="12" name="Picture 4" descr="https://lessonpix.com/drawings/27620/100x100/Counting+Cube.png"/>
          <p:cNvPicPr>
            <a:picLocks noChangeAspect="1" noChangeArrowheads="1"/>
          </p:cNvPicPr>
          <p:nvPr/>
        </p:nvPicPr>
        <p:blipFill>
          <a:blip r:embed="rId5" cstate="print"/>
          <a:srcRect/>
          <a:stretch>
            <a:fillRect/>
          </a:stretch>
        </p:blipFill>
        <p:spPr bwMode="auto">
          <a:xfrm rot="5400000">
            <a:off x="1757900" y="3230140"/>
            <a:ext cx="806508" cy="806508"/>
          </a:xfrm>
          <a:prstGeom prst="rect">
            <a:avLst/>
          </a:prstGeom>
          <a:noFill/>
        </p:spPr>
      </p:pic>
      <p:pic>
        <p:nvPicPr>
          <p:cNvPr id="13" name="Picture 4" descr="https://lessonpix.com/drawings/27620/100x100/Counting+Cube.png"/>
          <p:cNvPicPr>
            <a:picLocks noChangeAspect="1" noChangeArrowheads="1"/>
          </p:cNvPicPr>
          <p:nvPr/>
        </p:nvPicPr>
        <p:blipFill>
          <a:blip r:embed="rId5" cstate="print"/>
          <a:srcRect/>
          <a:stretch>
            <a:fillRect/>
          </a:stretch>
        </p:blipFill>
        <p:spPr bwMode="auto">
          <a:xfrm rot="5400000">
            <a:off x="2209800" y="3230140"/>
            <a:ext cx="806508" cy="806508"/>
          </a:xfrm>
          <a:prstGeom prst="rect">
            <a:avLst/>
          </a:prstGeom>
          <a:noFill/>
        </p:spPr>
      </p:pic>
      <p:pic>
        <p:nvPicPr>
          <p:cNvPr id="14" name="Picture 4" descr="https://lessonpix.com/drawings/27620/100x100/Counting+Cube.png"/>
          <p:cNvPicPr>
            <a:picLocks noChangeAspect="1" noChangeArrowheads="1"/>
          </p:cNvPicPr>
          <p:nvPr/>
        </p:nvPicPr>
        <p:blipFill>
          <a:blip r:embed="rId5" cstate="print"/>
          <a:srcRect/>
          <a:stretch>
            <a:fillRect/>
          </a:stretch>
        </p:blipFill>
        <p:spPr bwMode="auto">
          <a:xfrm rot="5400000">
            <a:off x="2709169" y="3229470"/>
            <a:ext cx="806508" cy="806508"/>
          </a:xfrm>
          <a:prstGeom prst="rect">
            <a:avLst/>
          </a:prstGeom>
          <a:noFill/>
        </p:spPr>
      </p:pic>
      <p:pic>
        <p:nvPicPr>
          <p:cNvPr id="15" name="Picture 4" descr="https://lessonpix.com/drawings/27620/100x100/Counting+Cube.png"/>
          <p:cNvPicPr>
            <a:picLocks noChangeAspect="1" noChangeArrowheads="1"/>
          </p:cNvPicPr>
          <p:nvPr/>
        </p:nvPicPr>
        <p:blipFill>
          <a:blip r:embed="rId5" cstate="print"/>
          <a:srcRect/>
          <a:stretch>
            <a:fillRect/>
          </a:stretch>
        </p:blipFill>
        <p:spPr bwMode="auto">
          <a:xfrm rot="5400000">
            <a:off x="3230199" y="3228800"/>
            <a:ext cx="806508" cy="806508"/>
          </a:xfrm>
          <a:prstGeom prst="rect">
            <a:avLst/>
          </a:prstGeom>
          <a:noFill/>
        </p:spPr>
      </p:pic>
      <p:pic>
        <p:nvPicPr>
          <p:cNvPr id="22" name="Picture 2" descr="http://photos.gograph.com/thumbs/CSP/CSP993/k1505098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374" y="4029244"/>
            <a:ext cx="2663825" cy="235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968614"/>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9" y="1057980"/>
            <a:ext cx="7571724" cy="461665"/>
          </a:xfrm>
          <a:prstGeom prst="rect">
            <a:avLst/>
          </a:prstGeom>
          <a:noFill/>
        </p:spPr>
        <p:txBody>
          <a:bodyPr wrap="square" rtlCol="0">
            <a:spAutoFit/>
          </a:bodyPr>
          <a:lstStyle/>
          <a:p>
            <a:pPr algn="ctr"/>
            <a:r>
              <a:rPr lang="en-US" sz="2400" b="1">
                <a:solidFill>
                  <a:srgbClr val="0070C0"/>
                </a:solidFill>
              </a:rPr>
              <a:t>Write the number.</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Writing Teen Numbers</a:t>
            </a:r>
            <a:endParaRPr lang="en-US" sz="8000" b="1"/>
          </a:p>
        </p:txBody>
      </p:sp>
      <p:pic>
        <p:nvPicPr>
          <p:cNvPr id="23" name="Picture 3"/>
          <p:cNvPicPr>
            <a:picLocks noChangeAspect="1" noChangeArrowheads="1"/>
          </p:cNvPicPr>
          <p:nvPr/>
        </p:nvPicPr>
        <p:blipFill>
          <a:blip r:embed="rId4" cstate="print"/>
          <a:srcRect/>
          <a:stretch>
            <a:fillRect/>
          </a:stretch>
        </p:blipFill>
        <p:spPr bwMode="auto">
          <a:xfrm rot="5400000">
            <a:off x="3990083" y="-377949"/>
            <a:ext cx="1004596" cy="5822557"/>
          </a:xfrm>
          <a:prstGeom prst="rect">
            <a:avLst/>
          </a:prstGeom>
          <a:noFill/>
          <a:ln w="9525">
            <a:noFill/>
            <a:miter lim="800000"/>
            <a:headEnd/>
            <a:tailEnd/>
          </a:ln>
        </p:spPr>
      </p:pic>
      <p:pic>
        <p:nvPicPr>
          <p:cNvPr id="12" name="Picture 4" descr="https://lessonpix.com/drawings/27620/100x100/Counting+Cube.png"/>
          <p:cNvPicPr>
            <a:picLocks noChangeAspect="1" noChangeArrowheads="1"/>
          </p:cNvPicPr>
          <p:nvPr/>
        </p:nvPicPr>
        <p:blipFill>
          <a:blip r:embed="rId5" cstate="print"/>
          <a:srcRect/>
          <a:stretch>
            <a:fillRect/>
          </a:stretch>
        </p:blipFill>
        <p:spPr bwMode="auto">
          <a:xfrm rot="5400000">
            <a:off x="1791931" y="3230810"/>
            <a:ext cx="806508" cy="806508"/>
          </a:xfrm>
          <a:prstGeom prst="rect">
            <a:avLst/>
          </a:prstGeom>
          <a:noFill/>
        </p:spPr>
      </p:pic>
      <p:pic>
        <p:nvPicPr>
          <p:cNvPr id="13" name="Picture 4" descr="https://lessonpix.com/drawings/27620/100x100/Counting+Cube.png"/>
          <p:cNvPicPr>
            <a:picLocks noChangeAspect="1" noChangeArrowheads="1"/>
          </p:cNvPicPr>
          <p:nvPr/>
        </p:nvPicPr>
        <p:blipFill>
          <a:blip r:embed="rId5" cstate="print"/>
          <a:srcRect/>
          <a:stretch>
            <a:fillRect/>
          </a:stretch>
        </p:blipFill>
        <p:spPr bwMode="auto">
          <a:xfrm rot="5400000">
            <a:off x="2243831" y="3230810"/>
            <a:ext cx="806508" cy="806508"/>
          </a:xfrm>
          <a:prstGeom prst="rect">
            <a:avLst/>
          </a:prstGeom>
          <a:noFill/>
        </p:spPr>
      </p:pic>
      <p:pic>
        <p:nvPicPr>
          <p:cNvPr id="14" name="Picture 4" descr="https://lessonpix.com/drawings/27620/100x100/Counting+Cube.png"/>
          <p:cNvPicPr>
            <a:picLocks noChangeAspect="1" noChangeArrowheads="1"/>
          </p:cNvPicPr>
          <p:nvPr/>
        </p:nvPicPr>
        <p:blipFill>
          <a:blip r:embed="rId5" cstate="print"/>
          <a:srcRect/>
          <a:stretch>
            <a:fillRect/>
          </a:stretch>
        </p:blipFill>
        <p:spPr bwMode="auto">
          <a:xfrm rot="5400000">
            <a:off x="2743200" y="3230140"/>
            <a:ext cx="806508" cy="806508"/>
          </a:xfrm>
          <a:prstGeom prst="rect">
            <a:avLst/>
          </a:prstGeom>
          <a:noFill/>
        </p:spPr>
      </p:pic>
      <p:pic>
        <p:nvPicPr>
          <p:cNvPr id="15" name="Picture 4" descr="https://lessonpix.com/drawings/27620/100x100/Counting+Cube.png"/>
          <p:cNvPicPr>
            <a:picLocks noChangeAspect="1" noChangeArrowheads="1"/>
          </p:cNvPicPr>
          <p:nvPr/>
        </p:nvPicPr>
        <p:blipFill>
          <a:blip r:embed="rId5" cstate="print"/>
          <a:srcRect/>
          <a:stretch>
            <a:fillRect/>
          </a:stretch>
        </p:blipFill>
        <p:spPr bwMode="auto">
          <a:xfrm rot="5400000">
            <a:off x="3264230" y="3229470"/>
            <a:ext cx="806508" cy="806508"/>
          </a:xfrm>
          <a:prstGeom prst="rect">
            <a:avLst/>
          </a:prstGeom>
          <a:noFill/>
        </p:spPr>
      </p:pic>
      <p:pic>
        <p:nvPicPr>
          <p:cNvPr id="16" name="Picture 4" descr="https://lessonpix.com/drawings/27620/100x100/Counting+Cube.png"/>
          <p:cNvPicPr>
            <a:picLocks noChangeAspect="1" noChangeArrowheads="1"/>
          </p:cNvPicPr>
          <p:nvPr/>
        </p:nvPicPr>
        <p:blipFill>
          <a:blip r:embed="rId5" cstate="print"/>
          <a:srcRect/>
          <a:stretch>
            <a:fillRect/>
          </a:stretch>
        </p:blipFill>
        <p:spPr bwMode="auto">
          <a:xfrm rot="5400000">
            <a:off x="3776858" y="3226233"/>
            <a:ext cx="806508" cy="806508"/>
          </a:xfrm>
          <a:prstGeom prst="rect">
            <a:avLst/>
          </a:prstGeom>
          <a:noFill/>
        </p:spPr>
      </p:pic>
      <p:pic>
        <p:nvPicPr>
          <p:cNvPr id="17" name="Picture 4" descr="https://lessonpix.com/drawings/27620/100x100/Counting+Cube.png"/>
          <p:cNvPicPr>
            <a:picLocks noChangeAspect="1" noChangeArrowheads="1"/>
          </p:cNvPicPr>
          <p:nvPr/>
        </p:nvPicPr>
        <p:blipFill>
          <a:blip r:embed="rId5" cstate="print"/>
          <a:srcRect/>
          <a:stretch>
            <a:fillRect/>
          </a:stretch>
        </p:blipFill>
        <p:spPr bwMode="auto">
          <a:xfrm rot="5400000">
            <a:off x="4323131" y="3210757"/>
            <a:ext cx="806508" cy="806508"/>
          </a:xfrm>
          <a:prstGeom prst="rect">
            <a:avLst/>
          </a:prstGeom>
          <a:noFill/>
        </p:spPr>
      </p:pic>
      <p:pic>
        <p:nvPicPr>
          <p:cNvPr id="25" name="Picture 2" descr="http://photos.gograph.com/thumbs/CSP/CSP993/k1505098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374" y="4029244"/>
            <a:ext cx="2663825" cy="235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83266"/>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Showing Numbers with Hands</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916968" y="1236452"/>
            <a:ext cx="7377277" cy="707886"/>
          </a:xfrm>
          <a:prstGeom prst="rect">
            <a:avLst/>
          </a:prstGeom>
          <a:noFill/>
        </p:spPr>
        <p:txBody>
          <a:bodyPr wrap="square" rtlCol="0">
            <a:spAutoFit/>
          </a:bodyPr>
          <a:lstStyle/>
          <a:p>
            <a:pPr algn="ctr"/>
            <a:r>
              <a:rPr lang="en-US" sz="2000" b="1">
                <a:solidFill>
                  <a:srgbClr val="0000FF"/>
                </a:solidFill>
              </a:rPr>
              <a:t>Show the two parts of the number on your fingers.  Say the parts at the same time.  “10 (flashing ten fingers) and 2 (showing 2 fingers.)</a:t>
            </a:r>
          </a:p>
        </p:txBody>
      </p:sp>
      <p:pic>
        <p:nvPicPr>
          <p:cNvPr id="16" name="Picture 15"/>
          <p:cNvPicPr>
            <a:picLocks noChangeAspect="1"/>
          </p:cNvPicPr>
          <p:nvPr/>
        </p:nvPicPr>
        <p:blipFill>
          <a:blip r:embed="rId4"/>
          <a:stretch>
            <a:fillRect/>
          </a:stretch>
        </p:blipFill>
        <p:spPr>
          <a:xfrm>
            <a:off x="2230622" y="2737697"/>
            <a:ext cx="4749970" cy="1571595"/>
          </a:xfrm>
          <a:prstGeom prst="rect">
            <a:avLst/>
          </a:prstGeom>
        </p:spPr>
      </p:pic>
      <p:pic>
        <p:nvPicPr>
          <p:cNvPr id="49154" name="Picture 2" descr="https://s-media-cache-ak0.pinimg.com/236x/5b/34/59/5b3459517d47b5542edbc86a11208f2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349" y="3795105"/>
            <a:ext cx="1878634" cy="2833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466478"/>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Showing Numbers with Hands</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916968" y="1236452"/>
            <a:ext cx="7377277" cy="707886"/>
          </a:xfrm>
          <a:prstGeom prst="rect">
            <a:avLst/>
          </a:prstGeom>
          <a:noFill/>
        </p:spPr>
        <p:txBody>
          <a:bodyPr wrap="square" rtlCol="0">
            <a:spAutoFit/>
          </a:bodyPr>
          <a:lstStyle/>
          <a:p>
            <a:pPr algn="ctr"/>
            <a:r>
              <a:rPr lang="en-US" sz="2000" b="1">
                <a:solidFill>
                  <a:srgbClr val="0000FF"/>
                </a:solidFill>
              </a:rPr>
              <a:t>Show the two parts of the number on your fingers.  Say the parts at the same time.  “10 (flashing ten fingers) and 3 (showing 3 fingers.)</a:t>
            </a:r>
          </a:p>
        </p:txBody>
      </p:sp>
      <p:pic>
        <p:nvPicPr>
          <p:cNvPr id="18" name="Picture 2" descr="https://s-media-cache-ak0.pinimg.com/236x/5b/34/59/5b3459517d47b5542edbc86a11208f2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349" y="3795105"/>
            <a:ext cx="1878634" cy="28338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a:stretch>
            <a:fillRect/>
          </a:stretch>
        </p:blipFill>
        <p:spPr>
          <a:xfrm>
            <a:off x="2177624" y="2749675"/>
            <a:ext cx="4855964" cy="1487734"/>
          </a:xfrm>
          <a:prstGeom prst="rect">
            <a:avLst/>
          </a:prstGeom>
        </p:spPr>
      </p:pic>
    </p:spTree>
    <p:extLst>
      <p:ext uri="{BB962C8B-B14F-4D97-AF65-F5344CB8AC3E}">
        <p14:creationId xmlns:p14="http://schemas.microsoft.com/office/powerpoint/2010/main" val="573125200"/>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Showing Numbers with Hands</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916968" y="1236452"/>
            <a:ext cx="7377277" cy="707886"/>
          </a:xfrm>
          <a:prstGeom prst="rect">
            <a:avLst/>
          </a:prstGeom>
          <a:noFill/>
        </p:spPr>
        <p:txBody>
          <a:bodyPr wrap="square" rtlCol="0">
            <a:spAutoFit/>
          </a:bodyPr>
          <a:lstStyle/>
          <a:p>
            <a:pPr algn="ctr"/>
            <a:r>
              <a:rPr lang="en-US" sz="2000" b="1">
                <a:solidFill>
                  <a:srgbClr val="0000FF"/>
                </a:solidFill>
              </a:rPr>
              <a:t>Show the two parts of the number on your fingers.  Say the parts at the same time.  “10 (flashing ten fingers) and 4 (showing 4 fingers.)</a:t>
            </a:r>
          </a:p>
        </p:txBody>
      </p:sp>
      <p:pic>
        <p:nvPicPr>
          <p:cNvPr id="13" name="Picture 12"/>
          <p:cNvPicPr>
            <a:picLocks noChangeAspect="1"/>
          </p:cNvPicPr>
          <p:nvPr/>
        </p:nvPicPr>
        <p:blipFill>
          <a:blip r:embed="rId4"/>
          <a:stretch>
            <a:fillRect/>
          </a:stretch>
        </p:blipFill>
        <p:spPr>
          <a:xfrm>
            <a:off x="2180937" y="2749675"/>
            <a:ext cx="4855964" cy="1512320"/>
          </a:xfrm>
          <a:prstGeom prst="rect">
            <a:avLst/>
          </a:prstGeom>
        </p:spPr>
      </p:pic>
      <p:pic>
        <p:nvPicPr>
          <p:cNvPr id="18" name="Picture 2" descr="https://s-media-cache-ak0.pinimg.com/236x/5b/34/59/5b3459517d47b5542edbc86a11208f2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349" y="3795105"/>
            <a:ext cx="1878634" cy="2833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354421"/>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Showing Numbers with Hands</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916968" y="1236452"/>
            <a:ext cx="7377277" cy="707886"/>
          </a:xfrm>
          <a:prstGeom prst="rect">
            <a:avLst/>
          </a:prstGeom>
          <a:noFill/>
        </p:spPr>
        <p:txBody>
          <a:bodyPr wrap="square" rtlCol="0">
            <a:spAutoFit/>
          </a:bodyPr>
          <a:lstStyle/>
          <a:p>
            <a:pPr algn="ctr"/>
            <a:r>
              <a:rPr lang="en-US" sz="2000" b="1">
                <a:solidFill>
                  <a:srgbClr val="0000FF"/>
                </a:solidFill>
              </a:rPr>
              <a:t>Show the two parts of the number on your fingers.  Say the parts at the same time.  “10 (flashing ten fingers) and 9 (showing 9 fingers.)</a:t>
            </a:r>
          </a:p>
        </p:txBody>
      </p:sp>
      <p:pic>
        <p:nvPicPr>
          <p:cNvPr id="16" name="Picture 15"/>
          <p:cNvPicPr>
            <a:picLocks noChangeAspect="1"/>
          </p:cNvPicPr>
          <p:nvPr/>
        </p:nvPicPr>
        <p:blipFill>
          <a:blip r:embed="rId4"/>
          <a:stretch>
            <a:fillRect/>
          </a:stretch>
        </p:blipFill>
        <p:spPr>
          <a:xfrm>
            <a:off x="2194263" y="2708429"/>
            <a:ext cx="4842638" cy="1594811"/>
          </a:xfrm>
          <a:prstGeom prst="rect">
            <a:avLst/>
          </a:prstGeom>
        </p:spPr>
      </p:pic>
      <p:pic>
        <p:nvPicPr>
          <p:cNvPr id="18" name="Picture 2" descr="https://s-media-cache-ak0.pinimg.com/236x/5b/34/59/5b3459517d47b5542edbc86a11208f2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349" y="3795105"/>
            <a:ext cx="1878634" cy="2833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35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  Partners to 10</a:t>
            </a:r>
            <a:endParaRPr lang="en-US" sz="8000" b="1"/>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3645580"/>
            <a:ext cx="1954834" cy="28924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1</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do you see?  How many more to make 10?  Say the number sentence. </a:t>
            </a:r>
          </a:p>
        </p:txBody>
      </p:sp>
      <p:pic>
        <p:nvPicPr>
          <p:cNvPr id="13" name="Picture 12"/>
          <p:cNvPicPr>
            <a:picLocks noChangeAspect="1"/>
          </p:cNvPicPr>
          <p:nvPr/>
        </p:nvPicPr>
        <p:blipFill>
          <a:blip r:embed="rId5"/>
          <a:stretch>
            <a:fillRect/>
          </a:stretch>
        </p:blipFill>
        <p:spPr>
          <a:xfrm>
            <a:off x="2480411" y="2709499"/>
            <a:ext cx="4296896" cy="2396676"/>
          </a:xfrm>
          <a:prstGeom prst="rect">
            <a:avLst/>
          </a:prstGeom>
        </p:spPr>
      </p:pic>
    </p:spTree>
    <p:extLst>
      <p:ext uri="{BB962C8B-B14F-4D97-AF65-F5344CB8AC3E}">
        <p14:creationId xmlns:p14="http://schemas.microsoft.com/office/powerpoint/2010/main" val="212047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Showing Numbers with Hands</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916968" y="1236452"/>
            <a:ext cx="7377277" cy="707886"/>
          </a:xfrm>
          <a:prstGeom prst="rect">
            <a:avLst/>
          </a:prstGeom>
          <a:noFill/>
        </p:spPr>
        <p:txBody>
          <a:bodyPr wrap="square" rtlCol="0">
            <a:spAutoFit/>
          </a:bodyPr>
          <a:lstStyle/>
          <a:p>
            <a:pPr algn="ctr"/>
            <a:r>
              <a:rPr lang="en-US" sz="2000" b="1">
                <a:solidFill>
                  <a:srgbClr val="0000FF"/>
                </a:solidFill>
              </a:rPr>
              <a:t>Show the two parts of the number on your fingers.  Say the parts at the same time.  “10 (flashing ten fingers) and 6 (showing 6 fingers.)</a:t>
            </a:r>
          </a:p>
        </p:txBody>
      </p:sp>
      <p:pic>
        <p:nvPicPr>
          <p:cNvPr id="12" name="Picture 11"/>
          <p:cNvPicPr>
            <a:picLocks noChangeAspect="1"/>
          </p:cNvPicPr>
          <p:nvPr/>
        </p:nvPicPr>
        <p:blipFill>
          <a:blip r:embed="rId4"/>
          <a:stretch>
            <a:fillRect/>
          </a:stretch>
        </p:blipFill>
        <p:spPr>
          <a:xfrm>
            <a:off x="2204128" y="2736807"/>
            <a:ext cx="4832773" cy="1551699"/>
          </a:xfrm>
          <a:prstGeom prst="rect">
            <a:avLst/>
          </a:prstGeom>
        </p:spPr>
      </p:pic>
      <p:pic>
        <p:nvPicPr>
          <p:cNvPr id="17" name="Picture 2" descr="https://s-media-cache-ak0.pinimg.com/236x/5b/34/59/5b3459517d47b5542edbc86a11208f2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349" y="3795105"/>
            <a:ext cx="1878634" cy="2833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616016"/>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Showing Numbers with Hands</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916968" y="1236452"/>
            <a:ext cx="7377277" cy="707886"/>
          </a:xfrm>
          <a:prstGeom prst="rect">
            <a:avLst/>
          </a:prstGeom>
          <a:noFill/>
        </p:spPr>
        <p:txBody>
          <a:bodyPr wrap="square" rtlCol="0">
            <a:spAutoFit/>
          </a:bodyPr>
          <a:lstStyle/>
          <a:p>
            <a:pPr algn="ctr"/>
            <a:r>
              <a:rPr lang="en-US" sz="2000" b="1">
                <a:solidFill>
                  <a:srgbClr val="0000FF"/>
                </a:solidFill>
              </a:rPr>
              <a:t>Show the two parts of the number on your fingers.  Say the parts at the same time.  “10 (flashing ten fingers) and 8 (showing 8 fingers.)</a:t>
            </a:r>
          </a:p>
        </p:txBody>
      </p:sp>
      <p:pic>
        <p:nvPicPr>
          <p:cNvPr id="13" name="Picture 12"/>
          <p:cNvPicPr>
            <a:picLocks noChangeAspect="1"/>
          </p:cNvPicPr>
          <p:nvPr/>
        </p:nvPicPr>
        <p:blipFill>
          <a:blip r:embed="rId4"/>
          <a:stretch>
            <a:fillRect/>
          </a:stretch>
        </p:blipFill>
        <p:spPr>
          <a:xfrm>
            <a:off x="2210754" y="2743912"/>
            <a:ext cx="4857807" cy="1544594"/>
          </a:xfrm>
          <a:prstGeom prst="rect">
            <a:avLst/>
          </a:prstGeom>
        </p:spPr>
      </p:pic>
      <p:pic>
        <p:nvPicPr>
          <p:cNvPr id="17" name="Picture 2" descr="https://s-media-cache-ak0.pinimg.com/236x/5b/34/59/5b3459517d47b5542edbc86a11208f2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349" y="3795105"/>
            <a:ext cx="1878634" cy="2833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804943"/>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Showing Numbers with Hands</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916968" y="1236452"/>
            <a:ext cx="7377277" cy="707886"/>
          </a:xfrm>
          <a:prstGeom prst="rect">
            <a:avLst/>
          </a:prstGeom>
          <a:noFill/>
        </p:spPr>
        <p:txBody>
          <a:bodyPr wrap="square" rtlCol="0">
            <a:spAutoFit/>
          </a:bodyPr>
          <a:lstStyle/>
          <a:p>
            <a:pPr algn="ctr"/>
            <a:r>
              <a:rPr lang="en-US" sz="2000" b="1">
                <a:solidFill>
                  <a:srgbClr val="0000FF"/>
                </a:solidFill>
              </a:rPr>
              <a:t>Show the two parts of the number on your fingers.  Say the parts at the same time.  “10 (flashing ten fingers) and 5 (showing 5 fingers.)</a:t>
            </a:r>
          </a:p>
        </p:txBody>
      </p:sp>
      <p:pic>
        <p:nvPicPr>
          <p:cNvPr id="17" name="Picture 2" descr="https://s-media-cache-ak0.pinimg.com/236x/5b/34/59/5b3459517d47b5542edbc86a11208f2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349" y="3795105"/>
            <a:ext cx="1878634" cy="28338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a:stretch>
            <a:fillRect/>
          </a:stretch>
        </p:blipFill>
        <p:spPr>
          <a:xfrm>
            <a:off x="2177624" y="2743912"/>
            <a:ext cx="4855964" cy="1591153"/>
          </a:xfrm>
          <a:prstGeom prst="rect">
            <a:avLst/>
          </a:prstGeom>
        </p:spPr>
      </p:pic>
    </p:spTree>
    <p:extLst>
      <p:ext uri="{BB962C8B-B14F-4D97-AF65-F5344CB8AC3E}">
        <p14:creationId xmlns:p14="http://schemas.microsoft.com/office/powerpoint/2010/main" val="2596854437"/>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Showing Numbers with Hands</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916968" y="1236452"/>
            <a:ext cx="7377277" cy="707886"/>
          </a:xfrm>
          <a:prstGeom prst="rect">
            <a:avLst/>
          </a:prstGeom>
          <a:noFill/>
        </p:spPr>
        <p:txBody>
          <a:bodyPr wrap="square" rtlCol="0">
            <a:spAutoFit/>
          </a:bodyPr>
          <a:lstStyle/>
          <a:p>
            <a:pPr algn="ctr"/>
            <a:r>
              <a:rPr lang="en-US" sz="2000" b="1">
                <a:solidFill>
                  <a:srgbClr val="0000FF"/>
                </a:solidFill>
              </a:rPr>
              <a:t>Show the two parts of the number on your fingers.  Say the parts at the same time.  “10 (flashing ten fingers) and 1 (showing 1 fingers.)</a:t>
            </a:r>
          </a:p>
        </p:txBody>
      </p:sp>
      <p:pic>
        <p:nvPicPr>
          <p:cNvPr id="13" name="Picture 12"/>
          <p:cNvPicPr>
            <a:picLocks noChangeAspect="1"/>
          </p:cNvPicPr>
          <p:nvPr/>
        </p:nvPicPr>
        <p:blipFill>
          <a:blip r:embed="rId4"/>
          <a:stretch>
            <a:fillRect/>
          </a:stretch>
        </p:blipFill>
        <p:spPr>
          <a:xfrm>
            <a:off x="2217369" y="2743912"/>
            <a:ext cx="4776474" cy="1526142"/>
          </a:xfrm>
          <a:prstGeom prst="rect">
            <a:avLst/>
          </a:prstGeom>
        </p:spPr>
      </p:pic>
      <p:pic>
        <p:nvPicPr>
          <p:cNvPr id="17" name="Picture 2" descr="https://s-media-cache-ak0.pinimg.com/236x/5b/34/59/5b3459517d47b5542edbc86a11208f2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349" y="3795105"/>
            <a:ext cx="1878634" cy="2833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801113"/>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Showing Numbers with Hands</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916968" y="1236452"/>
            <a:ext cx="7377277" cy="707886"/>
          </a:xfrm>
          <a:prstGeom prst="rect">
            <a:avLst/>
          </a:prstGeom>
          <a:noFill/>
        </p:spPr>
        <p:txBody>
          <a:bodyPr wrap="square" rtlCol="0">
            <a:spAutoFit/>
          </a:bodyPr>
          <a:lstStyle/>
          <a:p>
            <a:pPr algn="ctr"/>
            <a:r>
              <a:rPr lang="en-US" sz="2000" b="1">
                <a:solidFill>
                  <a:srgbClr val="0000FF"/>
                </a:solidFill>
              </a:rPr>
              <a:t>Show the two parts of the number on your fingers.  Say the parts at the same time.  “10 (flashing ten fingers) and 7 (showing 7 fingers.)</a:t>
            </a:r>
          </a:p>
        </p:txBody>
      </p:sp>
      <p:pic>
        <p:nvPicPr>
          <p:cNvPr id="12" name="Picture 11"/>
          <p:cNvPicPr>
            <a:picLocks noChangeAspect="1"/>
          </p:cNvPicPr>
          <p:nvPr/>
        </p:nvPicPr>
        <p:blipFill>
          <a:blip r:embed="rId4"/>
          <a:stretch>
            <a:fillRect/>
          </a:stretch>
        </p:blipFill>
        <p:spPr>
          <a:xfrm>
            <a:off x="2180937" y="2701503"/>
            <a:ext cx="4849338" cy="1568551"/>
          </a:xfrm>
          <a:prstGeom prst="rect">
            <a:avLst/>
          </a:prstGeom>
        </p:spPr>
      </p:pic>
      <p:pic>
        <p:nvPicPr>
          <p:cNvPr id="17" name="Picture 2" descr="https://s-media-cache-ak0.pinimg.com/236x/5b/34/59/5b3459517d47b5542edbc86a11208f2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349" y="3795105"/>
            <a:ext cx="1878634" cy="2833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472541"/>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Showing Numbers with Hands</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Show the two parts of the number on your fingers.  Say the parts at the same time.  “10 (flashing ten fingers) and 10 (showing 10 fingers.)</a:t>
            </a:r>
          </a:p>
        </p:txBody>
      </p:sp>
      <p:pic>
        <p:nvPicPr>
          <p:cNvPr id="11" name="Picture 10"/>
          <p:cNvPicPr>
            <a:picLocks noChangeAspect="1"/>
          </p:cNvPicPr>
          <p:nvPr/>
        </p:nvPicPr>
        <p:blipFill>
          <a:blip r:embed="rId4"/>
          <a:stretch>
            <a:fillRect/>
          </a:stretch>
        </p:blipFill>
        <p:spPr>
          <a:xfrm>
            <a:off x="2200889" y="2671686"/>
            <a:ext cx="4842638" cy="1594382"/>
          </a:xfrm>
          <a:prstGeom prst="rect">
            <a:avLst/>
          </a:prstGeom>
        </p:spPr>
      </p:pic>
      <p:pic>
        <p:nvPicPr>
          <p:cNvPr id="12" name="Picture 2" descr="https://s-media-cache-ak0.pinimg.com/236x/5b/34/59/5b3459517d47b5542edbc86a11208f2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349" y="3795105"/>
            <a:ext cx="1878634" cy="2833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783279"/>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Let’s count by ones the regular way from 11-20.  </a:t>
            </a:r>
          </a:p>
          <a:p>
            <a:pPr algn="ctr"/>
            <a:r>
              <a:rPr lang="en-US" sz="2000" b="1">
                <a:solidFill>
                  <a:srgbClr val="0000FF"/>
                </a:solidFill>
              </a:rPr>
              <a:t>Watch carefully for a change in direction!</a:t>
            </a:r>
          </a:p>
        </p:txBody>
      </p:sp>
      <p:pic>
        <p:nvPicPr>
          <p:cNvPr id="13" name="Picture 12"/>
          <p:cNvPicPr>
            <a:picLocks noChangeAspect="1"/>
          </p:cNvPicPr>
          <p:nvPr/>
        </p:nvPicPr>
        <p:blipFill>
          <a:blip r:embed="rId4"/>
          <a:stretch>
            <a:fillRect/>
          </a:stretch>
        </p:blipFill>
        <p:spPr>
          <a:xfrm>
            <a:off x="2217369" y="2743912"/>
            <a:ext cx="4776474" cy="1526142"/>
          </a:xfrm>
          <a:prstGeom prst="rect">
            <a:avLst/>
          </a:prstGeom>
        </p:spPr>
      </p:pic>
      <p:pic>
        <p:nvPicPr>
          <p:cNvPr id="84994"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683965"/>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Let’s count by ones the regular way from 11-20.  </a:t>
            </a:r>
          </a:p>
          <a:p>
            <a:pPr algn="ctr"/>
            <a:r>
              <a:rPr lang="en-US" sz="2000" b="1">
                <a:solidFill>
                  <a:srgbClr val="0000FF"/>
                </a:solidFill>
              </a:rPr>
              <a:t>Watch carefully for a change in direction!</a:t>
            </a:r>
          </a:p>
        </p:txBody>
      </p:sp>
      <p:pic>
        <p:nvPicPr>
          <p:cNvPr id="12" name="Picture 11"/>
          <p:cNvPicPr>
            <a:picLocks noChangeAspect="1"/>
          </p:cNvPicPr>
          <p:nvPr/>
        </p:nvPicPr>
        <p:blipFill>
          <a:blip r:embed="rId4"/>
          <a:stretch>
            <a:fillRect/>
          </a:stretch>
        </p:blipFill>
        <p:spPr>
          <a:xfrm>
            <a:off x="2230622" y="2737697"/>
            <a:ext cx="4749970" cy="1571595"/>
          </a:xfrm>
          <a:prstGeom prst="rect">
            <a:avLst/>
          </a:prstGeom>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622494"/>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Let’s count by ones the regular way from 11-20.  </a:t>
            </a:r>
          </a:p>
          <a:p>
            <a:pPr algn="ctr"/>
            <a:r>
              <a:rPr lang="en-US" sz="2000" b="1">
                <a:solidFill>
                  <a:srgbClr val="0000FF"/>
                </a:solidFill>
              </a:rPr>
              <a:t>Watch carefully for a change in direction!</a:t>
            </a:r>
          </a:p>
        </p:txBody>
      </p:sp>
      <p:pic>
        <p:nvPicPr>
          <p:cNvPr id="13" name="Picture 12"/>
          <p:cNvPicPr>
            <a:picLocks noChangeAspect="1"/>
          </p:cNvPicPr>
          <p:nvPr/>
        </p:nvPicPr>
        <p:blipFill>
          <a:blip r:embed="rId4"/>
          <a:stretch>
            <a:fillRect/>
          </a:stretch>
        </p:blipFill>
        <p:spPr>
          <a:xfrm>
            <a:off x="2177624" y="2749675"/>
            <a:ext cx="4855964" cy="1487734"/>
          </a:xfrm>
          <a:prstGeom prst="rect">
            <a:avLst/>
          </a:prstGeom>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619834"/>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Let’s count by ones the regular way from 11-20.  </a:t>
            </a:r>
          </a:p>
          <a:p>
            <a:pPr algn="ctr"/>
            <a:r>
              <a:rPr lang="en-US" sz="2000" b="1">
                <a:solidFill>
                  <a:srgbClr val="0000FF"/>
                </a:solidFill>
              </a:rPr>
              <a:t>Watch carefully for a change in direction!</a:t>
            </a:r>
          </a:p>
        </p:txBody>
      </p:sp>
      <p:pic>
        <p:nvPicPr>
          <p:cNvPr id="12" name="Picture 11"/>
          <p:cNvPicPr>
            <a:picLocks noChangeAspect="1"/>
          </p:cNvPicPr>
          <p:nvPr/>
        </p:nvPicPr>
        <p:blipFill>
          <a:blip r:embed="rId4"/>
          <a:stretch>
            <a:fillRect/>
          </a:stretch>
        </p:blipFill>
        <p:spPr>
          <a:xfrm>
            <a:off x="2230622" y="2737697"/>
            <a:ext cx="4749970" cy="1571595"/>
          </a:xfrm>
          <a:prstGeom prst="rect">
            <a:avLst/>
          </a:prstGeom>
        </p:spPr>
      </p:pic>
      <p:pic>
        <p:nvPicPr>
          <p:cNvPr id="13"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9940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41" name="Picture 13" descr="http://cdn.grid.fotosearch.com/CSP/CSP992/k12726661.jpg"/>
          <p:cNvPicPr>
            <a:picLocks noChangeAspect="1" noChangeArrowheads="1"/>
          </p:cNvPicPr>
          <p:nvPr/>
        </p:nvPicPr>
        <p:blipFill>
          <a:blip r:embed="rId3" cstate="print"/>
          <a:srcRect/>
          <a:stretch>
            <a:fillRect/>
          </a:stretch>
        </p:blipFill>
        <p:spPr bwMode="auto">
          <a:xfrm>
            <a:off x="381000" y="4800600"/>
            <a:ext cx="1466850" cy="1704976"/>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5, Lesson 1</a:t>
            </a:r>
          </a:p>
        </p:txBody>
      </p:sp>
      <p:sp>
        <p:nvSpPr>
          <p:cNvPr id="16" name="TextBox 15"/>
          <p:cNvSpPr txBox="1"/>
          <p:nvPr/>
        </p:nvSpPr>
        <p:spPr>
          <a:xfrm>
            <a:off x="304800" y="914400"/>
            <a:ext cx="8534400" cy="1384995"/>
          </a:xfrm>
          <a:prstGeom prst="rect">
            <a:avLst/>
          </a:prstGeom>
          <a:noFill/>
        </p:spPr>
        <p:txBody>
          <a:bodyPr wrap="square" rtlCol="0">
            <a:spAutoFit/>
          </a:bodyPr>
          <a:lstStyle/>
          <a:p>
            <a:pPr algn="ctr"/>
            <a:r>
              <a:rPr lang="en-US" sz="2800" b="1"/>
              <a:t>Marta loves to share her peanuts at recess.  She</a:t>
            </a:r>
          </a:p>
          <a:p>
            <a:pPr algn="ctr"/>
            <a:r>
              <a:rPr lang="en-US" sz="2800" b="1"/>
              <a:t>Counted 10 peanuts into the hands of her friend Joey.  Draw a picture of the peanuts in Joey’s hands.</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48130" name="AutoShape 2"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3" name="AutoShape 5"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8135" name="Picture 7" descr="http://4.bp.blogspot.com/-fI8VPFAuVZo/T_IEDkx10uI/AAAAAAAAAI0/eFYtSxh8WPM/s1600/hand.gif"/>
          <p:cNvPicPr>
            <a:picLocks noChangeAspect="1" noChangeArrowheads="1"/>
          </p:cNvPicPr>
          <p:nvPr/>
        </p:nvPicPr>
        <p:blipFill>
          <a:blip r:embed="rId4" cstate="print"/>
          <a:srcRect/>
          <a:stretch>
            <a:fillRect/>
          </a:stretch>
        </p:blipFill>
        <p:spPr bwMode="auto">
          <a:xfrm>
            <a:off x="2286000" y="2743200"/>
            <a:ext cx="2381250" cy="2362200"/>
          </a:xfrm>
          <a:prstGeom prst="rect">
            <a:avLst/>
          </a:prstGeom>
          <a:noFill/>
        </p:spPr>
      </p:pic>
      <p:pic>
        <p:nvPicPr>
          <p:cNvPr id="48137" name="Picture 9" descr="http://4.bp.blogspot.com/-fI8VPFAuVZo/T_IEDkx10uI/AAAAAAAAAI0/eFYtSxh8WPM/s1600/hand.gif"/>
          <p:cNvPicPr>
            <a:picLocks noChangeAspect="1" noChangeArrowheads="1"/>
          </p:cNvPicPr>
          <p:nvPr/>
        </p:nvPicPr>
        <p:blipFill>
          <a:blip r:embed="rId4" cstate="print"/>
          <a:srcRect/>
          <a:stretch>
            <a:fillRect/>
          </a:stretch>
        </p:blipFill>
        <p:spPr bwMode="auto">
          <a:xfrm flipH="1">
            <a:off x="4648200" y="2743200"/>
            <a:ext cx="2438400" cy="2362200"/>
          </a:xfrm>
          <a:prstGeom prst="rect">
            <a:avLst/>
          </a:prstGeom>
          <a:noFill/>
        </p:spPr>
      </p:pic>
    </p:spTree>
    <p:extLst>
      <p:ext uri="{BB962C8B-B14F-4D97-AF65-F5344CB8AC3E}">
        <p14:creationId xmlns:p14="http://schemas.microsoft.com/office/powerpoint/2010/main" val="4273824490"/>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Let’s count by ones the regular way from 11-20.  </a:t>
            </a:r>
          </a:p>
          <a:p>
            <a:pPr algn="ctr"/>
            <a:r>
              <a:rPr lang="en-US" sz="2000" b="1">
                <a:solidFill>
                  <a:srgbClr val="0000FF"/>
                </a:solidFill>
              </a:rPr>
              <a:t>Watch carefully for a change in direction!</a:t>
            </a:r>
          </a:p>
        </p:txBody>
      </p:sp>
      <p:pic>
        <p:nvPicPr>
          <p:cNvPr id="13" name="Picture 12"/>
          <p:cNvPicPr>
            <a:picLocks noChangeAspect="1"/>
          </p:cNvPicPr>
          <p:nvPr/>
        </p:nvPicPr>
        <p:blipFill>
          <a:blip r:embed="rId4"/>
          <a:stretch>
            <a:fillRect/>
          </a:stretch>
        </p:blipFill>
        <p:spPr>
          <a:xfrm>
            <a:off x="2177624" y="2749675"/>
            <a:ext cx="4855964" cy="1487734"/>
          </a:xfrm>
          <a:prstGeom prst="rect">
            <a:avLst/>
          </a:prstGeom>
        </p:spPr>
      </p:pic>
      <p:pic>
        <p:nvPicPr>
          <p:cNvPr id="12"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086249"/>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Let’s count by ones the regular way from 11-20.  </a:t>
            </a:r>
          </a:p>
          <a:p>
            <a:pPr algn="ctr"/>
            <a:r>
              <a:rPr lang="en-US" sz="2000" b="1">
                <a:solidFill>
                  <a:srgbClr val="0000FF"/>
                </a:solidFill>
              </a:rPr>
              <a:t>Watch carefully for a change in direction!</a:t>
            </a:r>
          </a:p>
        </p:txBody>
      </p:sp>
      <p:pic>
        <p:nvPicPr>
          <p:cNvPr id="12" name="Picture 11"/>
          <p:cNvPicPr>
            <a:picLocks noChangeAspect="1"/>
          </p:cNvPicPr>
          <p:nvPr/>
        </p:nvPicPr>
        <p:blipFill>
          <a:blip r:embed="rId4"/>
          <a:stretch>
            <a:fillRect/>
          </a:stretch>
        </p:blipFill>
        <p:spPr>
          <a:xfrm>
            <a:off x="2180937" y="2749675"/>
            <a:ext cx="4855964" cy="1512320"/>
          </a:xfrm>
          <a:prstGeom prst="rect">
            <a:avLst/>
          </a:prstGeom>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76800"/>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Let’s count by ones the regular way from 11-20.  </a:t>
            </a:r>
          </a:p>
          <a:p>
            <a:pPr algn="ctr"/>
            <a:r>
              <a:rPr lang="en-US" sz="2000" b="1">
                <a:solidFill>
                  <a:srgbClr val="0000FF"/>
                </a:solidFill>
              </a:rPr>
              <a:t>Watch carefully for a change in direction!</a:t>
            </a:r>
          </a:p>
        </p:txBody>
      </p:sp>
      <p:pic>
        <p:nvPicPr>
          <p:cNvPr id="13" name="Picture 12"/>
          <p:cNvPicPr>
            <a:picLocks noChangeAspect="1"/>
          </p:cNvPicPr>
          <p:nvPr/>
        </p:nvPicPr>
        <p:blipFill>
          <a:blip r:embed="rId4"/>
          <a:stretch>
            <a:fillRect/>
          </a:stretch>
        </p:blipFill>
        <p:spPr>
          <a:xfrm>
            <a:off x="2177624" y="2743912"/>
            <a:ext cx="4855964" cy="1591153"/>
          </a:xfrm>
          <a:prstGeom prst="rect">
            <a:avLst/>
          </a:prstGeom>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144424"/>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Let’s count by ones the regular way from 11-20.  </a:t>
            </a:r>
          </a:p>
          <a:p>
            <a:pPr algn="ctr"/>
            <a:r>
              <a:rPr lang="en-US" sz="2000" b="1">
                <a:solidFill>
                  <a:srgbClr val="0000FF"/>
                </a:solidFill>
              </a:rPr>
              <a:t>Watch carefully for a change in direction!</a:t>
            </a:r>
          </a:p>
        </p:txBody>
      </p:sp>
      <p:pic>
        <p:nvPicPr>
          <p:cNvPr id="12" name="Picture 11"/>
          <p:cNvPicPr>
            <a:picLocks noChangeAspect="1"/>
          </p:cNvPicPr>
          <p:nvPr/>
        </p:nvPicPr>
        <p:blipFill>
          <a:blip r:embed="rId4"/>
          <a:stretch>
            <a:fillRect/>
          </a:stretch>
        </p:blipFill>
        <p:spPr>
          <a:xfrm>
            <a:off x="2204128" y="2736807"/>
            <a:ext cx="4832773" cy="1551699"/>
          </a:xfrm>
          <a:prstGeom prst="rect">
            <a:avLst/>
          </a:prstGeom>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400466"/>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Let’s count by ones the regular way from 11-20.  </a:t>
            </a:r>
          </a:p>
          <a:p>
            <a:pPr algn="ctr"/>
            <a:r>
              <a:rPr lang="en-US" sz="2000" b="1">
                <a:solidFill>
                  <a:srgbClr val="0000FF"/>
                </a:solidFill>
              </a:rPr>
              <a:t>Watch carefully for a change in direction!</a:t>
            </a:r>
          </a:p>
        </p:txBody>
      </p:sp>
      <p:pic>
        <p:nvPicPr>
          <p:cNvPr id="13" name="Picture 12"/>
          <p:cNvPicPr>
            <a:picLocks noChangeAspect="1"/>
          </p:cNvPicPr>
          <p:nvPr/>
        </p:nvPicPr>
        <p:blipFill>
          <a:blip r:embed="rId4"/>
          <a:stretch>
            <a:fillRect/>
          </a:stretch>
        </p:blipFill>
        <p:spPr>
          <a:xfrm>
            <a:off x="2177624" y="2743912"/>
            <a:ext cx="4855964" cy="1591153"/>
          </a:xfrm>
          <a:prstGeom prst="rect">
            <a:avLst/>
          </a:prstGeom>
        </p:spPr>
      </p:pic>
      <p:pic>
        <p:nvPicPr>
          <p:cNvPr id="12"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411115"/>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Let’s count by ones the regular way from 11-20.  </a:t>
            </a:r>
          </a:p>
          <a:p>
            <a:pPr algn="ctr"/>
            <a:r>
              <a:rPr lang="en-US" sz="2000" b="1">
                <a:solidFill>
                  <a:srgbClr val="0000FF"/>
                </a:solidFill>
              </a:rPr>
              <a:t>Watch carefully for a change in direction!</a:t>
            </a:r>
          </a:p>
        </p:txBody>
      </p:sp>
      <p:pic>
        <p:nvPicPr>
          <p:cNvPr id="12" name="Picture 11"/>
          <p:cNvPicPr>
            <a:picLocks noChangeAspect="1"/>
          </p:cNvPicPr>
          <p:nvPr/>
        </p:nvPicPr>
        <p:blipFill>
          <a:blip r:embed="rId4"/>
          <a:stretch>
            <a:fillRect/>
          </a:stretch>
        </p:blipFill>
        <p:spPr>
          <a:xfrm>
            <a:off x="2180937" y="2749675"/>
            <a:ext cx="4855964" cy="1512320"/>
          </a:xfrm>
          <a:prstGeom prst="rect">
            <a:avLst/>
          </a:prstGeom>
        </p:spPr>
      </p:pic>
      <p:pic>
        <p:nvPicPr>
          <p:cNvPr id="13"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95665"/>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Let’s count by ones the regular way from 11-20.  </a:t>
            </a:r>
          </a:p>
          <a:p>
            <a:pPr algn="ctr"/>
            <a:r>
              <a:rPr lang="en-US" sz="2000" b="1">
                <a:solidFill>
                  <a:srgbClr val="0000FF"/>
                </a:solidFill>
              </a:rPr>
              <a:t>Watch carefully for a change in direction!</a:t>
            </a:r>
          </a:p>
        </p:txBody>
      </p:sp>
      <p:pic>
        <p:nvPicPr>
          <p:cNvPr id="13" name="Picture 12"/>
          <p:cNvPicPr>
            <a:picLocks noChangeAspect="1"/>
          </p:cNvPicPr>
          <p:nvPr/>
        </p:nvPicPr>
        <p:blipFill>
          <a:blip r:embed="rId4"/>
          <a:stretch>
            <a:fillRect/>
          </a:stretch>
        </p:blipFill>
        <p:spPr>
          <a:xfrm>
            <a:off x="2177624" y="2749675"/>
            <a:ext cx="4855964" cy="1487734"/>
          </a:xfrm>
          <a:prstGeom prst="rect">
            <a:avLst/>
          </a:prstGeom>
        </p:spPr>
      </p:pic>
      <p:pic>
        <p:nvPicPr>
          <p:cNvPr id="12"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674538"/>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Let’s count by ones the regular way from 11-20.  </a:t>
            </a:r>
          </a:p>
          <a:p>
            <a:pPr algn="ctr"/>
            <a:r>
              <a:rPr lang="en-US" sz="2000" b="1">
                <a:solidFill>
                  <a:srgbClr val="0000FF"/>
                </a:solidFill>
              </a:rPr>
              <a:t>Watch carefully for a change in direction!</a:t>
            </a:r>
          </a:p>
        </p:txBody>
      </p:sp>
      <p:pic>
        <p:nvPicPr>
          <p:cNvPr id="12" name="Picture 11"/>
          <p:cNvPicPr>
            <a:picLocks noChangeAspect="1"/>
          </p:cNvPicPr>
          <p:nvPr/>
        </p:nvPicPr>
        <p:blipFill>
          <a:blip r:embed="rId4"/>
          <a:stretch>
            <a:fillRect/>
          </a:stretch>
        </p:blipFill>
        <p:spPr>
          <a:xfrm>
            <a:off x="2180937" y="2749675"/>
            <a:ext cx="4855964" cy="1512320"/>
          </a:xfrm>
          <a:prstGeom prst="rect">
            <a:avLst/>
          </a:prstGeom>
        </p:spPr>
      </p:pic>
      <p:pic>
        <p:nvPicPr>
          <p:cNvPr id="13"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47414"/>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Let’s count by ones the regular way from 11-20.  </a:t>
            </a:r>
          </a:p>
          <a:p>
            <a:pPr algn="ctr"/>
            <a:r>
              <a:rPr lang="en-US" sz="2000" b="1">
                <a:solidFill>
                  <a:srgbClr val="0000FF"/>
                </a:solidFill>
              </a:rPr>
              <a:t>Watch carefully for a change in direction!</a:t>
            </a:r>
          </a:p>
        </p:txBody>
      </p:sp>
      <p:pic>
        <p:nvPicPr>
          <p:cNvPr id="13" name="Picture 12"/>
          <p:cNvPicPr>
            <a:picLocks noChangeAspect="1"/>
          </p:cNvPicPr>
          <p:nvPr/>
        </p:nvPicPr>
        <p:blipFill>
          <a:blip r:embed="rId4"/>
          <a:stretch>
            <a:fillRect/>
          </a:stretch>
        </p:blipFill>
        <p:spPr>
          <a:xfrm>
            <a:off x="2177624" y="2743912"/>
            <a:ext cx="4855964" cy="1591153"/>
          </a:xfrm>
          <a:prstGeom prst="rect">
            <a:avLst/>
          </a:prstGeom>
        </p:spPr>
      </p:pic>
      <p:pic>
        <p:nvPicPr>
          <p:cNvPr id="12"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679042"/>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Let’s count by ones the regular way from 11-20.  </a:t>
            </a:r>
          </a:p>
          <a:p>
            <a:pPr algn="ctr"/>
            <a:r>
              <a:rPr lang="en-US" sz="2000" b="1">
                <a:solidFill>
                  <a:srgbClr val="0000FF"/>
                </a:solidFill>
              </a:rPr>
              <a:t>Watch carefully for a change in direction!</a:t>
            </a:r>
          </a:p>
        </p:txBody>
      </p:sp>
      <p:pic>
        <p:nvPicPr>
          <p:cNvPr id="12" name="Picture 11"/>
          <p:cNvPicPr>
            <a:picLocks noChangeAspect="1"/>
          </p:cNvPicPr>
          <p:nvPr/>
        </p:nvPicPr>
        <p:blipFill>
          <a:blip r:embed="rId4"/>
          <a:stretch>
            <a:fillRect/>
          </a:stretch>
        </p:blipFill>
        <p:spPr>
          <a:xfrm>
            <a:off x="2204128" y="2736807"/>
            <a:ext cx="4832773" cy="1551699"/>
          </a:xfrm>
          <a:prstGeom prst="rect">
            <a:avLst/>
          </a:prstGeom>
        </p:spPr>
      </p:pic>
      <p:pic>
        <p:nvPicPr>
          <p:cNvPr id="13"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582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C2D9-11A8-4E53-A87E-15D313D40F1E}"/>
              </a:ext>
            </a:extLst>
          </p:cNvPr>
          <p:cNvSpPr>
            <a:spLocks noGrp="1"/>
          </p:cNvSpPr>
          <p:nvPr>
            <p:ph type="title"/>
          </p:nvPr>
        </p:nvSpPr>
        <p:spPr/>
        <p:txBody>
          <a:bodyPr>
            <a:noAutofit/>
          </a:bodyPr>
          <a:lstStyle/>
          <a:p>
            <a:r>
              <a:rPr lang="en-US" sz="2800">
                <a:highlight>
                  <a:srgbClr val="FFFF00"/>
                </a:highlight>
                <a:latin typeface="KG Miss Kindergarten" panose="02000000000000000000" pitchFamily="2" charset="0"/>
              </a:rPr>
              <a:t>We will be learning about teen numbers, which are a group of 10, and some more. </a:t>
            </a:r>
          </a:p>
        </p:txBody>
      </p:sp>
      <p:pic>
        <p:nvPicPr>
          <p:cNvPr id="4" name="Online Media 3" title="Numbers in the Teens (Have a Group of 10)-     [a place value song for kids]">
            <a:hlinkClick r:id="" action="ppaction://media"/>
            <a:extLst>
              <a:ext uri="{FF2B5EF4-FFF2-40B4-BE49-F238E27FC236}">
                <a16:creationId xmlns:a16="http://schemas.microsoft.com/office/drawing/2014/main" id="{5851A6ED-C840-48E6-9A01-379CF1B60B6C}"/>
              </a:ext>
            </a:extLst>
          </p:cNvPr>
          <p:cNvPicPr>
            <a:picLocks noGrp="1" noRot="1" noChangeAspect="1"/>
          </p:cNvPicPr>
          <p:nvPr>
            <p:ph idx="1"/>
            <a:videoFile r:link="rId1"/>
          </p:nvPr>
        </p:nvPicPr>
        <p:blipFill>
          <a:blip r:embed="rId3"/>
          <a:stretch>
            <a:fillRect/>
          </a:stretch>
        </p:blipFill>
        <p:spPr>
          <a:xfrm>
            <a:off x="566737" y="1752600"/>
            <a:ext cx="8010525" cy="4525963"/>
          </a:xfrm>
          <a:prstGeom prst="rect">
            <a:avLst/>
          </a:prstGeom>
        </p:spPr>
      </p:pic>
    </p:spTree>
    <p:extLst>
      <p:ext uri="{BB962C8B-B14F-4D97-AF65-F5344CB8AC3E}">
        <p14:creationId xmlns:p14="http://schemas.microsoft.com/office/powerpoint/2010/main" val="147605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Let’s count by ones the regular way from 11-20.  </a:t>
            </a:r>
          </a:p>
          <a:p>
            <a:pPr algn="ctr"/>
            <a:r>
              <a:rPr lang="en-US" sz="2000" b="1">
                <a:solidFill>
                  <a:srgbClr val="0000FF"/>
                </a:solidFill>
              </a:rPr>
              <a:t>Watch carefully for a change in direction!</a:t>
            </a:r>
          </a:p>
        </p:txBody>
      </p:sp>
      <p:pic>
        <p:nvPicPr>
          <p:cNvPr id="13" name="Picture 12"/>
          <p:cNvPicPr>
            <a:picLocks noChangeAspect="1"/>
          </p:cNvPicPr>
          <p:nvPr/>
        </p:nvPicPr>
        <p:blipFill>
          <a:blip r:embed="rId4"/>
          <a:stretch>
            <a:fillRect/>
          </a:stretch>
        </p:blipFill>
        <p:spPr>
          <a:xfrm>
            <a:off x="2180937" y="2701503"/>
            <a:ext cx="4849338" cy="1568551"/>
          </a:xfrm>
          <a:prstGeom prst="rect">
            <a:avLst/>
          </a:prstGeom>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513232"/>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Let’s count by ones the regular way from 11-20.  </a:t>
            </a:r>
          </a:p>
          <a:p>
            <a:pPr algn="ctr"/>
            <a:r>
              <a:rPr lang="en-US" sz="2000" b="1">
                <a:solidFill>
                  <a:srgbClr val="0000FF"/>
                </a:solidFill>
              </a:rPr>
              <a:t>Watch carefully for a change in direction!</a:t>
            </a:r>
          </a:p>
        </p:txBody>
      </p:sp>
      <p:pic>
        <p:nvPicPr>
          <p:cNvPr id="12" name="Picture 11"/>
          <p:cNvPicPr>
            <a:picLocks noChangeAspect="1"/>
          </p:cNvPicPr>
          <p:nvPr/>
        </p:nvPicPr>
        <p:blipFill>
          <a:blip r:embed="rId4"/>
          <a:stretch>
            <a:fillRect/>
          </a:stretch>
        </p:blipFill>
        <p:spPr>
          <a:xfrm>
            <a:off x="2210754" y="2743912"/>
            <a:ext cx="4857807" cy="1544594"/>
          </a:xfrm>
          <a:prstGeom prst="rect">
            <a:avLst/>
          </a:prstGeom>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775581"/>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Let’s count by ones the regular way from 11-20.  </a:t>
            </a:r>
          </a:p>
          <a:p>
            <a:pPr algn="ctr"/>
            <a:r>
              <a:rPr lang="en-US" sz="2000" b="1">
                <a:solidFill>
                  <a:srgbClr val="0000FF"/>
                </a:solidFill>
              </a:rPr>
              <a:t>Watch carefully for a change in direction!</a:t>
            </a:r>
          </a:p>
        </p:txBody>
      </p:sp>
      <p:pic>
        <p:nvPicPr>
          <p:cNvPr id="13" name="Picture 12"/>
          <p:cNvPicPr>
            <a:picLocks noChangeAspect="1"/>
          </p:cNvPicPr>
          <p:nvPr/>
        </p:nvPicPr>
        <p:blipFill>
          <a:blip r:embed="rId4"/>
          <a:stretch>
            <a:fillRect/>
          </a:stretch>
        </p:blipFill>
        <p:spPr>
          <a:xfrm>
            <a:off x="2180937" y="2701503"/>
            <a:ext cx="4849338" cy="1568551"/>
          </a:xfrm>
          <a:prstGeom prst="rect">
            <a:avLst/>
          </a:prstGeom>
        </p:spPr>
      </p:pic>
      <p:pic>
        <p:nvPicPr>
          <p:cNvPr id="12"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274754"/>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Let’s count by ones the regular way from 11-20.  </a:t>
            </a:r>
          </a:p>
          <a:p>
            <a:pPr algn="ctr"/>
            <a:r>
              <a:rPr lang="en-US" sz="2000" b="1">
                <a:solidFill>
                  <a:srgbClr val="0000FF"/>
                </a:solidFill>
              </a:rPr>
              <a:t>Watch carefully for a change in direction!</a:t>
            </a:r>
          </a:p>
        </p:txBody>
      </p:sp>
      <p:pic>
        <p:nvPicPr>
          <p:cNvPr id="12" name="Picture 11"/>
          <p:cNvPicPr>
            <a:picLocks noChangeAspect="1"/>
          </p:cNvPicPr>
          <p:nvPr/>
        </p:nvPicPr>
        <p:blipFill>
          <a:blip r:embed="rId4"/>
          <a:stretch>
            <a:fillRect/>
          </a:stretch>
        </p:blipFill>
        <p:spPr>
          <a:xfrm>
            <a:off x="2210754" y="2743912"/>
            <a:ext cx="4857807" cy="1544594"/>
          </a:xfrm>
          <a:prstGeom prst="rect">
            <a:avLst/>
          </a:prstGeom>
        </p:spPr>
      </p:pic>
      <p:pic>
        <p:nvPicPr>
          <p:cNvPr id="13"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334129"/>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Let’s count by ones the regular way from 11-20.  </a:t>
            </a:r>
          </a:p>
          <a:p>
            <a:pPr algn="ctr"/>
            <a:r>
              <a:rPr lang="en-US" sz="2000" b="1">
                <a:solidFill>
                  <a:srgbClr val="0000FF"/>
                </a:solidFill>
              </a:rPr>
              <a:t>Watch carefully for a change in direction!</a:t>
            </a:r>
          </a:p>
        </p:txBody>
      </p:sp>
      <p:pic>
        <p:nvPicPr>
          <p:cNvPr id="13" name="Picture 12"/>
          <p:cNvPicPr>
            <a:picLocks noChangeAspect="1"/>
          </p:cNvPicPr>
          <p:nvPr/>
        </p:nvPicPr>
        <p:blipFill>
          <a:blip r:embed="rId4"/>
          <a:stretch>
            <a:fillRect/>
          </a:stretch>
        </p:blipFill>
        <p:spPr>
          <a:xfrm>
            <a:off x="2194263" y="2708429"/>
            <a:ext cx="4842638" cy="1594811"/>
          </a:xfrm>
          <a:prstGeom prst="rect">
            <a:avLst/>
          </a:prstGeom>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225844"/>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Let’s count by ones the regular way from 11-20.  </a:t>
            </a:r>
          </a:p>
          <a:p>
            <a:pPr algn="ctr"/>
            <a:r>
              <a:rPr lang="en-US" sz="2000" b="1">
                <a:solidFill>
                  <a:srgbClr val="0000FF"/>
                </a:solidFill>
              </a:rPr>
              <a:t>Watch carefully for a change in direction!</a:t>
            </a:r>
          </a:p>
        </p:txBody>
      </p:sp>
      <p:pic>
        <p:nvPicPr>
          <p:cNvPr id="12" name="Picture 11"/>
          <p:cNvPicPr>
            <a:picLocks noChangeAspect="1"/>
          </p:cNvPicPr>
          <p:nvPr/>
        </p:nvPicPr>
        <p:blipFill>
          <a:blip r:embed="rId4"/>
          <a:stretch>
            <a:fillRect/>
          </a:stretch>
        </p:blipFill>
        <p:spPr>
          <a:xfrm>
            <a:off x="2210754" y="2743912"/>
            <a:ext cx="4857807" cy="1544594"/>
          </a:xfrm>
          <a:prstGeom prst="rect">
            <a:avLst/>
          </a:prstGeom>
        </p:spPr>
      </p:pic>
      <p:pic>
        <p:nvPicPr>
          <p:cNvPr id="13"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631975"/>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Let’s count by ones the regular way from 11-20.  </a:t>
            </a:r>
          </a:p>
          <a:p>
            <a:pPr algn="ctr"/>
            <a:r>
              <a:rPr lang="en-US" sz="2000" b="1">
                <a:solidFill>
                  <a:srgbClr val="0000FF"/>
                </a:solidFill>
              </a:rPr>
              <a:t>Watch carefully for a change in direction!</a:t>
            </a:r>
          </a:p>
        </p:txBody>
      </p:sp>
      <p:pic>
        <p:nvPicPr>
          <p:cNvPr id="13" name="Picture 12"/>
          <p:cNvPicPr>
            <a:picLocks noChangeAspect="1"/>
          </p:cNvPicPr>
          <p:nvPr/>
        </p:nvPicPr>
        <p:blipFill>
          <a:blip r:embed="rId4"/>
          <a:stretch>
            <a:fillRect/>
          </a:stretch>
        </p:blipFill>
        <p:spPr>
          <a:xfrm>
            <a:off x="2180937" y="2701503"/>
            <a:ext cx="4849338" cy="1568551"/>
          </a:xfrm>
          <a:prstGeom prst="rect">
            <a:avLst/>
          </a:prstGeom>
        </p:spPr>
      </p:pic>
      <p:pic>
        <p:nvPicPr>
          <p:cNvPr id="12"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337979"/>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Let’s count by ones the regular way from 11-20.  </a:t>
            </a:r>
          </a:p>
          <a:p>
            <a:pPr algn="ctr"/>
            <a:r>
              <a:rPr lang="en-US" sz="2000" b="1">
                <a:solidFill>
                  <a:srgbClr val="0000FF"/>
                </a:solidFill>
              </a:rPr>
              <a:t>Watch carefully for a change in direction!</a:t>
            </a:r>
          </a:p>
        </p:txBody>
      </p:sp>
      <p:pic>
        <p:nvPicPr>
          <p:cNvPr id="12" name="Picture 11"/>
          <p:cNvPicPr>
            <a:picLocks noChangeAspect="1"/>
          </p:cNvPicPr>
          <p:nvPr/>
        </p:nvPicPr>
        <p:blipFill>
          <a:blip r:embed="rId4"/>
          <a:stretch>
            <a:fillRect/>
          </a:stretch>
        </p:blipFill>
        <p:spPr>
          <a:xfrm>
            <a:off x="2210754" y="2743912"/>
            <a:ext cx="4857807" cy="1544594"/>
          </a:xfrm>
          <a:prstGeom prst="rect">
            <a:avLst/>
          </a:prstGeom>
        </p:spPr>
      </p:pic>
      <p:pic>
        <p:nvPicPr>
          <p:cNvPr id="13"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542529"/>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Let’s count by ones the regular way from 11-20.  </a:t>
            </a:r>
          </a:p>
          <a:p>
            <a:pPr algn="ctr"/>
            <a:r>
              <a:rPr lang="en-US" sz="2000" b="1">
                <a:solidFill>
                  <a:srgbClr val="0000FF"/>
                </a:solidFill>
              </a:rPr>
              <a:t>Watch carefully for a change in direction!</a:t>
            </a:r>
          </a:p>
        </p:txBody>
      </p:sp>
      <p:pic>
        <p:nvPicPr>
          <p:cNvPr id="13" name="Picture 12"/>
          <p:cNvPicPr>
            <a:picLocks noChangeAspect="1"/>
          </p:cNvPicPr>
          <p:nvPr/>
        </p:nvPicPr>
        <p:blipFill>
          <a:blip r:embed="rId4"/>
          <a:stretch>
            <a:fillRect/>
          </a:stretch>
        </p:blipFill>
        <p:spPr>
          <a:xfrm>
            <a:off x="2194263" y="2708429"/>
            <a:ext cx="4842638" cy="1594811"/>
          </a:xfrm>
          <a:prstGeom prst="rect">
            <a:avLst/>
          </a:prstGeom>
        </p:spPr>
      </p:pic>
      <p:pic>
        <p:nvPicPr>
          <p:cNvPr id="12"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371755"/>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Let’s count by ones the regular way from 11-20.  </a:t>
            </a:r>
          </a:p>
          <a:p>
            <a:pPr algn="ctr"/>
            <a:r>
              <a:rPr lang="en-US" sz="2000" b="1">
                <a:solidFill>
                  <a:srgbClr val="0000FF"/>
                </a:solidFill>
              </a:rPr>
              <a:t>Watch carefully for a change in direction!</a:t>
            </a:r>
          </a:p>
        </p:txBody>
      </p:sp>
      <p:pic>
        <p:nvPicPr>
          <p:cNvPr id="12" name="Picture 11"/>
          <p:cNvPicPr>
            <a:picLocks noChangeAspect="1"/>
          </p:cNvPicPr>
          <p:nvPr/>
        </p:nvPicPr>
        <p:blipFill>
          <a:blip r:embed="rId4"/>
          <a:stretch>
            <a:fillRect/>
          </a:stretch>
        </p:blipFill>
        <p:spPr>
          <a:xfrm>
            <a:off x="2200889" y="2671686"/>
            <a:ext cx="4842638" cy="1594382"/>
          </a:xfrm>
          <a:prstGeom prst="rect">
            <a:avLst/>
          </a:prstGeom>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9254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1745" name="Picture 1"/>
          <p:cNvPicPr>
            <a:picLocks noChangeAspect="1" noChangeArrowheads="1"/>
          </p:cNvPicPr>
          <p:nvPr/>
        </p:nvPicPr>
        <p:blipFill>
          <a:blip r:embed="rId3" cstate="print"/>
          <a:srcRect/>
          <a:stretch>
            <a:fillRect/>
          </a:stretch>
        </p:blipFill>
        <p:spPr bwMode="auto">
          <a:xfrm>
            <a:off x="228600" y="228599"/>
            <a:ext cx="8686800" cy="518615"/>
          </a:xfrm>
          <a:prstGeom prst="rect">
            <a:avLst/>
          </a:prstGeom>
          <a:noFill/>
          <a:ln w="9525">
            <a:noFill/>
            <a:miter lim="800000"/>
            <a:headEnd/>
            <a:tailEnd/>
          </a:ln>
        </p:spPr>
      </p:pic>
      <p:pic>
        <p:nvPicPr>
          <p:cNvPr id="31746" name="Picture 2"/>
          <p:cNvPicPr>
            <a:picLocks noChangeAspect="1" noChangeArrowheads="1"/>
          </p:cNvPicPr>
          <p:nvPr/>
        </p:nvPicPr>
        <p:blipFill>
          <a:blip r:embed="rId4" cstate="print"/>
          <a:srcRect/>
          <a:stretch>
            <a:fillRect/>
          </a:stretch>
        </p:blipFill>
        <p:spPr bwMode="auto">
          <a:xfrm>
            <a:off x="1876800" y="594214"/>
            <a:ext cx="5105400" cy="5900015"/>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sp>
        <p:nvSpPr>
          <p:cNvPr id="15" name="TextBox 14"/>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Now, let’s count the Say Ten Way from 11-20.  </a:t>
            </a:r>
          </a:p>
          <a:p>
            <a:pPr algn="ctr"/>
            <a:r>
              <a:rPr lang="en-US" sz="2000" b="1">
                <a:solidFill>
                  <a:srgbClr val="0000FF"/>
                </a:solidFill>
              </a:rPr>
              <a:t>Watch carefully for a change in direction!</a:t>
            </a:r>
          </a:p>
        </p:txBody>
      </p:sp>
      <p:pic>
        <p:nvPicPr>
          <p:cNvPr id="13" name="Picture 12"/>
          <p:cNvPicPr>
            <a:picLocks noChangeAspect="1"/>
          </p:cNvPicPr>
          <p:nvPr/>
        </p:nvPicPr>
        <p:blipFill>
          <a:blip r:embed="rId4"/>
          <a:stretch>
            <a:fillRect/>
          </a:stretch>
        </p:blipFill>
        <p:spPr>
          <a:xfrm>
            <a:off x="2217369" y="2743912"/>
            <a:ext cx="4776474" cy="1526142"/>
          </a:xfrm>
          <a:prstGeom prst="rect">
            <a:avLst/>
          </a:prstGeom>
        </p:spPr>
      </p:pic>
      <p:pic>
        <p:nvPicPr>
          <p:cNvPr id="84994"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93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pic>
        <p:nvPicPr>
          <p:cNvPr id="12" name="Picture 11"/>
          <p:cNvPicPr>
            <a:picLocks noChangeAspect="1"/>
          </p:cNvPicPr>
          <p:nvPr/>
        </p:nvPicPr>
        <p:blipFill>
          <a:blip r:embed="rId4"/>
          <a:stretch>
            <a:fillRect/>
          </a:stretch>
        </p:blipFill>
        <p:spPr>
          <a:xfrm>
            <a:off x="2230622" y="2737697"/>
            <a:ext cx="4749970" cy="1571595"/>
          </a:xfrm>
          <a:prstGeom prst="rect">
            <a:avLst/>
          </a:prstGeom>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Now, let’s count the Say Ten Way from 11-20.  </a:t>
            </a:r>
          </a:p>
          <a:p>
            <a:pPr algn="ctr"/>
            <a:r>
              <a:rPr lang="en-US" sz="2000" b="1">
                <a:solidFill>
                  <a:srgbClr val="0000FF"/>
                </a:solidFill>
              </a:rPr>
              <a:t>Watch carefully for a change in direction!</a:t>
            </a:r>
          </a:p>
        </p:txBody>
      </p:sp>
    </p:spTree>
    <p:extLst>
      <p:ext uri="{BB962C8B-B14F-4D97-AF65-F5344CB8AC3E}">
        <p14:creationId xmlns:p14="http://schemas.microsoft.com/office/powerpoint/2010/main" val="3283304015"/>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pic>
        <p:nvPicPr>
          <p:cNvPr id="13" name="Picture 12"/>
          <p:cNvPicPr>
            <a:picLocks noChangeAspect="1"/>
          </p:cNvPicPr>
          <p:nvPr/>
        </p:nvPicPr>
        <p:blipFill>
          <a:blip r:embed="rId4"/>
          <a:stretch>
            <a:fillRect/>
          </a:stretch>
        </p:blipFill>
        <p:spPr>
          <a:xfrm>
            <a:off x="2177624" y="2749675"/>
            <a:ext cx="4855964" cy="1487734"/>
          </a:xfrm>
          <a:prstGeom prst="rect">
            <a:avLst/>
          </a:prstGeom>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Now, let’s count the Say Ten Way from 11-20.  </a:t>
            </a:r>
          </a:p>
          <a:p>
            <a:pPr algn="ctr"/>
            <a:r>
              <a:rPr lang="en-US" sz="2000" b="1">
                <a:solidFill>
                  <a:srgbClr val="0000FF"/>
                </a:solidFill>
              </a:rPr>
              <a:t>Watch carefully for a change in direction!</a:t>
            </a:r>
          </a:p>
        </p:txBody>
      </p:sp>
    </p:spTree>
    <p:extLst>
      <p:ext uri="{BB962C8B-B14F-4D97-AF65-F5344CB8AC3E}">
        <p14:creationId xmlns:p14="http://schemas.microsoft.com/office/powerpoint/2010/main" val="260452287"/>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pic>
        <p:nvPicPr>
          <p:cNvPr id="12" name="Picture 11"/>
          <p:cNvPicPr>
            <a:picLocks noChangeAspect="1"/>
          </p:cNvPicPr>
          <p:nvPr/>
        </p:nvPicPr>
        <p:blipFill>
          <a:blip r:embed="rId4"/>
          <a:stretch>
            <a:fillRect/>
          </a:stretch>
        </p:blipFill>
        <p:spPr>
          <a:xfrm>
            <a:off x="2230622" y="2737697"/>
            <a:ext cx="4749970" cy="1571595"/>
          </a:xfrm>
          <a:prstGeom prst="rect">
            <a:avLst/>
          </a:prstGeom>
        </p:spPr>
      </p:pic>
      <p:pic>
        <p:nvPicPr>
          <p:cNvPr id="13"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Now, let’s count the Say Ten Way from 11-20.  </a:t>
            </a:r>
          </a:p>
          <a:p>
            <a:pPr algn="ctr"/>
            <a:r>
              <a:rPr lang="en-US" sz="2000" b="1">
                <a:solidFill>
                  <a:srgbClr val="0000FF"/>
                </a:solidFill>
              </a:rPr>
              <a:t>Watch carefully for a change in direction!</a:t>
            </a:r>
          </a:p>
        </p:txBody>
      </p:sp>
    </p:spTree>
    <p:extLst>
      <p:ext uri="{BB962C8B-B14F-4D97-AF65-F5344CB8AC3E}">
        <p14:creationId xmlns:p14="http://schemas.microsoft.com/office/powerpoint/2010/main" val="177819797"/>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pic>
        <p:nvPicPr>
          <p:cNvPr id="13" name="Picture 12"/>
          <p:cNvPicPr>
            <a:picLocks noChangeAspect="1"/>
          </p:cNvPicPr>
          <p:nvPr/>
        </p:nvPicPr>
        <p:blipFill>
          <a:blip r:embed="rId4"/>
          <a:stretch>
            <a:fillRect/>
          </a:stretch>
        </p:blipFill>
        <p:spPr>
          <a:xfrm>
            <a:off x="2177624" y="2749675"/>
            <a:ext cx="4855964" cy="1487734"/>
          </a:xfrm>
          <a:prstGeom prst="rect">
            <a:avLst/>
          </a:prstGeom>
        </p:spPr>
      </p:pic>
      <p:pic>
        <p:nvPicPr>
          <p:cNvPr id="12"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Now, let’s count the Say Ten Way from 11-20.  </a:t>
            </a:r>
          </a:p>
          <a:p>
            <a:pPr algn="ctr"/>
            <a:r>
              <a:rPr lang="en-US" sz="2000" b="1">
                <a:solidFill>
                  <a:srgbClr val="0000FF"/>
                </a:solidFill>
              </a:rPr>
              <a:t>Watch carefully for a change in direction!</a:t>
            </a:r>
          </a:p>
        </p:txBody>
      </p:sp>
    </p:spTree>
    <p:extLst>
      <p:ext uri="{BB962C8B-B14F-4D97-AF65-F5344CB8AC3E}">
        <p14:creationId xmlns:p14="http://schemas.microsoft.com/office/powerpoint/2010/main" val="1340933840"/>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pic>
        <p:nvPicPr>
          <p:cNvPr id="12" name="Picture 11"/>
          <p:cNvPicPr>
            <a:picLocks noChangeAspect="1"/>
          </p:cNvPicPr>
          <p:nvPr/>
        </p:nvPicPr>
        <p:blipFill>
          <a:blip r:embed="rId4"/>
          <a:stretch>
            <a:fillRect/>
          </a:stretch>
        </p:blipFill>
        <p:spPr>
          <a:xfrm>
            <a:off x="2180937" y="2749675"/>
            <a:ext cx="4855964" cy="1512320"/>
          </a:xfrm>
          <a:prstGeom prst="rect">
            <a:avLst/>
          </a:prstGeom>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Now, let’s count the Say Ten Way from 11-20.  </a:t>
            </a:r>
          </a:p>
          <a:p>
            <a:pPr algn="ctr"/>
            <a:r>
              <a:rPr lang="en-US" sz="2000" b="1">
                <a:solidFill>
                  <a:srgbClr val="0000FF"/>
                </a:solidFill>
              </a:rPr>
              <a:t>Watch carefully for a change in direction!</a:t>
            </a:r>
          </a:p>
        </p:txBody>
      </p:sp>
    </p:spTree>
    <p:extLst>
      <p:ext uri="{BB962C8B-B14F-4D97-AF65-F5344CB8AC3E}">
        <p14:creationId xmlns:p14="http://schemas.microsoft.com/office/powerpoint/2010/main" val="735412531"/>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pic>
        <p:nvPicPr>
          <p:cNvPr id="13" name="Picture 12"/>
          <p:cNvPicPr>
            <a:picLocks noChangeAspect="1"/>
          </p:cNvPicPr>
          <p:nvPr/>
        </p:nvPicPr>
        <p:blipFill>
          <a:blip r:embed="rId4"/>
          <a:stretch>
            <a:fillRect/>
          </a:stretch>
        </p:blipFill>
        <p:spPr>
          <a:xfrm>
            <a:off x="2177624" y="2743912"/>
            <a:ext cx="4855964" cy="1591153"/>
          </a:xfrm>
          <a:prstGeom prst="rect">
            <a:avLst/>
          </a:prstGeom>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Now, let’s count the Say Ten Way from 11-20.  </a:t>
            </a:r>
          </a:p>
          <a:p>
            <a:pPr algn="ctr"/>
            <a:r>
              <a:rPr lang="en-US" sz="2000" b="1">
                <a:solidFill>
                  <a:srgbClr val="0000FF"/>
                </a:solidFill>
              </a:rPr>
              <a:t>Watch carefully for a change in direction!</a:t>
            </a:r>
          </a:p>
        </p:txBody>
      </p:sp>
    </p:spTree>
    <p:extLst>
      <p:ext uri="{BB962C8B-B14F-4D97-AF65-F5344CB8AC3E}">
        <p14:creationId xmlns:p14="http://schemas.microsoft.com/office/powerpoint/2010/main" val="2161651100"/>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pic>
        <p:nvPicPr>
          <p:cNvPr id="12" name="Picture 11"/>
          <p:cNvPicPr>
            <a:picLocks noChangeAspect="1"/>
          </p:cNvPicPr>
          <p:nvPr/>
        </p:nvPicPr>
        <p:blipFill>
          <a:blip r:embed="rId4"/>
          <a:stretch>
            <a:fillRect/>
          </a:stretch>
        </p:blipFill>
        <p:spPr>
          <a:xfrm>
            <a:off x="2204128" y="2736807"/>
            <a:ext cx="4832773" cy="1551699"/>
          </a:xfrm>
          <a:prstGeom prst="rect">
            <a:avLst/>
          </a:prstGeom>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Now, let’s count the Say Ten Way from 11-20.  </a:t>
            </a:r>
          </a:p>
          <a:p>
            <a:pPr algn="ctr"/>
            <a:r>
              <a:rPr lang="en-US" sz="2000" b="1">
                <a:solidFill>
                  <a:srgbClr val="0000FF"/>
                </a:solidFill>
              </a:rPr>
              <a:t>Watch carefully for a change in direction!</a:t>
            </a:r>
          </a:p>
        </p:txBody>
      </p:sp>
    </p:spTree>
    <p:extLst>
      <p:ext uri="{BB962C8B-B14F-4D97-AF65-F5344CB8AC3E}">
        <p14:creationId xmlns:p14="http://schemas.microsoft.com/office/powerpoint/2010/main" val="2043826488"/>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pic>
        <p:nvPicPr>
          <p:cNvPr id="13" name="Picture 12"/>
          <p:cNvPicPr>
            <a:picLocks noChangeAspect="1"/>
          </p:cNvPicPr>
          <p:nvPr/>
        </p:nvPicPr>
        <p:blipFill>
          <a:blip r:embed="rId4"/>
          <a:stretch>
            <a:fillRect/>
          </a:stretch>
        </p:blipFill>
        <p:spPr>
          <a:xfrm>
            <a:off x="2177624" y="2743912"/>
            <a:ext cx="4855964" cy="1591153"/>
          </a:xfrm>
          <a:prstGeom prst="rect">
            <a:avLst/>
          </a:prstGeom>
        </p:spPr>
      </p:pic>
      <p:pic>
        <p:nvPicPr>
          <p:cNvPr id="12"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Now, let’s count the Say Ten Way from 11-20.  </a:t>
            </a:r>
          </a:p>
          <a:p>
            <a:pPr algn="ctr"/>
            <a:r>
              <a:rPr lang="en-US" sz="2000" b="1">
                <a:solidFill>
                  <a:srgbClr val="0000FF"/>
                </a:solidFill>
              </a:rPr>
              <a:t>Watch carefully for a change in direction!</a:t>
            </a:r>
          </a:p>
        </p:txBody>
      </p:sp>
    </p:spTree>
    <p:extLst>
      <p:ext uri="{BB962C8B-B14F-4D97-AF65-F5344CB8AC3E}">
        <p14:creationId xmlns:p14="http://schemas.microsoft.com/office/powerpoint/2010/main" val="1504089873"/>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pic>
        <p:nvPicPr>
          <p:cNvPr id="12" name="Picture 11"/>
          <p:cNvPicPr>
            <a:picLocks noChangeAspect="1"/>
          </p:cNvPicPr>
          <p:nvPr/>
        </p:nvPicPr>
        <p:blipFill>
          <a:blip r:embed="rId4"/>
          <a:stretch>
            <a:fillRect/>
          </a:stretch>
        </p:blipFill>
        <p:spPr>
          <a:xfrm>
            <a:off x="2180937" y="2749675"/>
            <a:ext cx="4855964" cy="1512320"/>
          </a:xfrm>
          <a:prstGeom prst="rect">
            <a:avLst/>
          </a:prstGeom>
        </p:spPr>
      </p:pic>
      <p:pic>
        <p:nvPicPr>
          <p:cNvPr id="13"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Now, let’s count the Say Ten Way from 11-20.  </a:t>
            </a:r>
          </a:p>
          <a:p>
            <a:pPr algn="ctr"/>
            <a:r>
              <a:rPr lang="en-US" sz="2000" b="1">
                <a:solidFill>
                  <a:srgbClr val="0000FF"/>
                </a:solidFill>
              </a:rPr>
              <a:t>Watch carefully for a change in direction!</a:t>
            </a:r>
          </a:p>
        </p:txBody>
      </p:sp>
    </p:spTree>
    <p:extLst>
      <p:ext uri="{BB962C8B-B14F-4D97-AF65-F5344CB8AC3E}">
        <p14:creationId xmlns:p14="http://schemas.microsoft.com/office/powerpoint/2010/main" val="18989495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782293"/>
            <a:ext cx="2105025" cy="17690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167443" y="1520604"/>
            <a:ext cx="6812425" cy="2546701"/>
          </a:xfrm>
          <a:prstGeom prst="rect">
            <a:avLst/>
          </a:prstGeom>
        </p:spPr>
      </p:pic>
      <p:pic>
        <p:nvPicPr>
          <p:cNvPr id="9" name="Picture 8"/>
          <p:cNvPicPr>
            <a:picLocks noChangeAspect="1"/>
          </p:cNvPicPr>
          <p:nvPr/>
        </p:nvPicPr>
        <p:blipFill>
          <a:blip r:embed="rId5"/>
          <a:stretch>
            <a:fillRect/>
          </a:stretch>
        </p:blipFill>
        <p:spPr>
          <a:xfrm>
            <a:off x="1167443" y="4023667"/>
            <a:ext cx="6738146" cy="710954"/>
          </a:xfrm>
          <a:prstGeom prst="rect">
            <a:avLst/>
          </a:prstGeom>
        </p:spPr>
      </p:pic>
      <p:sp>
        <p:nvSpPr>
          <p:cNvPr id="7" name="Rectangle 6"/>
          <p:cNvSpPr/>
          <p:nvPr/>
        </p:nvSpPr>
        <p:spPr>
          <a:xfrm>
            <a:off x="4825451" y="993086"/>
            <a:ext cx="3267077" cy="21998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679197"/>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pic>
        <p:nvPicPr>
          <p:cNvPr id="13" name="Picture 12"/>
          <p:cNvPicPr>
            <a:picLocks noChangeAspect="1"/>
          </p:cNvPicPr>
          <p:nvPr/>
        </p:nvPicPr>
        <p:blipFill>
          <a:blip r:embed="rId4"/>
          <a:stretch>
            <a:fillRect/>
          </a:stretch>
        </p:blipFill>
        <p:spPr>
          <a:xfrm>
            <a:off x="2177624" y="2749675"/>
            <a:ext cx="4855964" cy="1487734"/>
          </a:xfrm>
          <a:prstGeom prst="rect">
            <a:avLst/>
          </a:prstGeom>
        </p:spPr>
      </p:pic>
      <p:pic>
        <p:nvPicPr>
          <p:cNvPr id="12"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Now, let’s count the Say Ten Way from 11-20.  </a:t>
            </a:r>
          </a:p>
          <a:p>
            <a:pPr algn="ctr"/>
            <a:r>
              <a:rPr lang="en-US" sz="2000" b="1">
                <a:solidFill>
                  <a:srgbClr val="0000FF"/>
                </a:solidFill>
              </a:rPr>
              <a:t>Watch carefully for a change in direction!</a:t>
            </a:r>
          </a:p>
        </p:txBody>
      </p:sp>
    </p:spTree>
    <p:extLst>
      <p:ext uri="{BB962C8B-B14F-4D97-AF65-F5344CB8AC3E}">
        <p14:creationId xmlns:p14="http://schemas.microsoft.com/office/powerpoint/2010/main" val="2541951597"/>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pic>
        <p:nvPicPr>
          <p:cNvPr id="12" name="Picture 11"/>
          <p:cNvPicPr>
            <a:picLocks noChangeAspect="1"/>
          </p:cNvPicPr>
          <p:nvPr/>
        </p:nvPicPr>
        <p:blipFill>
          <a:blip r:embed="rId4"/>
          <a:stretch>
            <a:fillRect/>
          </a:stretch>
        </p:blipFill>
        <p:spPr>
          <a:xfrm>
            <a:off x="2180937" y="2749675"/>
            <a:ext cx="4855964" cy="1512320"/>
          </a:xfrm>
          <a:prstGeom prst="rect">
            <a:avLst/>
          </a:prstGeom>
        </p:spPr>
      </p:pic>
      <p:pic>
        <p:nvPicPr>
          <p:cNvPr id="13"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Now, let’s count the Say Ten Way from 11-20.  </a:t>
            </a:r>
          </a:p>
          <a:p>
            <a:pPr algn="ctr"/>
            <a:r>
              <a:rPr lang="en-US" sz="2000" b="1">
                <a:solidFill>
                  <a:srgbClr val="0000FF"/>
                </a:solidFill>
              </a:rPr>
              <a:t>Watch carefully for a change in direction!</a:t>
            </a:r>
          </a:p>
        </p:txBody>
      </p:sp>
    </p:spTree>
    <p:extLst>
      <p:ext uri="{BB962C8B-B14F-4D97-AF65-F5344CB8AC3E}">
        <p14:creationId xmlns:p14="http://schemas.microsoft.com/office/powerpoint/2010/main" val="2350222969"/>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pic>
        <p:nvPicPr>
          <p:cNvPr id="13" name="Picture 12"/>
          <p:cNvPicPr>
            <a:picLocks noChangeAspect="1"/>
          </p:cNvPicPr>
          <p:nvPr/>
        </p:nvPicPr>
        <p:blipFill>
          <a:blip r:embed="rId4"/>
          <a:stretch>
            <a:fillRect/>
          </a:stretch>
        </p:blipFill>
        <p:spPr>
          <a:xfrm>
            <a:off x="2177624" y="2743912"/>
            <a:ext cx="4855964" cy="1591153"/>
          </a:xfrm>
          <a:prstGeom prst="rect">
            <a:avLst/>
          </a:prstGeom>
        </p:spPr>
      </p:pic>
      <p:pic>
        <p:nvPicPr>
          <p:cNvPr id="12"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Now, let’s count the Say Ten Way from 11-20.  </a:t>
            </a:r>
          </a:p>
          <a:p>
            <a:pPr algn="ctr"/>
            <a:r>
              <a:rPr lang="en-US" sz="2000" b="1">
                <a:solidFill>
                  <a:srgbClr val="0000FF"/>
                </a:solidFill>
              </a:rPr>
              <a:t>Watch carefully for a change in direction!</a:t>
            </a:r>
          </a:p>
        </p:txBody>
      </p:sp>
    </p:spTree>
    <p:extLst>
      <p:ext uri="{BB962C8B-B14F-4D97-AF65-F5344CB8AC3E}">
        <p14:creationId xmlns:p14="http://schemas.microsoft.com/office/powerpoint/2010/main" val="978682740"/>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pic>
        <p:nvPicPr>
          <p:cNvPr id="12" name="Picture 11"/>
          <p:cNvPicPr>
            <a:picLocks noChangeAspect="1"/>
          </p:cNvPicPr>
          <p:nvPr/>
        </p:nvPicPr>
        <p:blipFill>
          <a:blip r:embed="rId4"/>
          <a:stretch>
            <a:fillRect/>
          </a:stretch>
        </p:blipFill>
        <p:spPr>
          <a:xfrm>
            <a:off x="2204128" y="2736807"/>
            <a:ext cx="4832773" cy="1551699"/>
          </a:xfrm>
          <a:prstGeom prst="rect">
            <a:avLst/>
          </a:prstGeom>
        </p:spPr>
      </p:pic>
      <p:pic>
        <p:nvPicPr>
          <p:cNvPr id="13"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Now, let’s count the Say Ten Way from 11-20.  </a:t>
            </a:r>
          </a:p>
          <a:p>
            <a:pPr algn="ctr"/>
            <a:r>
              <a:rPr lang="en-US" sz="2000" b="1">
                <a:solidFill>
                  <a:srgbClr val="0000FF"/>
                </a:solidFill>
              </a:rPr>
              <a:t>Watch carefully for a change in direction!</a:t>
            </a:r>
          </a:p>
        </p:txBody>
      </p:sp>
    </p:spTree>
    <p:extLst>
      <p:ext uri="{BB962C8B-B14F-4D97-AF65-F5344CB8AC3E}">
        <p14:creationId xmlns:p14="http://schemas.microsoft.com/office/powerpoint/2010/main" val="3103271251"/>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pic>
        <p:nvPicPr>
          <p:cNvPr id="13" name="Picture 12"/>
          <p:cNvPicPr>
            <a:picLocks noChangeAspect="1"/>
          </p:cNvPicPr>
          <p:nvPr/>
        </p:nvPicPr>
        <p:blipFill>
          <a:blip r:embed="rId4"/>
          <a:stretch>
            <a:fillRect/>
          </a:stretch>
        </p:blipFill>
        <p:spPr>
          <a:xfrm>
            <a:off x="2180937" y="2701503"/>
            <a:ext cx="4849338" cy="1568551"/>
          </a:xfrm>
          <a:prstGeom prst="rect">
            <a:avLst/>
          </a:prstGeom>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Now, let’s count the Say Ten Way from 11-20.  </a:t>
            </a:r>
          </a:p>
          <a:p>
            <a:pPr algn="ctr"/>
            <a:r>
              <a:rPr lang="en-US" sz="2000" b="1">
                <a:solidFill>
                  <a:srgbClr val="0000FF"/>
                </a:solidFill>
              </a:rPr>
              <a:t>Watch carefully for a change in direction!</a:t>
            </a:r>
          </a:p>
        </p:txBody>
      </p:sp>
    </p:spTree>
    <p:extLst>
      <p:ext uri="{BB962C8B-B14F-4D97-AF65-F5344CB8AC3E}">
        <p14:creationId xmlns:p14="http://schemas.microsoft.com/office/powerpoint/2010/main" val="4120767962"/>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pic>
        <p:nvPicPr>
          <p:cNvPr id="12" name="Picture 11"/>
          <p:cNvPicPr>
            <a:picLocks noChangeAspect="1"/>
          </p:cNvPicPr>
          <p:nvPr/>
        </p:nvPicPr>
        <p:blipFill>
          <a:blip r:embed="rId4"/>
          <a:stretch>
            <a:fillRect/>
          </a:stretch>
        </p:blipFill>
        <p:spPr>
          <a:xfrm>
            <a:off x="2210754" y="2743912"/>
            <a:ext cx="4857807" cy="1544594"/>
          </a:xfrm>
          <a:prstGeom prst="rect">
            <a:avLst/>
          </a:prstGeom>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Now, let’s count the Say Ten Way from 11-20.  </a:t>
            </a:r>
          </a:p>
          <a:p>
            <a:pPr algn="ctr"/>
            <a:r>
              <a:rPr lang="en-US" sz="2000" b="1">
                <a:solidFill>
                  <a:srgbClr val="0000FF"/>
                </a:solidFill>
              </a:rPr>
              <a:t>Watch carefully for a change in direction!</a:t>
            </a:r>
          </a:p>
        </p:txBody>
      </p:sp>
    </p:spTree>
    <p:extLst>
      <p:ext uri="{BB962C8B-B14F-4D97-AF65-F5344CB8AC3E}">
        <p14:creationId xmlns:p14="http://schemas.microsoft.com/office/powerpoint/2010/main" val="1627353686"/>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pic>
        <p:nvPicPr>
          <p:cNvPr id="13" name="Picture 12"/>
          <p:cNvPicPr>
            <a:picLocks noChangeAspect="1"/>
          </p:cNvPicPr>
          <p:nvPr/>
        </p:nvPicPr>
        <p:blipFill>
          <a:blip r:embed="rId4"/>
          <a:stretch>
            <a:fillRect/>
          </a:stretch>
        </p:blipFill>
        <p:spPr>
          <a:xfrm>
            <a:off x="2180937" y="2701503"/>
            <a:ext cx="4849338" cy="1568551"/>
          </a:xfrm>
          <a:prstGeom prst="rect">
            <a:avLst/>
          </a:prstGeom>
        </p:spPr>
      </p:pic>
      <p:pic>
        <p:nvPicPr>
          <p:cNvPr id="12"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Now, let’s count the Say Ten Way from 11-20.  </a:t>
            </a:r>
          </a:p>
          <a:p>
            <a:pPr algn="ctr"/>
            <a:r>
              <a:rPr lang="en-US" sz="2000" b="1">
                <a:solidFill>
                  <a:srgbClr val="0000FF"/>
                </a:solidFill>
              </a:rPr>
              <a:t>Watch carefully for a change in direction!</a:t>
            </a:r>
          </a:p>
        </p:txBody>
      </p:sp>
    </p:spTree>
    <p:extLst>
      <p:ext uri="{BB962C8B-B14F-4D97-AF65-F5344CB8AC3E}">
        <p14:creationId xmlns:p14="http://schemas.microsoft.com/office/powerpoint/2010/main" val="2835565265"/>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pic>
        <p:nvPicPr>
          <p:cNvPr id="12" name="Picture 11"/>
          <p:cNvPicPr>
            <a:picLocks noChangeAspect="1"/>
          </p:cNvPicPr>
          <p:nvPr/>
        </p:nvPicPr>
        <p:blipFill>
          <a:blip r:embed="rId4"/>
          <a:stretch>
            <a:fillRect/>
          </a:stretch>
        </p:blipFill>
        <p:spPr>
          <a:xfrm>
            <a:off x="2210754" y="2743912"/>
            <a:ext cx="4857807" cy="1544594"/>
          </a:xfrm>
          <a:prstGeom prst="rect">
            <a:avLst/>
          </a:prstGeom>
        </p:spPr>
      </p:pic>
      <p:pic>
        <p:nvPicPr>
          <p:cNvPr id="13"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Now, let’s count the Say Ten Way from 11-20.  </a:t>
            </a:r>
          </a:p>
          <a:p>
            <a:pPr algn="ctr"/>
            <a:r>
              <a:rPr lang="en-US" sz="2000" b="1">
                <a:solidFill>
                  <a:srgbClr val="0000FF"/>
                </a:solidFill>
              </a:rPr>
              <a:t>Watch carefully for a change in direction!</a:t>
            </a:r>
          </a:p>
        </p:txBody>
      </p:sp>
    </p:spTree>
    <p:extLst>
      <p:ext uri="{BB962C8B-B14F-4D97-AF65-F5344CB8AC3E}">
        <p14:creationId xmlns:p14="http://schemas.microsoft.com/office/powerpoint/2010/main" val="1373142082"/>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pic>
        <p:nvPicPr>
          <p:cNvPr id="13" name="Picture 12"/>
          <p:cNvPicPr>
            <a:picLocks noChangeAspect="1"/>
          </p:cNvPicPr>
          <p:nvPr/>
        </p:nvPicPr>
        <p:blipFill>
          <a:blip r:embed="rId4"/>
          <a:stretch>
            <a:fillRect/>
          </a:stretch>
        </p:blipFill>
        <p:spPr>
          <a:xfrm>
            <a:off x="2194263" y="2708429"/>
            <a:ext cx="4842638" cy="1594811"/>
          </a:xfrm>
          <a:prstGeom prst="rect">
            <a:avLst/>
          </a:prstGeom>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Now, let’s count the Say Ten Way from 11-20.  </a:t>
            </a:r>
          </a:p>
          <a:p>
            <a:pPr algn="ctr"/>
            <a:r>
              <a:rPr lang="en-US" sz="2000" b="1">
                <a:solidFill>
                  <a:srgbClr val="0000FF"/>
                </a:solidFill>
              </a:rPr>
              <a:t>Watch carefully for a change in direction!</a:t>
            </a:r>
          </a:p>
        </p:txBody>
      </p:sp>
    </p:spTree>
    <p:extLst>
      <p:ext uri="{BB962C8B-B14F-4D97-AF65-F5344CB8AC3E}">
        <p14:creationId xmlns:p14="http://schemas.microsoft.com/office/powerpoint/2010/main" val="2034737628"/>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pic>
        <p:nvPicPr>
          <p:cNvPr id="12" name="Picture 11"/>
          <p:cNvPicPr>
            <a:picLocks noChangeAspect="1"/>
          </p:cNvPicPr>
          <p:nvPr/>
        </p:nvPicPr>
        <p:blipFill>
          <a:blip r:embed="rId4"/>
          <a:stretch>
            <a:fillRect/>
          </a:stretch>
        </p:blipFill>
        <p:spPr>
          <a:xfrm>
            <a:off x="2210754" y="2743912"/>
            <a:ext cx="4857807" cy="1544594"/>
          </a:xfrm>
          <a:prstGeom prst="rect">
            <a:avLst/>
          </a:prstGeom>
        </p:spPr>
      </p:pic>
      <p:pic>
        <p:nvPicPr>
          <p:cNvPr id="13"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Now, let’s count the Say Ten Way from 11-20.  </a:t>
            </a:r>
          </a:p>
          <a:p>
            <a:pPr algn="ctr"/>
            <a:r>
              <a:rPr lang="en-US" sz="2000" b="1">
                <a:solidFill>
                  <a:srgbClr val="0000FF"/>
                </a:solidFill>
              </a:rPr>
              <a:t>Watch carefully for a change in direction!</a:t>
            </a:r>
          </a:p>
        </p:txBody>
      </p:sp>
    </p:spTree>
    <p:extLst>
      <p:ext uri="{BB962C8B-B14F-4D97-AF65-F5344CB8AC3E}">
        <p14:creationId xmlns:p14="http://schemas.microsoft.com/office/powerpoint/2010/main" val="2840387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5447645"/>
          </a:xfrm>
          <a:prstGeom prst="rect">
            <a:avLst/>
          </a:prstGeom>
          <a:noFill/>
        </p:spPr>
        <p:txBody>
          <a:bodyPr wrap="square" rtlCol="0">
            <a:spAutoFit/>
          </a:bodyPr>
          <a:lstStyle/>
          <a:p>
            <a:pPr algn="ctr"/>
            <a:r>
              <a:rPr lang="en-US" sz="4800" b="1">
                <a:latin typeface="Kristen ITC" panose="03050502040202030202" pitchFamily="66" charset="0"/>
              </a:rPr>
              <a:t>Lesson 2</a:t>
            </a:r>
          </a:p>
          <a:p>
            <a:pPr algn="ctr"/>
            <a:endParaRPr lang="en-US" sz="2800">
              <a:latin typeface="Kristen ITC" panose="03050502040202030202" pitchFamily="66" charset="0"/>
            </a:endParaRPr>
          </a:p>
          <a:p>
            <a:pPr algn="ctr"/>
            <a:endParaRPr lang="en-US" sz="2800">
              <a:latin typeface="Kristen ITC" panose="03050502040202030202" pitchFamily="66" charset="0"/>
            </a:endParaRPr>
          </a:p>
          <a:p>
            <a:pPr algn="ctr"/>
            <a:r>
              <a:rPr lang="en-US" sz="3600">
                <a:latin typeface="Kristen ITC" panose="03050502040202030202" pitchFamily="66" charset="0"/>
              </a:rPr>
              <a:t>I can count 10 objects in a group of 10 to 20 objects.  I can describe it as 10 ones and __ ones.</a:t>
            </a:r>
          </a:p>
          <a:p>
            <a:pPr algn="ctr"/>
            <a:endParaRPr lang="en-US" sz="3200">
              <a:latin typeface="Kristen ITC" panose="03050502040202030202" pitchFamily="66" charset="0"/>
            </a:endParaRPr>
          </a:p>
          <a:p>
            <a:pPr algn="ctr"/>
            <a:endParaRPr lang="en-US" sz="32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516928440"/>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pic>
        <p:nvPicPr>
          <p:cNvPr id="13" name="Picture 12"/>
          <p:cNvPicPr>
            <a:picLocks noChangeAspect="1"/>
          </p:cNvPicPr>
          <p:nvPr/>
        </p:nvPicPr>
        <p:blipFill>
          <a:blip r:embed="rId4"/>
          <a:stretch>
            <a:fillRect/>
          </a:stretch>
        </p:blipFill>
        <p:spPr>
          <a:xfrm>
            <a:off x="2180937" y="2701503"/>
            <a:ext cx="4849338" cy="1568551"/>
          </a:xfrm>
          <a:prstGeom prst="rect">
            <a:avLst/>
          </a:prstGeom>
        </p:spPr>
      </p:pic>
      <p:pic>
        <p:nvPicPr>
          <p:cNvPr id="12"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Now, let’s count the Say Ten Way from 11-20.  </a:t>
            </a:r>
          </a:p>
          <a:p>
            <a:pPr algn="ctr"/>
            <a:r>
              <a:rPr lang="en-US" sz="2000" b="1">
                <a:solidFill>
                  <a:srgbClr val="0000FF"/>
                </a:solidFill>
              </a:rPr>
              <a:t>Watch carefully for a change in direction!</a:t>
            </a:r>
          </a:p>
        </p:txBody>
      </p:sp>
    </p:spTree>
    <p:extLst>
      <p:ext uri="{BB962C8B-B14F-4D97-AF65-F5344CB8AC3E}">
        <p14:creationId xmlns:p14="http://schemas.microsoft.com/office/powerpoint/2010/main" val="483939236"/>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pic>
        <p:nvPicPr>
          <p:cNvPr id="12" name="Picture 11"/>
          <p:cNvPicPr>
            <a:picLocks noChangeAspect="1"/>
          </p:cNvPicPr>
          <p:nvPr/>
        </p:nvPicPr>
        <p:blipFill>
          <a:blip r:embed="rId4"/>
          <a:stretch>
            <a:fillRect/>
          </a:stretch>
        </p:blipFill>
        <p:spPr>
          <a:xfrm>
            <a:off x="2210754" y="2743912"/>
            <a:ext cx="4857807" cy="1544594"/>
          </a:xfrm>
          <a:prstGeom prst="rect">
            <a:avLst/>
          </a:prstGeom>
        </p:spPr>
      </p:pic>
      <p:pic>
        <p:nvPicPr>
          <p:cNvPr id="13"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Now, let’s count the Say Ten Way from 11-20.  </a:t>
            </a:r>
          </a:p>
          <a:p>
            <a:pPr algn="ctr"/>
            <a:r>
              <a:rPr lang="en-US" sz="2000" b="1">
                <a:solidFill>
                  <a:srgbClr val="0000FF"/>
                </a:solidFill>
              </a:rPr>
              <a:t>Watch carefully for a change in direction!</a:t>
            </a:r>
          </a:p>
        </p:txBody>
      </p:sp>
    </p:spTree>
    <p:extLst>
      <p:ext uri="{BB962C8B-B14F-4D97-AF65-F5344CB8AC3E}">
        <p14:creationId xmlns:p14="http://schemas.microsoft.com/office/powerpoint/2010/main" val="1927298166"/>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pic>
        <p:nvPicPr>
          <p:cNvPr id="13" name="Picture 12"/>
          <p:cNvPicPr>
            <a:picLocks noChangeAspect="1"/>
          </p:cNvPicPr>
          <p:nvPr/>
        </p:nvPicPr>
        <p:blipFill>
          <a:blip r:embed="rId4"/>
          <a:stretch>
            <a:fillRect/>
          </a:stretch>
        </p:blipFill>
        <p:spPr>
          <a:xfrm>
            <a:off x="2194263" y="2708429"/>
            <a:ext cx="4842638" cy="1594811"/>
          </a:xfrm>
          <a:prstGeom prst="rect">
            <a:avLst/>
          </a:prstGeom>
        </p:spPr>
      </p:pic>
      <p:pic>
        <p:nvPicPr>
          <p:cNvPr id="12"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Now, let’s count the Say Ten Way from 11-20.  </a:t>
            </a:r>
          </a:p>
          <a:p>
            <a:pPr algn="ctr"/>
            <a:r>
              <a:rPr lang="en-US" sz="2000" b="1">
                <a:solidFill>
                  <a:srgbClr val="0000FF"/>
                </a:solidFill>
              </a:rPr>
              <a:t>Watch carefully for a change in direction!</a:t>
            </a:r>
          </a:p>
        </p:txBody>
      </p:sp>
    </p:spTree>
    <p:extLst>
      <p:ext uri="{BB962C8B-B14F-4D97-AF65-F5344CB8AC3E}">
        <p14:creationId xmlns:p14="http://schemas.microsoft.com/office/powerpoint/2010/main" val="1985100084"/>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10</a:t>
            </a:r>
          </a:p>
          <a:p>
            <a:pPr algn="ctr"/>
            <a:r>
              <a:rPr lang="en-US" sz="1400"/>
              <a:t>Fluency</a:t>
            </a:r>
          </a:p>
        </p:txBody>
      </p:sp>
      <p:pic>
        <p:nvPicPr>
          <p:cNvPr id="12" name="Picture 11"/>
          <p:cNvPicPr>
            <a:picLocks noChangeAspect="1"/>
          </p:cNvPicPr>
          <p:nvPr/>
        </p:nvPicPr>
        <p:blipFill>
          <a:blip r:embed="rId4"/>
          <a:stretch>
            <a:fillRect/>
          </a:stretch>
        </p:blipFill>
        <p:spPr>
          <a:xfrm>
            <a:off x="2200889" y="2671686"/>
            <a:ext cx="4842638" cy="1594382"/>
          </a:xfrm>
          <a:prstGeom prst="rect">
            <a:avLst/>
          </a:prstGeom>
        </p:spPr>
      </p:pic>
      <p:pic>
        <p:nvPicPr>
          <p:cNvPr id="16"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0264"/>
            <a:ext cx="2289589" cy="25475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bTy/74r/bTy74rXT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4700" y="4270054"/>
            <a:ext cx="2289589" cy="254752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65788" y="1225616"/>
            <a:ext cx="7812426" cy="707886"/>
          </a:xfrm>
          <a:prstGeom prst="rect">
            <a:avLst/>
          </a:prstGeom>
          <a:noFill/>
        </p:spPr>
        <p:txBody>
          <a:bodyPr wrap="square" rtlCol="0">
            <a:spAutoFit/>
          </a:bodyPr>
          <a:lstStyle/>
          <a:p>
            <a:pPr algn="ctr"/>
            <a:r>
              <a:rPr lang="en-US" sz="2000" b="1">
                <a:solidFill>
                  <a:srgbClr val="0000FF"/>
                </a:solidFill>
              </a:rPr>
              <a:t>Now, let’s count the Say Ten Way from 11-20.  </a:t>
            </a:r>
          </a:p>
          <a:p>
            <a:pPr algn="ctr"/>
            <a:r>
              <a:rPr lang="en-US" sz="2000" b="1">
                <a:solidFill>
                  <a:srgbClr val="0000FF"/>
                </a:solidFill>
              </a:rPr>
              <a:t>Watch carefully for a change in direction!</a:t>
            </a:r>
          </a:p>
        </p:txBody>
      </p:sp>
    </p:spTree>
    <p:extLst>
      <p:ext uri="{BB962C8B-B14F-4D97-AF65-F5344CB8AC3E}">
        <p14:creationId xmlns:p14="http://schemas.microsoft.com/office/powerpoint/2010/main" val="3002720384"/>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5, Lesson 10</a:t>
            </a:r>
          </a:p>
        </p:txBody>
      </p:sp>
      <p:sp>
        <p:nvSpPr>
          <p:cNvPr id="16" name="TextBox 15"/>
          <p:cNvSpPr txBox="1"/>
          <p:nvPr/>
        </p:nvSpPr>
        <p:spPr>
          <a:xfrm>
            <a:off x="457200" y="914400"/>
            <a:ext cx="8001000" cy="1938992"/>
          </a:xfrm>
          <a:prstGeom prst="rect">
            <a:avLst/>
          </a:prstGeom>
          <a:noFill/>
        </p:spPr>
        <p:txBody>
          <a:bodyPr wrap="square" rtlCol="0">
            <a:spAutoFit/>
          </a:bodyPr>
          <a:lstStyle/>
          <a:p>
            <a:pPr algn="ctr"/>
            <a:r>
              <a:rPr lang="en-US" sz="2400" b="1"/>
              <a:t>Mrs. Garcia is painting her fingernails.  She has painted</a:t>
            </a:r>
          </a:p>
          <a:p>
            <a:pPr algn="ctr"/>
            <a:r>
              <a:rPr lang="en-US" sz="2400" b="1"/>
              <a:t>all the nails on her left hand except her thumb.  How many</a:t>
            </a:r>
          </a:p>
          <a:p>
            <a:pPr algn="ctr"/>
            <a:r>
              <a:rPr lang="en-US" sz="2400" b="1"/>
              <a:t>more nails does she need to paint?  How many will she have left to paint after she paints her thumb?  Draw a picture to help you.</a:t>
            </a:r>
          </a:p>
        </p:txBody>
      </p:sp>
      <p:sp>
        <p:nvSpPr>
          <p:cNvPr id="11" name="Rounded Rectangle 10"/>
          <p:cNvSpPr/>
          <p:nvPr/>
        </p:nvSpPr>
        <p:spPr>
          <a:xfrm>
            <a:off x="155575" y="183529"/>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48130" name="AutoShape 2"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3" name="AutoShape 5"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4580" name="Picture 4" descr="http://sr.photos1.fotosearch.com/bthumb/CSP/CSP353/k35310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70" y="4325703"/>
            <a:ext cx="2918929" cy="2232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097574"/>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1362075" y="1447800"/>
            <a:ext cx="6419850" cy="4267200"/>
          </a:xfrm>
          <a:prstGeom prst="rect">
            <a:avLst/>
          </a:prstGeom>
        </p:spPr>
      </p:pic>
      <p:sp>
        <p:nvSpPr>
          <p:cNvPr id="8" name="TextBox 7"/>
          <p:cNvSpPr txBox="1"/>
          <p:nvPr/>
        </p:nvSpPr>
        <p:spPr>
          <a:xfrm>
            <a:off x="2392236" y="906463"/>
            <a:ext cx="4359528" cy="369332"/>
          </a:xfrm>
          <a:prstGeom prst="rect">
            <a:avLst/>
          </a:prstGeom>
          <a:noFill/>
        </p:spPr>
        <p:txBody>
          <a:bodyPr wrap="none" rtlCol="0">
            <a:spAutoFit/>
          </a:bodyPr>
          <a:lstStyle/>
          <a:p>
            <a:pPr algn="ctr"/>
            <a:r>
              <a:rPr lang="en-US" b="1">
                <a:solidFill>
                  <a:srgbClr val="0000FF"/>
                </a:solidFill>
              </a:rPr>
              <a:t>Put the red beads in a line under the hands.</a:t>
            </a:r>
          </a:p>
        </p:txBody>
      </p:sp>
      <p:sp>
        <p:nvSpPr>
          <p:cNvPr id="13" name="TextBox 12"/>
          <p:cNvSpPr txBox="1"/>
          <p:nvPr/>
        </p:nvSpPr>
        <p:spPr>
          <a:xfrm>
            <a:off x="1201910" y="5822106"/>
            <a:ext cx="6740178" cy="646331"/>
          </a:xfrm>
          <a:prstGeom prst="rect">
            <a:avLst/>
          </a:prstGeom>
          <a:noFill/>
        </p:spPr>
        <p:txBody>
          <a:bodyPr wrap="none" rtlCol="0">
            <a:spAutoFit/>
          </a:bodyPr>
          <a:lstStyle/>
          <a:p>
            <a:pPr algn="ctr"/>
            <a:r>
              <a:rPr lang="en-US" b="1">
                <a:solidFill>
                  <a:srgbClr val="FF0000"/>
                </a:solidFill>
              </a:rPr>
              <a:t>Imagine the red beads are Mrs. Garcia’s painted fingernails.</a:t>
            </a:r>
          </a:p>
          <a:p>
            <a:pPr algn="ctr"/>
            <a:r>
              <a:rPr lang="en-US" b="1">
                <a:solidFill>
                  <a:srgbClr val="FF0000"/>
                </a:solidFill>
              </a:rPr>
              <a:t>Show me how many she painted at first.  Put them on her fingernails.</a:t>
            </a:r>
          </a:p>
        </p:txBody>
      </p:sp>
      <p:sp>
        <p:nvSpPr>
          <p:cNvPr id="14" name="TextBox 13"/>
          <p:cNvSpPr txBox="1"/>
          <p:nvPr/>
        </p:nvSpPr>
        <p:spPr>
          <a:xfrm>
            <a:off x="863228" y="845805"/>
            <a:ext cx="7417543" cy="400110"/>
          </a:xfrm>
          <a:prstGeom prst="rect">
            <a:avLst/>
          </a:prstGeom>
          <a:noFill/>
        </p:spPr>
        <p:txBody>
          <a:bodyPr wrap="none" rtlCol="0">
            <a:spAutoFit/>
          </a:bodyPr>
          <a:lstStyle/>
          <a:p>
            <a:pPr algn="ctr"/>
            <a:r>
              <a:rPr lang="en-US" sz="2000" b="1">
                <a:solidFill>
                  <a:srgbClr val="FF0000"/>
                </a:solidFill>
              </a:rPr>
              <a:t>She painted _____ fingernails.  She needs to paint _____ fingernails.</a:t>
            </a:r>
          </a:p>
        </p:txBody>
      </p:sp>
      <p:sp>
        <p:nvSpPr>
          <p:cNvPr id="15" name="TextBox 14"/>
          <p:cNvSpPr txBox="1"/>
          <p:nvPr/>
        </p:nvSpPr>
        <p:spPr>
          <a:xfrm>
            <a:off x="1228414" y="5791328"/>
            <a:ext cx="6770443" cy="707886"/>
          </a:xfrm>
          <a:prstGeom prst="rect">
            <a:avLst/>
          </a:prstGeom>
          <a:noFill/>
        </p:spPr>
        <p:txBody>
          <a:bodyPr wrap="none" rtlCol="0">
            <a:spAutoFit/>
          </a:bodyPr>
          <a:lstStyle/>
          <a:p>
            <a:pPr algn="ctr"/>
            <a:r>
              <a:rPr lang="en-US" sz="2000" b="1">
                <a:solidFill>
                  <a:srgbClr val="0000FF"/>
                </a:solidFill>
              </a:rPr>
              <a:t>Paint one more fingernail on her left hand.  Tell me what she’s</a:t>
            </a:r>
          </a:p>
          <a:p>
            <a:pPr algn="ctr"/>
            <a:r>
              <a:rPr lang="en-US" sz="2000" b="1">
                <a:solidFill>
                  <a:srgbClr val="0000FF"/>
                </a:solidFill>
              </a:rPr>
              <a:t>painted and what she needs to paint.  (Keep going!)</a:t>
            </a:r>
          </a:p>
        </p:txBody>
      </p:sp>
      <p:pic>
        <p:nvPicPr>
          <p:cNvPr id="2" name="Picture 1"/>
          <p:cNvPicPr>
            <a:picLocks noChangeAspect="1"/>
          </p:cNvPicPr>
          <p:nvPr/>
        </p:nvPicPr>
        <p:blipFill>
          <a:blip r:embed="rId4"/>
          <a:stretch>
            <a:fillRect/>
          </a:stretch>
        </p:blipFill>
        <p:spPr>
          <a:xfrm>
            <a:off x="307975" y="278920"/>
            <a:ext cx="8607425" cy="461370"/>
          </a:xfrm>
          <a:prstGeom prst="rect">
            <a:avLst/>
          </a:prstGeom>
        </p:spPr>
      </p:pic>
    </p:spTree>
    <p:extLst>
      <p:ext uri="{BB962C8B-B14F-4D97-AF65-F5344CB8AC3E}">
        <p14:creationId xmlns:p14="http://schemas.microsoft.com/office/powerpoint/2010/main" val="204415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0-ppt_w/2"/>
                                          </p:val>
                                        </p:tav>
                                      </p:tavLst>
                                    </p:anim>
                                    <p:anim calcmode="lin" valueType="num">
                                      <p:cBhvr additive="base">
                                        <p:cTn id="7" dur="500"/>
                                        <p:tgtEl>
                                          <p:spTgt spid="8"/>
                                        </p:tgtEl>
                                        <p:attrNameLst>
                                          <p:attrName>ppt_y</p:attrName>
                                        </p:attrNameLst>
                                      </p:cBhvr>
                                      <p:tavLst>
                                        <p:tav tm="0">
                                          <p:val>
                                            <p:strVal val="ppt_y"/>
                                          </p:val>
                                        </p:tav>
                                        <p:tav tm="100000">
                                          <p:val>
                                            <p:strVal val="ppt_y"/>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13"/>
                                        </p:tgtEl>
                                        <p:attrNameLst>
                                          <p:attrName>ppt_x</p:attrName>
                                        </p:attrNameLst>
                                      </p:cBhvr>
                                      <p:tavLst>
                                        <p:tav tm="0">
                                          <p:val>
                                            <p:strVal val="ppt_x"/>
                                          </p:val>
                                        </p:tav>
                                        <p:tav tm="100000">
                                          <p:val>
                                            <p:strVal val="0-ppt_w/2"/>
                                          </p:val>
                                        </p:tav>
                                      </p:tavLst>
                                    </p:anim>
                                    <p:anim calcmode="lin" valueType="num">
                                      <p:cBhvr additive="base">
                                        <p:cTn id="11" dur="500"/>
                                        <p:tgtEl>
                                          <p:spTgt spid="13"/>
                                        </p:tgtEl>
                                        <p:attrNameLst>
                                          <p:attrName>ppt_y</p:attrName>
                                        </p:attrNameLst>
                                      </p:cBhvr>
                                      <p:tavLst>
                                        <p:tav tm="0">
                                          <p:val>
                                            <p:strVal val="ppt_y"/>
                                          </p:val>
                                        </p:tav>
                                        <p:tav tm="100000">
                                          <p:val>
                                            <p:strVal val="ppt_y"/>
                                          </p:val>
                                        </p:tav>
                                      </p:tavLst>
                                    </p:anim>
                                    <p:set>
                                      <p:cBhvr>
                                        <p:cTn id="12" dur="1" fill="hold">
                                          <p:stCondLst>
                                            <p:cond delay="499"/>
                                          </p:stCondLst>
                                        </p:cTn>
                                        <p:tgtEl>
                                          <p:spTgt spid="13"/>
                                        </p:tgtEl>
                                        <p:attrNameLst>
                                          <p:attrName>style.visibility</p:attrName>
                                        </p:attrNameLst>
                                      </p:cBhvr>
                                      <p:to>
                                        <p:strVal val="hidden"/>
                                      </p:to>
                                    </p:set>
                                  </p:childTnLst>
                                </p:cTn>
                              </p:par>
                              <p:par>
                                <p:cTn id="13" presetID="2" presetClass="entr" presetSubtype="2"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 calcmode="lin" valueType="num">
                                      <p:cBhvr additive="base">
                                        <p:cTn id="21"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
                                            <p:txEl>
                                              <p:pRg st="1" end="1"/>
                                            </p:txEl>
                                          </p:spTgt>
                                        </p:tgtEl>
                                        <p:attrNameLst>
                                          <p:attrName>style.visibility</p:attrName>
                                        </p:attrNameLst>
                                      </p:cBhvr>
                                      <p:to>
                                        <p:strVal val="visible"/>
                                      </p:to>
                                    </p:set>
                                    <p:anim calcmode="lin" valueType="num">
                                      <p:cBhvr additive="base">
                                        <p:cTn id="25"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1362075" y="1447800"/>
            <a:ext cx="6419850" cy="4267200"/>
          </a:xfrm>
          <a:prstGeom prst="rect">
            <a:avLst/>
          </a:prstGeom>
        </p:spPr>
      </p:pic>
      <p:sp>
        <p:nvSpPr>
          <p:cNvPr id="8" name="TextBox 7"/>
          <p:cNvSpPr txBox="1"/>
          <p:nvPr/>
        </p:nvSpPr>
        <p:spPr>
          <a:xfrm>
            <a:off x="2279353" y="971362"/>
            <a:ext cx="4585294" cy="369332"/>
          </a:xfrm>
          <a:prstGeom prst="rect">
            <a:avLst/>
          </a:prstGeom>
          <a:noFill/>
        </p:spPr>
        <p:txBody>
          <a:bodyPr wrap="none" rtlCol="0">
            <a:spAutoFit/>
          </a:bodyPr>
          <a:lstStyle/>
          <a:p>
            <a:pPr algn="ctr"/>
            <a:r>
              <a:rPr lang="en-US" b="1">
                <a:solidFill>
                  <a:srgbClr val="0000FF"/>
                </a:solidFill>
              </a:rPr>
              <a:t>Put the white beads in a line under the hands.</a:t>
            </a:r>
          </a:p>
        </p:txBody>
      </p:sp>
      <p:sp>
        <p:nvSpPr>
          <p:cNvPr id="13" name="TextBox 12"/>
          <p:cNvSpPr txBox="1"/>
          <p:nvPr/>
        </p:nvSpPr>
        <p:spPr>
          <a:xfrm>
            <a:off x="973259" y="5822106"/>
            <a:ext cx="7197483" cy="646331"/>
          </a:xfrm>
          <a:prstGeom prst="rect">
            <a:avLst/>
          </a:prstGeom>
          <a:noFill/>
        </p:spPr>
        <p:txBody>
          <a:bodyPr wrap="none" rtlCol="0">
            <a:spAutoFit/>
          </a:bodyPr>
          <a:lstStyle/>
          <a:p>
            <a:pPr algn="ctr"/>
            <a:r>
              <a:rPr lang="en-US" b="1">
                <a:solidFill>
                  <a:srgbClr val="FF0000"/>
                </a:solidFill>
              </a:rPr>
              <a:t>Imagine the white beads are Mrs. Garcia’s unpainted fingernails.</a:t>
            </a:r>
          </a:p>
          <a:p>
            <a:pPr algn="ctr"/>
            <a:r>
              <a:rPr lang="en-US" b="1">
                <a:solidFill>
                  <a:srgbClr val="FF0000"/>
                </a:solidFill>
              </a:rPr>
              <a:t>Show me how many were unpainted at first.  Put them on her fingernails.</a:t>
            </a:r>
          </a:p>
        </p:txBody>
      </p:sp>
      <p:sp>
        <p:nvSpPr>
          <p:cNvPr id="14" name="TextBox 13"/>
          <p:cNvSpPr txBox="1"/>
          <p:nvPr/>
        </p:nvSpPr>
        <p:spPr>
          <a:xfrm>
            <a:off x="656761" y="940584"/>
            <a:ext cx="7830478" cy="400110"/>
          </a:xfrm>
          <a:prstGeom prst="rect">
            <a:avLst/>
          </a:prstGeom>
          <a:noFill/>
        </p:spPr>
        <p:txBody>
          <a:bodyPr wrap="none" rtlCol="0">
            <a:spAutoFit/>
          </a:bodyPr>
          <a:lstStyle/>
          <a:p>
            <a:pPr algn="ctr"/>
            <a:r>
              <a:rPr lang="en-US" sz="2000" b="1">
                <a:solidFill>
                  <a:srgbClr val="FF0000"/>
                </a:solidFill>
              </a:rPr>
              <a:t>She has _____ painted fingernails.  She has _____ unpainted fingernails.</a:t>
            </a:r>
          </a:p>
        </p:txBody>
      </p:sp>
      <p:sp>
        <p:nvSpPr>
          <p:cNvPr id="15" name="TextBox 14"/>
          <p:cNvSpPr txBox="1"/>
          <p:nvPr/>
        </p:nvSpPr>
        <p:spPr>
          <a:xfrm>
            <a:off x="1306427" y="5827020"/>
            <a:ext cx="7180812" cy="707886"/>
          </a:xfrm>
          <a:prstGeom prst="rect">
            <a:avLst/>
          </a:prstGeom>
          <a:noFill/>
        </p:spPr>
        <p:txBody>
          <a:bodyPr wrap="none" rtlCol="0">
            <a:spAutoFit/>
          </a:bodyPr>
          <a:lstStyle/>
          <a:p>
            <a:pPr algn="ctr"/>
            <a:r>
              <a:rPr lang="en-US" sz="2000" b="1">
                <a:solidFill>
                  <a:srgbClr val="0000FF"/>
                </a:solidFill>
              </a:rPr>
              <a:t>Take the fingernail polish off one of her painted nails.  Put a white</a:t>
            </a:r>
          </a:p>
          <a:p>
            <a:pPr algn="ctr"/>
            <a:r>
              <a:rPr lang="en-US" sz="2000" b="1">
                <a:solidFill>
                  <a:srgbClr val="0000FF"/>
                </a:solidFill>
              </a:rPr>
              <a:t>bead to show it is unpainted.  (Keep going!)</a:t>
            </a:r>
          </a:p>
        </p:txBody>
      </p:sp>
      <p:pic>
        <p:nvPicPr>
          <p:cNvPr id="16" name="Picture 15"/>
          <p:cNvPicPr>
            <a:picLocks noChangeAspect="1"/>
          </p:cNvPicPr>
          <p:nvPr/>
        </p:nvPicPr>
        <p:blipFill>
          <a:blip r:embed="rId4"/>
          <a:stretch>
            <a:fillRect/>
          </a:stretch>
        </p:blipFill>
        <p:spPr>
          <a:xfrm>
            <a:off x="307975" y="278920"/>
            <a:ext cx="8607425" cy="461370"/>
          </a:xfrm>
          <a:prstGeom prst="rect">
            <a:avLst/>
          </a:prstGeom>
        </p:spPr>
      </p:pic>
    </p:spTree>
    <p:extLst>
      <p:ext uri="{BB962C8B-B14F-4D97-AF65-F5344CB8AC3E}">
        <p14:creationId xmlns:p14="http://schemas.microsoft.com/office/powerpoint/2010/main" val="338655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0-ppt_w/2"/>
                                          </p:val>
                                        </p:tav>
                                      </p:tavLst>
                                    </p:anim>
                                    <p:anim calcmode="lin" valueType="num">
                                      <p:cBhvr additive="base">
                                        <p:cTn id="7" dur="500"/>
                                        <p:tgtEl>
                                          <p:spTgt spid="8"/>
                                        </p:tgtEl>
                                        <p:attrNameLst>
                                          <p:attrName>ppt_y</p:attrName>
                                        </p:attrNameLst>
                                      </p:cBhvr>
                                      <p:tavLst>
                                        <p:tav tm="0">
                                          <p:val>
                                            <p:strVal val="ppt_y"/>
                                          </p:val>
                                        </p:tav>
                                        <p:tav tm="100000">
                                          <p:val>
                                            <p:strVal val="ppt_y"/>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13"/>
                                        </p:tgtEl>
                                        <p:attrNameLst>
                                          <p:attrName>ppt_x</p:attrName>
                                        </p:attrNameLst>
                                      </p:cBhvr>
                                      <p:tavLst>
                                        <p:tav tm="0">
                                          <p:val>
                                            <p:strVal val="ppt_x"/>
                                          </p:val>
                                        </p:tav>
                                        <p:tav tm="100000">
                                          <p:val>
                                            <p:strVal val="0-ppt_w/2"/>
                                          </p:val>
                                        </p:tav>
                                      </p:tavLst>
                                    </p:anim>
                                    <p:anim calcmode="lin" valueType="num">
                                      <p:cBhvr additive="base">
                                        <p:cTn id="11" dur="500"/>
                                        <p:tgtEl>
                                          <p:spTgt spid="13"/>
                                        </p:tgtEl>
                                        <p:attrNameLst>
                                          <p:attrName>ppt_y</p:attrName>
                                        </p:attrNameLst>
                                      </p:cBhvr>
                                      <p:tavLst>
                                        <p:tav tm="0">
                                          <p:val>
                                            <p:strVal val="ppt_y"/>
                                          </p:val>
                                        </p:tav>
                                        <p:tav tm="100000">
                                          <p:val>
                                            <p:strVal val="ppt_y"/>
                                          </p:val>
                                        </p:tav>
                                      </p:tavLst>
                                    </p:anim>
                                    <p:set>
                                      <p:cBhvr>
                                        <p:cTn id="12" dur="1" fill="hold">
                                          <p:stCondLst>
                                            <p:cond delay="499"/>
                                          </p:stCondLst>
                                        </p:cTn>
                                        <p:tgtEl>
                                          <p:spTgt spid="13"/>
                                        </p:tgtEl>
                                        <p:attrNameLst>
                                          <p:attrName>style.visibility</p:attrName>
                                        </p:attrNameLst>
                                      </p:cBhvr>
                                      <p:to>
                                        <p:strVal val="hidden"/>
                                      </p:to>
                                    </p:set>
                                  </p:childTnLst>
                                </p:cTn>
                              </p:par>
                              <p:par>
                                <p:cTn id="13" presetID="2" presetClass="entr" presetSubtype="2"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 calcmode="lin" valueType="num">
                                      <p:cBhvr additive="base">
                                        <p:cTn id="21"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
                                            <p:txEl>
                                              <p:pRg st="1" end="1"/>
                                            </p:txEl>
                                          </p:spTgt>
                                        </p:tgtEl>
                                        <p:attrNameLst>
                                          <p:attrName>style.visibility</p:attrName>
                                        </p:attrNameLst>
                                      </p:cBhvr>
                                      <p:to>
                                        <p:strVal val="visible"/>
                                      </p:to>
                                    </p:set>
                                    <p:anim calcmode="lin" valueType="num">
                                      <p:cBhvr additive="base">
                                        <p:cTn id="25"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1362075" y="2133600"/>
            <a:ext cx="6419850" cy="4267200"/>
          </a:xfrm>
          <a:prstGeom prst="rect">
            <a:avLst/>
          </a:prstGeom>
        </p:spPr>
      </p:pic>
      <p:sp>
        <p:nvSpPr>
          <p:cNvPr id="13" name="TextBox 12"/>
          <p:cNvSpPr txBox="1"/>
          <p:nvPr/>
        </p:nvSpPr>
        <p:spPr>
          <a:xfrm>
            <a:off x="864898" y="1058863"/>
            <a:ext cx="7753725" cy="923330"/>
          </a:xfrm>
          <a:prstGeom prst="rect">
            <a:avLst/>
          </a:prstGeom>
          <a:noFill/>
        </p:spPr>
        <p:txBody>
          <a:bodyPr wrap="none" rtlCol="0">
            <a:spAutoFit/>
          </a:bodyPr>
          <a:lstStyle/>
          <a:p>
            <a:pPr algn="ctr"/>
            <a:r>
              <a:rPr lang="en-US" b="1">
                <a:solidFill>
                  <a:srgbClr val="FF0000"/>
                </a:solidFill>
              </a:rPr>
              <a:t>Color the left-handed fingernails red and color the right-handed fingernails</a:t>
            </a:r>
          </a:p>
          <a:p>
            <a:pPr algn="ctr"/>
            <a:r>
              <a:rPr lang="en-US" b="1">
                <a:solidFill>
                  <a:srgbClr val="FF0000"/>
                </a:solidFill>
              </a:rPr>
              <a:t>black, counting as you go.  Color the beads to match the hands, counting as you</a:t>
            </a:r>
          </a:p>
          <a:p>
            <a:pPr algn="ctr"/>
            <a:r>
              <a:rPr lang="en-US" b="1">
                <a:solidFill>
                  <a:srgbClr val="FF0000"/>
                </a:solidFill>
              </a:rPr>
              <a:t>go.  Write your numbers 1-10.</a:t>
            </a:r>
          </a:p>
        </p:txBody>
      </p:sp>
      <p:pic>
        <p:nvPicPr>
          <p:cNvPr id="11" name="Picture 10"/>
          <p:cNvPicPr>
            <a:picLocks noChangeAspect="1"/>
          </p:cNvPicPr>
          <p:nvPr/>
        </p:nvPicPr>
        <p:blipFill>
          <a:blip r:embed="rId4"/>
          <a:stretch>
            <a:fillRect/>
          </a:stretch>
        </p:blipFill>
        <p:spPr>
          <a:xfrm>
            <a:off x="307975" y="278920"/>
            <a:ext cx="8607425" cy="461370"/>
          </a:xfrm>
          <a:prstGeom prst="rect">
            <a:avLst/>
          </a:prstGeom>
        </p:spPr>
      </p:pic>
    </p:spTree>
    <p:extLst>
      <p:ext uri="{BB962C8B-B14F-4D97-AF65-F5344CB8AC3E}">
        <p14:creationId xmlns:p14="http://schemas.microsoft.com/office/powerpoint/2010/main" val="4262107945"/>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782293"/>
            <a:ext cx="2105025" cy="17690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08715" y="1316044"/>
            <a:ext cx="2682328" cy="2131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1180765" y="1776518"/>
            <a:ext cx="6785781" cy="1365969"/>
          </a:xfrm>
          <a:prstGeom prst="rect">
            <a:avLst/>
          </a:prstGeom>
        </p:spPr>
      </p:pic>
    </p:spTree>
    <p:extLst>
      <p:ext uri="{BB962C8B-B14F-4D97-AF65-F5344CB8AC3E}">
        <p14:creationId xmlns:p14="http://schemas.microsoft.com/office/powerpoint/2010/main" val="3539545790"/>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4955203"/>
          </a:xfrm>
          <a:prstGeom prst="rect">
            <a:avLst/>
          </a:prstGeom>
          <a:noFill/>
        </p:spPr>
        <p:txBody>
          <a:bodyPr wrap="square" rtlCol="0">
            <a:spAutoFit/>
          </a:bodyPr>
          <a:lstStyle/>
          <a:p>
            <a:pPr algn="ctr"/>
            <a:r>
              <a:rPr lang="en-US" sz="4800" b="1">
                <a:latin typeface="Kristen ITC" panose="03050502040202030202" pitchFamily="66" charset="0"/>
              </a:rPr>
              <a:t>Lesson 11</a:t>
            </a:r>
            <a:endParaRPr lang="en-US" sz="1600">
              <a:latin typeface="Kristen ITC" panose="03050502040202030202" pitchFamily="66" charset="0"/>
            </a:endParaRPr>
          </a:p>
          <a:p>
            <a:pPr algn="ctr"/>
            <a:endParaRPr lang="en-US" sz="4800">
              <a:latin typeface="Kristen ITC" panose="03050502040202030202" pitchFamily="66" charset="0"/>
            </a:endParaRPr>
          </a:p>
          <a:p>
            <a:pPr algn="ctr"/>
            <a:r>
              <a:rPr lang="en-US" sz="4000">
                <a:latin typeface="Kristen ITC" panose="03050502040202030202" pitchFamily="66" charset="0"/>
              </a:rPr>
              <a:t>I can show, count, and write numbers 11 to 20 in towers increasing by 1.</a:t>
            </a:r>
          </a:p>
          <a:p>
            <a:pPr algn="ctr"/>
            <a:endParaRPr lang="en-US" sz="4000">
              <a:latin typeface="Kristen ITC" panose="03050502040202030202" pitchFamily="66" charset="0"/>
            </a:endParaRPr>
          </a:p>
          <a:p>
            <a:pPr algn="ctr"/>
            <a:endParaRPr lang="en-US" sz="32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979476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5,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1" y="662263"/>
            <a:ext cx="7467598" cy="523220"/>
          </a:xfrm>
          <a:prstGeom prst="rect">
            <a:avLst/>
          </a:prstGeom>
          <a:noFill/>
        </p:spPr>
        <p:txBody>
          <a:bodyPr wrap="square" rtlCol="0">
            <a:spAutoFit/>
          </a:bodyPr>
          <a:lstStyle/>
          <a:p>
            <a:pPr algn="ctr"/>
            <a:r>
              <a:rPr lang="en-US" sz="2800" b="1"/>
              <a:t>Finger Counting from Left to Right</a:t>
            </a:r>
            <a:endParaRPr lang="en-US" sz="8000" b="1"/>
          </a:p>
        </p:txBody>
      </p:sp>
      <p:sp>
        <p:nvSpPr>
          <p:cNvPr id="14" name="TextBox 13"/>
          <p:cNvSpPr txBox="1"/>
          <p:nvPr/>
        </p:nvSpPr>
        <p:spPr>
          <a:xfrm>
            <a:off x="427245" y="1155683"/>
            <a:ext cx="8223137" cy="707886"/>
          </a:xfrm>
          <a:prstGeom prst="rect">
            <a:avLst/>
          </a:prstGeom>
          <a:noFill/>
        </p:spPr>
        <p:txBody>
          <a:bodyPr wrap="square" rtlCol="0">
            <a:spAutoFit/>
          </a:bodyPr>
          <a:lstStyle/>
          <a:p>
            <a:pPr algn="ctr"/>
            <a:r>
              <a:rPr lang="en-US" sz="2000" b="1">
                <a:solidFill>
                  <a:srgbClr val="0070C0"/>
                </a:solidFill>
              </a:rPr>
              <a:t>Hover your fingers like you are playing the piano.  Drop each finger as you count and leave it down.  We won’t always start at 1, so listen carefully!</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descr="https://thebookwars.files.wordpress.com/2014/05/bigstock_thought_bubble_45732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8294" y="2025808"/>
            <a:ext cx="5910386" cy="33338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55236" y="3181598"/>
            <a:ext cx="7467598" cy="646331"/>
          </a:xfrm>
          <a:prstGeom prst="rect">
            <a:avLst/>
          </a:prstGeom>
          <a:noFill/>
        </p:spPr>
        <p:txBody>
          <a:bodyPr wrap="square" rtlCol="0">
            <a:spAutoFit/>
          </a:bodyPr>
          <a:lstStyle/>
          <a:p>
            <a:pPr algn="ctr"/>
            <a:r>
              <a:rPr lang="en-US" sz="3600" b="1"/>
              <a:t>Count from 1 to 10.</a:t>
            </a:r>
            <a:endParaRPr lang="en-US" sz="8800" b="1"/>
          </a:p>
        </p:txBody>
      </p:sp>
      <p:pic>
        <p:nvPicPr>
          <p:cNvPr id="1026" name="Picture 2" descr="http://images.clipartpanda.com/protege-clipart-clip-art-hands-playing-piano-page0001-e1377719164636-300x1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288096" y="4880848"/>
            <a:ext cx="3407298" cy="1715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38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is One More?</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2</a:t>
            </a:r>
          </a:p>
          <a:p>
            <a:pPr algn="ctr"/>
            <a:r>
              <a:rPr lang="en-US" sz="1400"/>
              <a:t>Fluency</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400300" y="2085701"/>
            <a:ext cx="4343400" cy="2352675"/>
          </a:xfrm>
          <a:prstGeom prst="rect">
            <a:avLst/>
          </a:prstGeom>
        </p:spPr>
      </p:pic>
      <p:sp>
        <p:nvSpPr>
          <p:cNvPr id="18" name="TextBox 17"/>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What’s one more?</a:t>
            </a:r>
          </a:p>
          <a:p>
            <a:pPr algn="ctr"/>
            <a:r>
              <a:rPr lang="en-US" sz="2000" b="1">
                <a:solidFill>
                  <a:srgbClr val="0000FF"/>
                </a:solidFill>
              </a:rPr>
              <a:t>“__ is one more than __.”</a:t>
            </a:r>
          </a:p>
        </p:txBody>
      </p:sp>
    </p:spTree>
    <p:extLst>
      <p:ext uri="{BB962C8B-B14F-4D97-AF65-F5344CB8AC3E}">
        <p14:creationId xmlns:p14="http://schemas.microsoft.com/office/powerpoint/2010/main" val="4068628072"/>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 on a </a:t>
            </a:r>
            <a:r>
              <a:rPr lang="en-US" sz="2800" b="1" err="1"/>
              <a:t>Rekenrek</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8" name="TextBox 17"/>
          <p:cNvSpPr txBox="1"/>
          <p:nvPr/>
        </p:nvSpPr>
        <p:spPr>
          <a:xfrm>
            <a:off x="1094895" y="1197959"/>
            <a:ext cx="6954212" cy="707886"/>
          </a:xfrm>
          <a:prstGeom prst="rect">
            <a:avLst/>
          </a:prstGeom>
          <a:noFill/>
        </p:spPr>
        <p:txBody>
          <a:bodyPr wrap="square" rtlCol="0">
            <a:spAutoFit/>
          </a:bodyPr>
          <a:lstStyle/>
          <a:p>
            <a:pPr algn="ctr"/>
            <a:r>
              <a:rPr lang="en-US" sz="2000" b="1">
                <a:solidFill>
                  <a:srgbClr val="0000FF"/>
                </a:solidFill>
              </a:rPr>
              <a:t>Take out the </a:t>
            </a:r>
            <a:r>
              <a:rPr lang="en-US" sz="2000" b="1" err="1">
                <a:solidFill>
                  <a:srgbClr val="0000FF"/>
                </a:solidFill>
              </a:rPr>
              <a:t>Rekenrek</a:t>
            </a:r>
            <a:r>
              <a:rPr lang="en-US" sz="2000" b="1">
                <a:solidFill>
                  <a:srgbClr val="0000FF"/>
                </a:solidFill>
              </a:rPr>
              <a:t> that you made yesterday.  I’m going to call out a number, and I want you to show it on your </a:t>
            </a:r>
            <a:r>
              <a:rPr lang="en-US" sz="2000" b="1" err="1">
                <a:solidFill>
                  <a:srgbClr val="0000FF"/>
                </a:solidFill>
              </a:rPr>
              <a:t>Rekenrek</a:t>
            </a:r>
            <a:r>
              <a:rPr lang="en-US" sz="2000" b="1">
                <a:solidFill>
                  <a:srgbClr val="0000FF"/>
                </a:solidFill>
              </a:rPr>
              <a:t>.</a:t>
            </a:r>
          </a:p>
        </p:txBody>
      </p:sp>
      <p:pic>
        <p:nvPicPr>
          <p:cNvPr id="3" name="Picture 2"/>
          <p:cNvPicPr>
            <a:picLocks noChangeAspect="1"/>
          </p:cNvPicPr>
          <p:nvPr/>
        </p:nvPicPr>
        <p:blipFill>
          <a:blip r:embed="rId4"/>
          <a:stretch>
            <a:fillRect/>
          </a:stretch>
        </p:blipFill>
        <p:spPr>
          <a:xfrm>
            <a:off x="460375" y="3419062"/>
            <a:ext cx="3737658" cy="2933352"/>
          </a:xfrm>
          <a:prstGeom prst="rect">
            <a:avLst/>
          </a:prstGeom>
        </p:spPr>
      </p:pic>
      <p:pic>
        <p:nvPicPr>
          <p:cNvPr id="95240" name="Picture 8"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49" y="2145205"/>
            <a:ext cx="2784683" cy="2358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58665" y="2293154"/>
            <a:ext cx="808235" cy="1569660"/>
          </a:xfrm>
          <a:prstGeom prst="rect">
            <a:avLst/>
          </a:prstGeom>
          <a:noFill/>
        </p:spPr>
        <p:txBody>
          <a:bodyPr wrap="none" rtlCol="0">
            <a:spAutoFit/>
          </a:bodyPr>
          <a:lstStyle/>
          <a:p>
            <a:pPr algn="ctr"/>
            <a:r>
              <a:rPr lang="en-US" sz="9600" b="1"/>
              <a:t>1</a:t>
            </a:r>
          </a:p>
        </p:txBody>
      </p:sp>
    </p:spTree>
    <p:extLst>
      <p:ext uri="{BB962C8B-B14F-4D97-AF65-F5344CB8AC3E}">
        <p14:creationId xmlns:p14="http://schemas.microsoft.com/office/powerpoint/2010/main" val="272058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5240"/>
                                        </p:tgtEl>
                                        <p:attrNameLst>
                                          <p:attrName>style.visibility</p:attrName>
                                        </p:attrNameLst>
                                      </p:cBhvr>
                                      <p:to>
                                        <p:strVal val="visible"/>
                                      </p:to>
                                    </p:set>
                                    <p:anim calcmode="lin" valueType="num">
                                      <p:cBhvr>
                                        <p:cTn id="12" dur="500" fill="hold"/>
                                        <p:tgtEl>
                                          <p:spTgt spid="95240"/>
                                        </p:tgtEl>
                                        <p:attrNameLst>
                                          <p:attrName>ppt_w</p:attrName>
                                        </p:attrNameLst>
                                      </p:cBhvr>
                                      <p:tavLst>
                                        <p:tav tm="0">
                                          <p:val>
                                            <p:fltVal val="0"/>
                                          </p:val>
                                        </p:tav>
                                        <p:tav tm="100000">
                                          <p:val>
                                            <p:strVal val="#ppt_w"/>
                                          </p:val>
                                        </p:tav>
                                      </p:tavLst>
                                    </p:anim>
                                    <p:anim calcmode="lin" valueType="num">
                                      <p:cBhvr>
                                        <p:cTn id="13" dur="500" fill="hold"/>
                                        <p:tgtEl>
                                          <p:spTgt spid="95240"/>
                                        </p:tgtEl>
                                        <p:attrNameLst>
                                          <p:attrName>ppt_h</p:attrName>
                                        </p:attrNameLst>
                                      </p:cBhvr>
                                      <p:tavLst>
                                        <p:tav tm="0">
                                          <p:val>
                                            <p:fltVal val="0"/>
                                          </p:val>
                                        </p:tav>
                                        <p:tav tm="100000">
                                          <p:val>
                                            <p:strVal val="#ppt_h"/>
                                          </p:val>
                                        </p:tav>
                                      </p:tavLst>
                                    </p:anim>
                                    <p:animEffect transition="in" filter="fade">
                                      <p:cBhvr>
                                        <p:cTn id="14"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 on a </a:t>
            </a:r>
            <a:r>
              <a:rPr lang="en-US" sz="2800" b="1" err="1"/>
              <a:t>Rekenrek</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8" name="TextBox 17"/>
          <p:cNvSpPr txBox="1"/>
          <p:nvPr/>
        </p:nvSpPr>
        <p:spPr>
          <a:xfrm>
            <a:off x="1094895" y="1197959"/>
            <a:ext cx="6954212" cy="707886"/>
          </a:xfrm>
          <a:prstGeom prst="rect">
            <a:avLst/>
          </a:prstGeom>
          <a:noFill/>
        </p:spPr>
        <p:txBody>
          <a:bodyPr wrap="square" rtlCol="0">
            <a:spAutoFit/>
          </a:bodyPr>
          <a:lstStyle/>
          <a:p>
            <a:pPr algn="ctr"/>
            <a:r>
              <a:rPr lang="en-US" sz="2000" b="1">
                <a:solidFill>
                  <a:srgbClr val="0000FF"/>
                </a:solidFill>
              </a:rPr>
              <a:t>Take out the </a:t>
            </a:r>
            <a:r>
              <a:rPr lang="en-US" sz="2000" b="1" err="1">
                <a:solidFill>
                  <a:srgbClr val="0000FF"/>
                </a:solidFill>
              </a:rPr>
              <a:t>Rekenrek</a:t>
            </a:r>
            <a:r>
              <a:rPr lang="en-US" sz="2000" b="1">
                <a:solidFill>
                  <a:srgbClr val="0000FF"/>
                </a:solidFill>
              </a:rPr>
              <a:t> that you made yesterday.  I’m going to call out a number, and I want you to show it on your </a:t>
            </a:r>
            <a:r>
              <a:rPr lang="en-US" sz="2000" b="1" err="1">
                <a:solidFill>
                  <a:srgbClr val="0000FF"/>
                </a:solidFill>
              </a:rPr>
              <a:t>Rekenrek</a:t>
            </a:r>
            <a:r>
              <a:rPr lang="en-US" sz="2000" b="1">
                <a:solidFill>
                  <a:srgbClr val="0000FF"/>
                </a:solidFill>
              </a:rPr>
              <a:t>.</a:t>
            </a:r>
          </a:p>
        </p:txBody>
      </p:sp>
      <p:pic>
        <p:nvPicPr>
          <p:cNvPr id="3" name="Picture 2"/>
          <p:cNvPicPr>
            <a:picLocks noChangeAspect="1"/>
          </p:cNvPicPr>
          <p:nvPr/>
        </p:nvPicPr>
        <p:blipFill>
          <a:blip r:embed="rId4"/>
          <a:stretch>
            <a:fillRect/>
          </a:stretch>
        </p:blipFill>
        <p:spPr>
          <a:xfrm>
            <a:off x="460375" y="3419062"/>
            <a:ext cx="3737658" cy="2933352"/>
          </a:xfrm>
          <a:prstGeom prst="rect">
            <a:avLst/>
          </a:prstGeom>
        </p:spPr>
      </p:pic>
      <p:pic>
        <p:nvPicPr>
          <p:cNvPr id="95240" name="Picture 8"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49" y="2145205"/>
            <a:ext cx="2784683" cy="2358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58665" y="2293154"/>
            <a:ext cx="808235" cy="1569660"/>
          </a:xfrm>
          <a:prstGeom prst="rect">
            <a:avLst/>
          </a:prstGeom>
          <a:noFill/>
        </p:spPr>
        <p:txBody>
          <a:bodyPr wrap="none" rtlCol="0">
            <a:spAutoFit/>
          </a:bodyPr>
          <a:lstStyle/>
          <a:p>
            <a:pPr algn="ctr"/>
            <a:r>
              <a:rPr lang="en-US" sz="9600" b="1"/>
              <a:t>2</a:t>
            </a:r>
          </a:p>
        </p:txBody>
      </p:sp>
    </p:spTree>
    <p:extLst>
      <p:ext uri="{BB962C8B-B14F-4D97-AF65-F5344CB8AC3E}">
        <p14:creationId xmlns:p14="http://schemas.microsoft.com/office/powerpoint/2010/main" val="386266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5240"/>
                                        </p:tgtEl>
                                        <p:attrNameLst>
                                          <p:attrName>style.visibility</p:attrName>
                                        </p:attrNameLst>
                                      </p:cBhvr>
                                      <p:to>
                                        <p:strVal val="visible"/>
                                      </p:to>
                                    </p:set>
                                    <p:anim calcmode="lin" valueType="num">
                                      <p:cBhvr>
                                        <p:cTn id="12" dur="500" fill="hold"/>
                                        <p:tgtEl>
                                          <p:spTgt spid="95240"/>
                                        </p:tgtEl>
                                        <p:attrNameLst>
                                          <p:attrName>ppt_w</p:attrName>
                                        </p:attrNameLst>
                                      </p:cBhvr>
                                      <p:tavLst>
                                        <p:tav tm="0">
                                          <p:val>
                                            <p:fltVal val="0"/>
                                          </p:val>
                                        </p:tav>
                                        <p:tav tm="100000">
                                          <p:val>
                                            <p:strVal val="#ppt_w"/>
                                          </p:val>
                                        </p:tav>
                                      </p:tavLst>
                                    </p:anim>
                                    <p:anim calcmode="lin" valueType="num">
                                      <p:cBhvr>
                                        <p:cTn id="13" dur="500" fill="hold"/>
                                        <p:tgtEl>
                                          <p:spTgt spid="95240"/>
                                        </p:tgtEl>
                                        <p:attrNameLst>
                                          <p:attrName>ppt_h</p:attrName>
                                        </p:attrNameLst>
                                      </p:cBhvr>
                                      <p:tavLst>
                                        <p:tav tm="0">
                                          <p:val>
                                            <p:fltVal val="0"/>
                                          </p:val>
                                        </p:tav>
                                        <p:tav tm="100000">
                                          <p:val>
                                            <p:strVal val="#ppt_h"/>
                                          </p:val>
                                        </p:tav>
                                      </p:tavLst>
                                    </p:anim>
                                    <p:animEffect transition="in" filter="fade">
                                      <p:cBhvr>
                                        <p:cTn id="14"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 on a </a:t>
            </a:r>
            <a:r>
              <a:rPr lang="en-US" sz="2800" b="1" err="1"/>
              <a:t>Rekenrek</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8" name="TextBox 17"/>
          <p:cNvSpPr txBox="1"/>
          <p:nvPr/>
        </p:nvSpPr>
        <p:spPr>
          <a:xfrm>
            <a:off x="1094895" y="1197959"/>
            <a:ext cx="6954212" cy="707886"/>
          </a:xfrm>
          <a:prstGeom prst="rect">
            <a:avLst/>
          </a:prstGeom>
          <a:noFill/>
        </p:spPr>
        <p:txBody>
          <a:bodyPr wrap="square" rtlCol="0">
            <a:spAutoFit/>
          </a:bodyPr>
          <a:lstStyle/>
          <a:p>
            <a:pPr algn="ctr"/>
            <a:r>
              <a:rPr lang="en-US" sz="2000" b="1">
                <a:solidFill>
                  <a:srgbClr val="0000FF"/>
                </a:solidFill>
              </a:rPr>
              <a:t>Take out the </a:t>
            </a:r>
            <a:r>
              <a:rPr lang="en-US" sz="2000" b="1" err="1">
                <a:solidFill>
                  <a:srgbClr val="0000FF"/>
                </a:solidFill>
              </a:rPr>
              <a:t>Rekenrek</a:t>
            </a:r>
            <a:r>
              <a:rPr lang="en-US" sz="2000" b="1">
                <a:solidFill>
                  <a:srgbClr val="0000FF"/>
                </a:solidFill>
              </a:rPr>
              <a:t> that you made yesterday.  I’m going to call out a number, and I want you to show it on your </a:t>
            </a:r>
            <a:r>
              <a:rPr lang="en-US" sz="2000" b="1" err="1">
                <a:solidFill>
                  <a:srgbClr val="0000FF"/>
                </a:solidFill>
              </a:rPr>
              <a:t>Rekenrek</a:t>
            </a:r>
            <a:r>
              <a:rPr lang="en-US" sz="2000" b="1">
                <a:solidFill>
                  <a:srgbClr val="0000FF"/>
                </a:solidFill>
              </a:rPr>
              <a:t>.</a:t>
            </a:r>
          </a:p>
        </p:txBody>
      </p:sp>
      <p:pic>
        <p:nvPicPr>
          <p:cNvPr id="3" name="Picture 2"/>
          <p:cNvPicPr>
            <a:picLocks noChangeAspect="1"/>
          </p:cNvPicPr>
          <p:nvPr/>
        </p:nvPicPr>
        <p:blipFill>
          <a:blip r:embed="rId4"/>
          <a:stretch>
            <a:fillRect/>
          </a:stretch>
        </p:blipFill>
        <p:spPr>
          <a:xfrm>
            <a:off x="460375" y="3419062"/>
            <a:ext cx="3737658" cy="2933352"/>
          </a:xfrm>
          <a:prstGeom prst="rect">
            <a:avLst/>
          </a:prstGeom>
        </p:spPr>
      </p:pic>
      <p:pic>
        <p:nvPicPr>
          <p:cNvPr id="95240" name="Picture 8"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49" y="2145205"/>
            <a:ext cx="2784683" cy="2358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58665" y="2293154"/>
            <a:ext cx="808235" cy="1569660"/>
          </a:xfrm>
          <a:prstGeom prst="rect">
            <a:avLst/>
          </a:prstGeom>
          <a:noFill/>
        </p:spPr>
        <p:txBody>
          <a:bodyPr wrap="none" rtlCol="0">
            <a:spAutoFit/>
          </a:bodyPr>
          <a:lstStyle/>
          <a:p>
            <a:pPr algn="ctr"/>
            <a:r>
              <a:rPr lang="en-US" sz="9600" b="1"/>
              <a:t>5</a:t>
            </a:r>
          </a:p>
        </p:txBody>
      </p:sp>
    </p:spTree>
    <p:extLst>
      <p:ext uri="{BB962C8B-B14F-4D97-AF65-F5344CB8AC3E}">
        <p14:creationId xmlns:p14="http://schemas.microsoft.com/office/powerpoint/2010/main" val="320887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5240"/>
                                        </p:tgtEl>
                                        <p:attrNameLst>
                                          <p:attrName>style.visibility</p:attrName>
                                        </p:attrNameLst>
                                      </p:cBhvr>
                                      <p:to>
                                        <p:strVal val="visible"/>
                                      </p:to>
                                    </p:set>
                                    <p:anim calcmode="lin" valueType="num">
                                      <p:cBhvr>
                                        <p:cTn id="12" dur="500" fill="hold"/>
                                        <p:tgtEl>
                                          <p:spTgt spid="95240"/>
                                        </p:tgtEl>
                                        <p:attrNameLst>
                                          <p:attrName>ppt_w</p:attrName>
                                        </p:attrNameLst>
                                      </p:cBhvr>
                                      <p:tavLst>
                                        <p:tav tm="0">
                                          <p:val>
                                            <p:fltVal val="0"/>
                                          </p:val>
                                        </p:tav>
                                        <p:tav tm="100000">
                                          <p:val>
                                            <p:strVal val="#ppt_w"/>
                                          </p:val>
                                        </p:tav>
                                      </p:tavLst>
                                    </p:anim>
                                    <p:anim calcmode="lin" valueType="num">
                                      <p:cBhvr>
                                        <p:cTn id="13" dur="500" fill="hold"/>
                                        <p:tgtEl>
                                          <p:spTgt spid="95240"/>
                                        </p:tgtEl>
                                        <p:attrNameLst>
                                          <p:attrName>ppt_h</p:attrName>
                                        </p:attrNameLst>
                                      </p:cBhvr>
                                      <p:tavLst>
                                        <p:tav tm="0">
                                          <p:val>
                                            <p:fltVal val="0"/>
                                          </p:val>
                                        </p:tav>
                                        <p:tav tm="100000">
                                          <p:val>
                                            <p:strVal val="#ppt_h"/>
                                          </p:val>
                                        </p:tav>
                                      </p:tavLst>
                                    </p:anim>
                                    <p:animEffect transition="in" filter="fade">
                                      <p:cBhvr>
                                        <p:cTn id="14"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 on a </a:t>
            </a:r>
            <a:r>
              <a:rPr lang="en-US" sz="2800" b="1" err="1"/>
              <a:t>Rekenrek</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8" name="TextBox 17"/>
          <p:cNvSpPr txBox="1"/>
          <p:nvPr/>
        </p:nvSpPr>
        <p:spPr>
          <a:xfrm>
            <a:off x="1094895" y="1197959"/>
            <a:ext cx="6954212" cy="707886"/>
          </a:xfrm>
          <a:prstGeom prst="rect">
            <a:avLst/>
          </a:prstGeom>
          <a:noFill/>
        </p:spPr>
        <p:txBody>
          <a:bodyPr wrap="square" rtlCol="0">
            <a:spAutoFit/>
          </a:bodyPr>
          <a:lstStyle/>
          <a:p>
            <a:pPr algn="ctr"/>
            <a:r>
              <a:rPr lang="en-US" sz="2000" b="1">
                <a:solidFill>
                  <a:srgbClr val="0000FF"/>
                </a:solidFill>
              </a:rPr>
              <a:t>Take out the </a:t>
            </a:r>
            <a:r>
              <a:rPr lang="en-US" sz="2000" b="1" err="1">
                <a:solidFill>
                  <a:srgbClr val="0000FF"/>
                </a:solidFill>
              </a:rPr>
              <a:t>Rekenrek</a:t>
            </a:r>
            <a:r>
              <a:rPr lang="en-US" sz="2000" b="1">
                <a:solidFill>
                  <a:srgbClr val="0000FF"/>
                </a:solidFill>
              </a:rPr>
              <a:t> that you made yesterday.  I’m going to call out a number, and I want you to show it on your </a:t>
            </a:r>
            <a:r>
              <a:rPr lang="en-US" sz="2000" b="1" err="1">
                <a:solidFill>
                  <a:srgbClr val="0000FF"/>
                </a:solidFill>
              </a:rPr>
              <a:t>Rekenrek</a:t>
            </a:r>
            <a:r>
              <a:rPr lang="en-US" sz="2000" b="1">
                <a:solidFill>
                  <a:srgbClr val="0000FF"/>
                </a:solidFill>
              </a:rPr>
              <a:t>.</a:t>
            </a:r>
          </a:p>
        </p:txBody>
      </p:sp>
      <p:pic>
        <p:nvPicPr>
          <p:cNvPr id="3" name="Picture 2"/>
          <p:cNvPicPr>
            <a:picLocks noChangeAspect="1"/>
          </p:cNvPicPr>
          <p:nvPr/>
        </p:nvPicPr>
        <p:blipFill>
          <a:blip r:embed="rId4"/>
          <a:stretch>
            <a:fillRect/>
          </a:stretch>
        </p:blipFill>
        <p:spPr>
          <a:xfrm>
            <a:off x="460375" y="3419062"/>
            <a:ext cx="3737658" cy="2933352"/>
          </a:xfrm>
          <a:prstGeom prst="rect">
            <a:avLst/>
          </a:prstGeom>
        </p:spPr>
      </p:pic>
      <p:pic>
        <p:nvPicPr>
          <p:cNvPr id="95240" name="Picture 8"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49" y="2145205"/>
            <a:ext cx="2784683" cy="2358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58665" y="2293154"/>
            <a:ext cx="808235" cy="1569660"/>
          </a:xfrm>
          <a:prstGeom prst="rect">
            <a:avLst/>
          </a:prstGeom>
          <a:noFill/>
        </p:spPr>
        <p:txBody>
          <a:bodyPr wrap="none" rtlCol="0">
            <a:spAutoFit/>
          </a:bodyPr>
          <a:lstStyle/>
          <a:p>
            <a:pPr algn="ctr"/>
            <a:r>
              <a:rPr lang="en-US" sz="9600" b="1"/>
              <a:t>6</a:t>
            </a:r>
          </a:p>
        </p:txBody>
      </p:sp>
    </p:spTree>
    <p:extLst>
      <p:ext uri="{BB962C8B-B14F-4D97-AF65-F5344CB8AC3E}">
        <p14:creationId xmlns:p14="http://schemas.microsoft.com/office/powerpoint/2010/main" val="417513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5240"/>
                                        </p:tgtEl>
                                        <p:attrNameLst>
                                          <p:attrName>style.visibility</p:attrName>
                                        </p:attrNameLst>
                                      </p:cBhvr>
                                      <p:to>
                                        <p:strVal val="visible"/>
                                      </p:to>
                                    </p:set>
                                    <p:anim calcmode="lin" valueType="num">
                                      <p:cBhvr>
                                        <p:cTn id="12" dur="500" fill="hold"/>
                                        <p:tgtEl>
                                          <p:spTgt spid="95240"/>
                                        </p:tgtEl>
                                        <p:attrNameLst>
                                          <p:attrName>ppt_w</p:attrName>
                                        </p:attrNameLst>
                                      </p:cBhvr>
                                      <p:tavLst>
                                        <p:tav tm="0">
                                          <p:val>
                                            <p:fltVal val="0"/>
                                          </p:val>
                                        </p:tav>
                                        <p:tav tm="100000">
                                          <p:val>
                                            <p:strVal val="#ppt_w"/>
                                          </p:val>
                                        </p:tav>
                                      </p:tavLst>
                                    </p:anim>
                                    <p:anim calcmode="lin" valueType="num">
                                      <p:cBhvr>
                                        <p:cTn id="13" dur="500" fill="hold"/>
                                        <p:tgtEl>
                                          <p:spTgt spid="95240"/>
                                        </p:tgtEl>
                                        <p:attrNameLst>
                                          <p:attrName>ppt_h</p:attrName>
                                        </p:attrNameLst>
                                      </p:cBhvr>
                                      <p:tavLst>
                                        <p:tav tm="0">
                                          <p:val>
                                            <p:fltVal val="0"/>
                                          </p:val>
                                        </p:tav>
                                        <p:tav tm="100000">
                                          <p:val>
                                            <p:strVal val="#ppt_h"/>
                                          </p:val>
                                        </p:tav>
                                      </p:tavLst>
                                    </p:anim>
                                    <p:animEffect transition="in" filter="fade">
                                      <p:cBhvr>
                                        <p:cTn id="14"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 on a </a:t>
            </a:r>
            <a:r>
              <a:rPr lang="en-US" sz="2800" b="1" err="1"/>
              <a:t>Rekenrek</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8" name="TextBox 17"/>
          <p:cNvSpPr txBox="1"/>
          <p:nvPr/>
        </p:nvSpPr>
        <p:spPr>
          <a:xfrm>
            <a:off x="1094895" y="1197959"/>
            <a:ext cx="6954212" cy="707886"/>
          </a:xfrm>
          <a:prstGeom prst="rect">
            <a:avLst/>
          </a:prstGeom>
          <a:noFill/>
        </p:spPr>
        <p:txBody>
          <a:bodyPr wrap="square" rtlCol="0">
            <a:spAutoFit/>
          </a:bodyPr>
          <a:lstStyle/>
          <a:p>
            <a:pPr algn="ctr"/>
            <a:r>
              <a:rPr lang="en-US" sz="2000" b="1">
                <a:solidFill>
                  <a:srgbClr val="0000FF"/>
                </a:solidFill>
              </a:rPr>
              <a:t>Take out the </a:t>
            </a:r>
            <a:r>
              <a:rPr lang="en-US" sz="2000" b="1" err="1">
                <a:solidFill>
                  <a:srgbClr val="0000FF"/>
                </a:solidFill>
              </a:rPr>
              <a:t>Rekenrek</a:t>
            </a:r>
            <a:r>
              <a:rPr lang="en-US" sz="2000" b="1">
                <a:solidFill>
                  <a:srgbClr val="0000FF"/>
                </a:solidFill>
              </a:rPr>
              <a:t> that you made yesterday.  I’m going to call out a number, and I want you to show it on your </a:t>
            </a:r>
            <a:r>
              <a:rPr lang="en-US" sz="2000" b="1" err="1">
                <a:solidFill>
                  <a:srgbClr val="0000FF"/>
                </a:solidFill>
              </a:rPr>
              <a:t>Rekenrek</a:t>
            </a:r>
            <a:r>
              <a:rPr lang="en-US" sz="2000" b="1">
                <a:solidFill>
                  <a:srgbClr val="0000FF"/>
                </a:solidFill>
              </a:rPr>
              <a:t>.</a:t>
            </a:r>
          </a:p>
        </p:txBody>
      </p:sp>
      <p:pic>
        <p:nvPicPr>
          <p:cNvPr id="3" name="Picture 2"/>
          <p:cNvPicPr>
            <a:picLocks noChangeAspect="1"/>
          </p:cNvPicPr>
          <p:nvPr/>
        </p:nvPicPr>
        <p:blipFill>
          <a:blip r:embed="rId4"/>
          <a:stretch>
            <a:fillRect/>
          </a:stretch>
        </p:blipFill>
        <p:spPr>
          <a:xfrm>
            <a:off x="460375" y="3419062"/>
            <a:ext cx="3737658" cy="2933352"/>
          </a:xfrm>
          <a:prstGeom prst="rect">
            <a:avLst/>
          </a:prstGeom>
        </p:spPr>
      </p:pic>
      <p:pic>
        <p:nvPicPr>
          <p:cNvPr id="95240" name="Picture 8"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49" y="2145205"/>
            <a:ext cx="2784683" cy="2358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68719" y="2390572"/>
            <a:ext cx="1431802" cy="1569660"/>
          </a:xfrm>
          <a:prstGeom prst="rect">
            <a:avLst/>
          </a:prstGeom>
          <a:noFill/>
        </p:spPr>
        <p:txBody>
          <a:bodyPr wrap="none" rtlCol="0">
            <a:spAutoFit/>
          </a:bodyPr>
          <a:lstStyle/>
          <a:p>
            <a:pPr algn="ctr"/>
            <a:r>
              <a:rPr lang="en-US" sz="9600" b="1"/>
              <a:t>10</a:t>
            </a:r>
          </a:p>
        </p:txBody>
      </p:sp>
    </p:spTree>
    <p:extLst>
      <p:ext uri="{BB962C8B-B14F-4D97-AF65-F5344CB8AC3E}">
        <p14:creationId xmlns:p14="http://schemas.microsoft.com/office/powerpoint/2010/main" val="241598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5240"/>
                                        </p:tgtEl>
                                        <p:attrNameLst>
                                          <p:attrName>style.visibility</p:attrName>
                                        </p:attrNameLst>
                                      </p:cBhvr>
                                      <p:to>
                                        <p:strVal val="visible"/>
                                      </p:to>
                                    </p:set>
                                    <p:anim calcmode="lin" valueType="num">
                                      <p:cBhvr>
                                        <p:cTn id="12" dur="500" fill="hold"/>
                                        <p:tgtEl>
                                          <p:spTgt spid="95240"/>
                                        </p:tgtEl>
                                        <p:attrNameLst>
                                          <p:attrName>ppt_w</p:attrName>
                                        </p:attrNameLst>
                                      </p:cBhvr>
                                      <p:tavLst>
                                        <p:tav tm="0">
                                          <p:val>
                                            <p:fltVal val="0"/>
                                          </p:val>
                                        </p:tav>
                                        <p:tav tm="100000">
                                          <p:val>
                                            <p:strVal val="#ppt_w"/>
                                          </p:val>
                                        </p:tav>
                                      </p:tavLst>
                                    </p:anim>
                                    <p:anim calcmode="lin" valueType="num">
                                      <p:cBhvr>
                                        <p:cTn id="13" dur="500" fill="hold"/>
                                        <p:tgtEl>
                                          <p:spTgt spid="95240"/>
                                        </p:tgtEl>
                                        <p:attrNameLst>
                                          <p:attrName>ppt_h</p:attrName>
                                        </p:attrNameLst>
                                      </p:cBhvr>
                                      <p:tavLst>
                                        <p:tav tm="0">
                                          <p:val>
                                            <p:fltVal val="0"/>
                                          </p:val>
                                        </p:tav>
                                        <p:tav tm="100000">
                                          <p:val>
                                            <p:strVal val="#ppt_h"/>
                                          </p:val>
                                        </p:tav>
                                      </p:tavLst>
                                    </p:anim>
                                    <p:animEffect transition="in" filter="fade">
                                      <p:cBhvr>
                                        <p:cTn id="14"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 on a </a:t>
            </a:r>
            <a:r>
              <a:rPr lang="en-US" sz="2800" b="1" err="1"/>
              <a:t>Rekenrek</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8" name="TextBox 17"/>
          <p:cNvSpPr txBox="1"/>
          <p:nvPr/>
        </p:nvSpPr>
        <p:spPr>
          <a:xfrm>
            <a:off x="1094895" y="1197959"/>
            <a:ext cx="6954212" cy="707886"/>
          </a:xfrm>
          <a:prstGeom prst="rect">
            <a:avLst/>
          </a:prstGeom>
          <a:noFill/>
        </p:spPr>
        <p:txBody>
          <a:bodyPr wrap="square" rtlCol="0">
            <a:spAutoFit/>
          </a:bodyPr>
          <a:lstStyle/>
          <a:p>
            <a:pPr algn="ctr"/>
            <a:r>
              <a:rPr lang="en-US" sz="2000" b="1">
                <a:solidFill>
                  <a:srgbClr val="0000FF"/>
                </a:solidFill>
              </a:rPr>
              <a:t>Take out the </a:t>
            </a:r>
            <a:r>
              <a:rPr lang="en-US" sz="2000" b="1" err="1">
                <a:solidFill>
                  <a:srgbClr val="0000FF"/>
                </a:solidFill>
              </a:rPr>
              <a:t>Rekenrek</a:t>
            </a:r>
            <a:r>
              <a:rPr lang="en-US" sz="2000" b="1">
                <a:solidFill>
                  <a:srgbClr val="0000FF"/>
                </a:solidFill>
              </a:rPr>
              <a:t> that you made yesterday.  I’m going to call out a number, and I want you to show it on your </a:t>
            </a:r>
            <a:r>
              <a:rPr lang="en-US" sz="2000" b="1" err="1">
                <a:solidFill>
                  <a:srgbClr val="0000FF"/>
                </a:solidFill>
              </a:rPr>
              <a:t>Rekenrek</a:t>
            </a:r>
            <a:r>
              <a:rPr lang="en-US" sz="2000" b="1">
                <a:solidFill>
                  <a:srgbClr val="0000FF"/>
                </a:solidFill>
              </a:rPr>
              <a:t>.</a:t>
            </a:r>
          </a:p>
        </p:txBody>
      </p:sp>
      <p:pic>
        <p:nvPicPr>
          <p:cNvPr id="3" name="Picture 2"/>
          <p:cNvPicPr>
            <a:picLocks noChangeAspect="1"/>
          </p:cNvPicPr>
          <p:nvPr/>
        </p:nvPicPr>
        <p:blipFill>
          <a:blip r:embed="rId4"/>
          <a:stretch>
            <a:fillRect/>
          </a:stretch>
        </p:blipFill>
        <p:spPr>
          <a:xfrm>
            <a:off x="460375" y="3419062"/>
            <a:ext cx="3737658" cy="2933352"/>
          </a:xfrm>
          <a:prstGeom prst="rect">
            <a:avLst/>
          </a:prstGeom>
        </p:spPr>
      </p:pic>
      <p:pic>
        <p:nvPicPr>
          <p:cNvPr id="95240" name="Picture 8"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49" y="2145205"/>
            <a:ext cx="2784683" cy="2358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55467" y="2364069"/>
            <a:ext cx="1431802" cy="1569660"/>
          </a:xfrm>
          <a:prstGeom prst="rect">
            <a:avLst/>
          </a:prstGeom>
          <a:noFill/>
        </p:spPr>
        <p:txBody>
          <a:bodyPr wrap="none" rtlCol="0">
            <a:spAutoFit/>
          </a:bodyPr>
          <a:lstStyle/>
          <a:p>
            <a:pPr algn="ctr"/>
            <a:r>
              <a:rPr lang="en-US" sz="9600" b="1"/>
              <a:t>11</a:t>
            </a:r>
          </a:p>
        </p:txBody>
      </p:sp>
    </p:spTree>
    <p:extLst>
      <p:ext uri="{BB962C8B-B14F-4D97-AF65-F5344CB8AC3E}">
        <p14:creationId xmlns:p14="http://schemas.microsoft.com/office/powerpoint/2010/main" val="28380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5240"/>
                                        </p:tgtEl>
                                        <p:attrNameLst>
                                          <p:attrName>style.visibility</p:attrName>
                                        </p:attrNameLst>
                                      </p:cBhvr>
                                      <p:to>
                                        <p:strVal val="visible"/>
                                      </p:to>
                                    </p:set>
                                    <p:anim calcmode="lin" valueType="num">
                                      <p:cBhvr>
                                        <p:cTn id="12" dur="500" fill="hold"/>
                                        <p:tgtEl>
                                          <p:spTgt spid="95240"/>
                                        </p:tgtEl>
                                        <p:attrNameLst>
                                          <p:attrName>ppt_w</p:attrName>
                                        </p:attrNameLst>
                                      </p:cBhvr>
                                      <p:tavLst>
                                        <p:tav tm="0">
                                          <p:val>
                                            <p:fltVal val="0"/>
                                          </p:val>
                                        </p:tav>
                                        <p:tav tm="100000">
                                          <p:val>
                                            <p:strVal val="#ppt_w"/>
                                          </p:val>
                                        </p:tav>
                                      </p:tavLst>
                                    </p:anim>
                                    <p:anim calcmode="lin" valueType="num">
                                      <p:cBhvr>
                                        <p:cTn id="13" dur="500" fill="hold"/>
                                        <p:tgtEl>
                                          <p:spTgt spid="95240"/>
                                        </p:tgtEl>
                                        <p:attrNameLst>
                                          <p:attrName>ppt_h</p:attrName>
                                        </p:attrNameLst>
                                      </p:cBhvr>
                                      <p:tavLst>
                                        <p:tav tm="0">
                                          <p:val>
                                            <p:fltVal val="0"/>
                                          </p:val>
                                        </p:tav>
                                        <p:tav tm="100000">
                                          <p:val>
                                            <p:strVal val="#ppt_h"/>
                                          </p:val>
                                        </p:tav>
                                      </p:tavLst>
                                    </p:anim>
                                    <p:animEffect transition="in" filter="fade">
                                      <p:cBhvr>
                                        <p:cTn id="14"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 on a </a:t>
            </a:r>
            <a:r>
              <a:rPr lang="en-US" sz="2800" b="1" err="1"/>
              <a:t>Rekenrek</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8" name="TextBox 17"/>
          <p:cNvSpPr txBox="1"/>
          <p:nvPr/>
        </p:nvSpPr>
        <p:spPr>
          <a:xfrm>
            <a:off x="1094895" y="1197959"/>
            <a:ext cx="6954212" cy="707886"/>
          </a:xfrm>
          <a:prstGeom prst="rect">
            <a:avLst/>
          </a:prstGeom>
          <a:noFill/>
        </p:spPr>
        <p:txBody>
          <a:bodyPr wrap="square" rtlCol="0">
            <a:spAutoFit/>
          </a:bodyPr>
          <a:lstStyle/>
          <a:p>
            <a:pPr algn="ctr"/>
            <a:r>
              <a:rPr lang="en-US" sz="2000" b="1">
                <a:solidFill>
                  <a:srgbClr val="0000FF"/>
                </a:solidFill>
              </a:rPr>
              <a:t>Take out the </a:t>
            </a:r>
            <a:r>
              <a:rPr lang="en-US" sz="2000" b="1" err="1">
                <a:solidFill>
                  <a:srgbClr val="0000FF"/>
                </a:solidFill>
              </a:rPr>
              <a:t>Rekenrek</a:t>
            </a:r>
            <a:r>
              <a:rPr lang="en-US" sz="2000" b="1">
                <a:solidFill>
                  <a:srgbClr val="0000FF"/>
                </a:solidFill>
              </a:rPr>
              <a:t> that you made yesterday.  I’m going to call out a number, and I want you to show it on your </a:t>
            </a:r>
            <a:r>
              <a:rPr lang="en-US" sz="2000" b="1" err="1">
                <a:solidFill>
                  <a:srgbClr val="0000FF"/>
                </a:solidFill>
              </a:rPr>
              <a:t>Rekenrek</a:t>
            </a:r>
            <a:r>
              <a:rPr lang="en-US" sz="2000" b="1">
                <a:solidFill>
                  <a:srgbClr val="0000FF"/>
                </a:solidFill>
              </a:rPr>
              <a:t>.</a:t>
            </a:r>
          </a:p>
        </p:txBody>
      </p:sp>
      <p:pic>
        <p:nvPicPr>
          <p:cNvPr id="3" name="Picture 2"/>
          <p:cNvPicPr>
            <a:picLocks noChangeAspect="1"/>
          </p:cNvPicPr>
          <p:nvPr/>
        </p:nvPicPr>
        <p:blipFill>
          <a:blip r:embed="rId4"/>
          <a:stretch>
            <a:fillRect/>
          </a:stretch>
        </p:blipFill>
        <p:spPr>
          <a:xfrm>
            <a:off x="460375" y="3419062"/>
            <a:ext cx="3737658" cy="2933352"/>
          </a:xfrm>
          <a:prstGeom prst="rect">
            <a:avLst/>
          </a:prstGeom>
        </p:spPr>
      </p:pic>
      <p:pic>
        <p:nvPicPr>
          <p:cNvPr id="95240" name="Picture 8"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49" y="2145205"/>
            <a:ext cx="2784683" cy="2358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55467" y="2364069"/>
            <a:ext cx="1431802" cy="1569660"/>
          </a:xfrm>
          <a:prstGeom prst="rect">
            <a:avLst/>
          </a:prstGeom>
          <a:noFill/>
        </p:spPr>
        <p:txBody>
          <a:bodyPr wrap="none" rtlCol="0">
            <a:spAutoFit/>
          </a:bodyPr>
          <a:lstStyle/>
          <a:p>
            <a:pPr algn="ctr"/>
            <a:r>
              <a:rPr lang="en-US" sz="9600" b="1"/>
              <a:t>12</a:t>
            </a:r>
          </a:p>
        </p:txBody>
      </p:sp>
    </p:spTree>
    <p:extLst>
      <p:ext uri="{BB962C8B-B14F-4D97-AF65-F5344CB8AC3E}">
        <p14:creationId xmlns:p14="http://schemas.microsoft.com/office/powerpoint/2010/main" val="20252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5240"/>
                                        </p:tgtEl>
                                        <p:attrNameLst>
                                          <p:attrName>style.visibility</p:attrName>
                                        </p:attrNameLst>
                                      </p:cBhvr>
                                      <p:to>
                                        <p:strVal val="visible"/>
                                      </p:to>
                                    </p:set>
                                    <p:anim calcmode="lin" valueType="num">
                                      <p:cBhvr>
                                        <p:cTn id="12" dur="500" fill="hold"/>
                                        <p:tgtEl>
                                          <p:spTgt spid="95240"/>
                                        </p:tgtEl>
                                        <p:attrNameLst>
                                          <p:attrName>ppt_w</p:attrName>
                                        </p:attrNameLst>
                                      </p:cBhvr>
                                      <p:tavLst>
                                        <p:tav tm="0">
                                          <p:val>
                                            <p:fltVal val="0"/>
                                          </p:val>
                                        </p:tav>
                                        <p:tav tm="100000">
                                          <p:val>
                                            <p:strVal val="#ppt_w"/>
                                          </p:val>
                                        </p:tav>
                                      </p:tavLst>
                                    </p:anim>
                                    <p:anim calcmode="lin" valueType="num">
                                      <p:cBhvr>
                                        <p:cTn id="13" dur="500" fill="hold"/>
                                        <p:tgtEl>
                                          <p:spTgt spid="95240"/>
                                        </p:tgtEl>
                                        <p:attrNameLst>
                                          <p:attrName>ppt_h</p:attrName>
                                        </p:attrNameLst>
                                      </p:cBhvr>
                                      <p:tavLst>
                                        <p:tav tm="0">
                                          <p:val>
                                            <p:fltVal val="0"/>
                                          </p:val>
                                        </p:tav>
                                        <p:tav tm="100000">
                                          <p:val>
                                            <p:strVal val="#ppt_h"/>
                                          </p:val>
                                        </p:tav>
                                      </p:tavLst>
                                    </p:anim>
                                    <p:animEffect transition="in" filter="fade">
                                      <p:cBhvr>
                                        <p:cTn id="14"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 on a </a:t>
            </a:r>
            <a:r>
              <a:rPr lang="en-US" sz="2800" b="1" err="1"/>
              <a:t>Rekenrek</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8" name="TextBox 17"/>
          <p:cNvSpPr txBox="1"/>
          <p:nvPr/>
        </p:nvSpPr>
        <p:spPr>
          <a:xfrm>
            <a:off x="1094895" y="1197959"/>
            <a:ext cx="6954212" cy="707886"/>
          </a:xfrm>
          <a:prstGeom prst="rect">
            <a:avLst/>
          </a:prstGeom>
          <a:noFill/>
        </p:spPr>
        <p:txBody>
          <a:bodyPr wrap="square" rtlCol="0">
            <a:spAutoFit/>
          </a:bodyPr>
          <a:lstStyle/>
          <a:p>
            <a:pPr algn="ctr"/>
            <a:r>
              <a:rPr lang="en-US" sz="2000" b="1">
                <a:solidFill>
                  <a:srgbClr val="0000FF"/>
                </a:solidFill>
              </a:rPr>
              <a:t>Take out the </a:t>
            </a:r>
            <a:r>
              <a:rPr lang="en-US" sz="2000" b="1" err="1">
                <a:solidFill>
                  <a:srgbClr val="0000FF"/>
                </a:solidFill>
              </a:rPr>
              <a:t>Rekenrek</a:t>
            </a:r>
            <a:r>
              <a:rPr lang="en-US" sz="2000" b="1">
                <a:solidFill>
                  <a:srgbClr val="0000FF"/>
                </a:solidFill>
              </a:rPr>
              <a:t> that you made yesterday.  I’m going to call out a number, and I want you to show it on your </a:t>
            </a:r>
            <a:r>
              <a:rPr lang="en-US" sz="2000" b="1" err="1">
                <a:solidFill>
                  <a:srgbClr val="0000FF"/>
                </a:solidFill>
              </a:rPr>
              <a:t>Rekenrek</a:t>
            </a:r>
            <a:r>
              <a:rPr lang="en-US" sz="2000" b="1">
                <a:solidFill>
                  <a:srgbClr val="0000FF"/>
                </a:solidFill>
              </a:rPr>
              <a:t>.</a:t>
            </a:r>
          </a:p>
        </p:txBody>
      </p:sp>
      <p:pic>
        <p:nvPicPr>
          <p:cNvPr id="3" name="Picture 2"/>
          <p:cNvPicPr>
            <a:picLocks noChangeAspect="1"/>
          </p:cNvPicPr>
          <p:nvPr/>
        </p:nvPicPr>
        <p:blipFill>
          <a:blip r:embed="rId4"/>
          <a:stretch>
            <a:fillRect/>
          </a:stretch>
        </p:blipFill>
        <p:spPr>
          <a:xfrm>
            <a:off x="460375" y="3419062"/>
            <a:ext cx="3737658" cy="2933352"/>
          </a:xfrm>
          <a:prstGeom prst="rect">
            <a:avLst/>
          </a:prstGeom>
        </p:spPr>
      </p:pic>
      <p:pic>
        <p:nvPicPr>
          <p:cNvPr id="95240" name="Picture 8"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49" y="2145205"/>
            <a:ext cx="2784683" cy="2358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55467" y="2364069"/>
            <a:ext cx="1431802" cy="1569660"/>
          </a:xfrm>
          <a:prstGeom prst="rect">
            <a:avLst/>
          </a:prstGeom>
          <a:noFill/>
        </p:spPr>
        <p:txBody>
          <a:bodyPr wrap="none" rtlCol="0">
            <a:spAutoFit/>
          </a:bodyPr>
          <a:lstStyle/>
          <a:p>
            <a:pPr algn="ctr"/>
            <a:r>
              <a:rPr lang="en-US" sz="9600" b="1"/>
              <a:t>13</a:t>
            </a:r>
          </a:p>
        </p:txBody>
      </p:sp>
    </p:spTree>
    <p:extLst>
      <p:ext uri="{BB962C8B-B14F-4D97-AF65-F5344CB8AC3E}">
        <p14:creationId xmlns:p14="http://schemas.microsoft.com/office/powerpoint/2010/main" val="28119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5240"/>
                                        </p:tgtEl>
                                        <p:attrNameLst>
                                          <p:attrName>style.visibility</p:attrName>
                                        </p:attrNameLst>
                                      </p:cBhvr>
                                      <p:to>
                                        <p:strVal val="visible"/>
                                      </p:to>
                                    </p:set>
                                    <p:anim calcmode="lin" valueType="num">
                                      <p:cBhvr>
                                        <p:cTn id="12" dur="500" fill="hold"/>
                                        <p:tgtEl>
                                          <p:spTgt spid="95240"/>
                                        </p:tgtEl>
                                        <p:attrNameLst>
                                          <p:attrName>ppt_w</p:attrName>
                                        </p:attrNameLst>
                                      </p:cBhvr>
                                      <p:tavLst>
                                        <p:tav tm="0">
                                          <p:val>
                                            <p:fltVal val="0"/>
                                          </p:val>
                                        </p:tav>
                                        <p:tav tm="100000">
                                          <p:val>
                                            <p:strVal val="#ppt_w"/>
                                          </p:val>
                                        </p:tav>
                                      </p:tavLst>
                                    </p:anim>
                                    <p:anim calcmode="lin" valueType="num">
                                      <p:cBhvr>
                                        <p:cTn id="13" dur="500" fill="hold"/>
                                        <p:tgtEl>
                                          <p:spTgt spid="95240"/>
                                        </p:tgtEl>
                                        <p:attrNameLst>
                                          <p:attrName>ppt_h</p:attrName>
                                        </p:attrNameLst>
                                      </p:cBhvr>
                                      <p:tavLst>
                                        <p:tav tm="0">
                                          <p:val>
                                            <p:fltVal val="0"/>
                                          </p:val>
                                        </p:tav>
                                        <p:tav tm="100000">
                                          <p:val>
                                            <p:strVal val="#ppt_h"/>
                                          </p:val>
                                        </p:tav>
                                      </p:tavLst>
                                    </p:anim>
                                    <p:animEffect transition="in" filter="fade">
                                      <p:cBhvr>
                                        <p:cTn id="14"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 on a </a:t>
            </a:r>
            <a:r>
              <a:rPr lang="en-US" sz="2800" b="1" err="1"/>
              <a:t>Rekenrek</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8" name="TextBox 17"/>
          <p:cNvSpPr txBox="1"/>
          <p:nvPr/>
        </p:nvSpPr>
        <p:spPr>
          <a:xfrm>
            <a:off x="1094895" y="1197959"/>
            <a:ext cx="6954212" cy="707886"/>
          </a:xfrm>
          <a:prstGeom prst="rect">
            <a:avLst/>
          </a:prstGeom>
          <a:noFill/>
        </p:spPr>
        <p:txBody>
          <a:bodyPr wrap="square" rtlCol="0">
            <a:spAutoFit/>
          </a:bodyPr>
          <a:lstStyle/>
          <a:p>
            <a:pPr algn="ctr"/>
            <a:r>
              <a:rPr lang="en-US" sz="2000" b="1">
                <a:solidFill>
                  <a:srgbClr val="0000FF"/>
                </a:solidFill>
              </a:rPr>
              <a:t>Take out the </a:t>
            </a:r>
            <a:r>
              <a:rPr lang="en-US" sz="2000" b="1" err="1">
                <a:solidFill>
                  <a:srgbClr val="0000FF"/>
                </a:solidFill>
              </a:rPr>
              <a:t>Rekenrek</a:t>
            </a:r>
            <a:r>
              <a:rPr lang="en-US" sz="2000" b="1">
                <a:solidFill>
                  <a:srgbClr val="0000FF"/>
                </a:solidFill>
              </a:rPr>
              <a:t> that you made yesterday.  I’m going to call out a number, and I want you to show it on your </a:t>
            </a:r>
            <a:r>
              <a:rPr lang="en-US" sz="2000" b="1" err="1">
                <a:solidFill>
                  <a:srgbClr val="0000FF"/>
                </a:solidFill>
              </a:rPr>
              <a:t>Rekenrek</a:t>
            </a:r>
            <a:r>
              <a:rPr lang="en-US" sz="2000" b="1">
                <a:solidFill>
                  <a:srgbClr val="0000FF"/>
                </a:solidFill>
              </a:rPr>
              <a:t>.</a:t>
            </a:r>
          </a:p>
        </p:txBody>
      </p:sp>
      <p:pic>
        <p:nvPicPr>
          <p:cNvPr id="3" name="Picture 2"/>
          <p:cNvPicPr>
            <a:picLocks noChangeAspect="1"/>
          </p:cNvPicPr>
          <p:nvPr/>
        </p:nvPicPr>
        <p:blipFill>
          <a:blip r:embed="rId4"/>
          <a:stretch>
            <a:fillRect/>
          </a:stretch>
        </p:blipFill>
        <p:spPr>
          <a:xfrm>
            <a:off x="460375" y="3419062"/>
            <a:ext cx="3737658" cy="2933352"/>
          </a:xfrm>
          <a:prstGeom prst="rect">
            <a:avLst/>
          </a:prstGeom>
        </p:spPr>
      </p:pic>
      <p:pic>
        <p:nvPicPr>
          <p:cNvPr id="95240" name="Picture 8"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49" y="2145205"/>
            <a:ext cx="2784683" cy="2358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55467" y="2364069"/>
            <a:ext cx="1431802" cy="1569660"/>
          </a:xfrm>
          <a:prstGeom prst="rect">
            <a:avLst/>
          </a:prstGeom>
          <a:noFill/>
        </p:spPr>
        <p:txBody>
          <a:bodyPr wrap="none" rtlCol="0">
            <a:spAutoFit/>
          </a:bodyPr>
          <a:lstStyle/>
          <a:p>
            <a:pPr algn="ctr"/>
            <a:r>
              <a:rPr lang="en-US" sz="9600" b="1"/>
              <a:t>14</a:t>
            </a:r>
          </a:p>
        </p:txBody>
      </p:sp>
    </p:spTree>
    <p:extLst>
      <p:ext uri="{BB962C8B-B14F-4D97-AF65-F5344CB8AC3E}">
        <p14:creationId xmlns:p14="http://schemas.microsoft.com/office/powerpoint/2010/main" val="187821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5240"/>
                                        </p:tgtEl>
                                        <p:attrNameLst>
                                          <p:attrName>style.visibility</p:attrName>
                                        </p:attrNameLst>
                                      </p:cBhvr>
                                      <p:to>
                                        <p:strVal val="visible"/>
                                      </p:to>
                                    </p:set>
                                    <p:anim calcmode="lin" valueType="num">
                                      <p:cBhvr>
                                        <p:cTn id="12" dur="500" fill="hold"/>
                                        <p:tgtEl>
                                          <p:spTgt spid="95240"/>
                                        </p:tgtEl>
                                        <p:attrNameLst>
                                          <p:attrName>ppt_w</p:attrName>
                                        </p:attrNameLst>
                                      </p:cBhvr>
                                      <p:tavLst>
                                        <p:tav tm="0">
                                          <p:val>
                                            <p:fltVal val="0"/>
                                          </p:val>
                                        </p:tav>
                                        <p:tav tm="100000">
                                          <p:val>
                                            <p:strVal val="#ppt_w"/>
                                          </p:val>
                                        </p:tav>
                                      </p:tavLst>
                                    </p:anim>
                                    <p:anim calcmode="lin" valueType="num">
                                      <p:cBhvr>
                                        <p:cTn id="13" dur="500" fill="hold"/>
                                        <p:tgtEl>
                                          <p:spTgt spid="95240"/>
                                        </p:tgtEl>
                                        <p:attrNameLst>
                                          <p:attrName>ppt_h</p:attrName>
                                        </p:attrNameLst>
                                      </p:cBhvr>
                                      <p:tavLst>
                                        <p:tav tm="0">
                                          <p:val>
                                            <p:fltVal val="0"/>
                                          </p:val>
                                        </p:tav>
                                        <p:tav tm="100000">
                                          <p:val>
                                            <p:strVal val="#ppt_h"/>
                                          </p:val>
                                        </p:tav>
                                      </p:tavLst>
                                    </p:anim>
                                    <p:animEffect transition="in" filter="fade">
                                      <p:cBhvr>
                                        <p:cTn id="14"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 on a </a:t>
            </a:r>
            <a:r>
              <a:rPr lang="en-US" sz="2800" b="1" err="1"/>
              <a:t>Rekenrek</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8" name="TextBox 17"/>
          <p:cNvSpPr txBox="1"/>
          <p:nvPr/>
        </p:nvSpPr>
        <p:spPr>
          <a:xfrm>
            <a:off x="1094895" y="1197959"/>
            <a:ext cx="6954212" cy="707886"/>
          </a:xfrm>
          <a:prstGeom prst="rect">
            <a:avLst/>
          </a:prstGeom>
          <a:noFill/>
        </p:spPr>
        <p:txBody>
          <a:bodyPr wrap="square" rtlCol="0">
            <a:spAutoFit/>
          </a:bodyPr>
          <a:lstStyle/>
          <a:p>
            <a:pPr algn="ctr"/>
            <a:r>
              <a:rPr lang="en-US" sz="2000" b="1">
                <a:solidFill>
                  <a:srgbClr val="0000FF"/>
                </a:solidFill>
              </a:rPr>
              <a:t>Take out the </a:t>
            </a:r>
            <a:r>
              <a:rPr lang="en-US" sz="2000" b="1" err="1">
                <a:solidFill>
                  <a:srgbClr val="0000FF"/>
                </a:solidFill>
              </a:rPr>
              <a:t>Rekenrek</a:t>
            </a:r>
            <a:r>
              <a:rPr lang="en-US" sz="2000" b="1">
                <a:solidFill>
                  <a:srgbClr val="0000FF"/>
                </a:solidFill>
              </a:rPr>
              <a:t> that you made yesterday.  I’m going to call out a number, and I want you to show it on your </a:t>
            </a:r>
            <a:r>
              <a:rPr lang="en-US" sz="2000" b="1" err="1">
                <a:solidFill>
                  <a:srgbClr val="0000FF"/>
                </a:solidFill>
              </a:rPr>
              <a:t>Rekenrek</a:t>
            </a:r>
            <a:r>
              <a:rPr lang="en-US" sz="2000" b="1">
                <a:solidFill>
                  <a:srgbClr val="0000FF"/>
                </a:solidFill>
              </a:rPr>
              <a:t>.</a:t>
            </a:r>
          </a:p>
        </p:txBody>
      </p:sp>
      <p:pic>
        <p:nvPicPr>
          <p:cNvPr id="3" name="Picture 2"/>
          <p:cNvPicPr>
            <a:picLocks noChangeAspect="1"/>
          </p:cNvPicPr>
          <p:nvPr/>
        </p:nvPicPr>
        <p:blipFill>
          <a:blip r:embed="rId4"/>
          <a:stretch>
            <a:fillRect/>
          </a:stretch>
        </p:blipFill>
        <p:spPr>
          <a:xfrm>
            <a:off x="460375" y="3419062"/>
            <a:ext cx="3737658" cy="2933352"/>
          </a:xfrm>
          <a:prstGeom prst="rect">
            <a:avLst/>
          </a:prstGeom>
        </p:spPr>
      </p:pic>
      <p:pic>
        <p:nvPicPr>
          <p:cNvPr id="95240" name="Picture 8"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49" y="2145205"/>
            <a:ext cx="2784683" cy="2358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55467" y="2364069"/>
            <a:ext cx="1431802" cy="1569660"/>
          </a:xfrm>
          <a:prstGeom prst="rect">
            <a:avLst/>
          </a:prstGeom>
          <a:noFill/>
        </p:spPr>
        <p:txBody>
          <a:bodyPr wrap="none" rtlCol="0">
            <a:spAutoFit/>
          </a:bodyPr>
          <a:lstStyle/>
          <a:p>
            <a:pPr algn="ctr"/>
            <a:r>
              <a:rPr lang="en-US" sz="9600" b="1"/>
              <a:t>15</a:t>
            </a:r>
          </a:p>
        </p:txBody>
      </p:sp>
    </p:spTree>
    <p:extLst>
      <p:ext uri="{BB962C8B-B14F-4D97-AF65-F5344CB8AC3E}">
        <p14:creationId xmlns:p14="http://schemas.microsoft.com/office/powerpoint/2010/main" val="279462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5240"/>
                                        </p:tgtEl>
                                        <p:attrNameLst>
                                          <p:attrName>style.visibility</p:attrName>
                                        </p:attrNameLst>
                                      </p:cBhvr>
                                      <p:to>
                                        <p:strVal val="visible"/>
                                      </p:to>
                                    </p:set>
                                    <p:anim calcmode="lin" valueType="num">
                                      <p:cBhvr>
                                        <p:cTn id="12" dur="500" fill="hold"/>
                                        <p:tgtEl>
                                          <p:spTgt spid="95240"/>
                                        </p:tgtEl>
                                        <p:attrNameLst>
                                          <p:attrName>ppt_w</p:attrName>
                                        </p:attrNameLst>
                                      </p:cBhvr>
                                      <p:tavLst>
                                        <p:tav tm="0">
                                          <p:val>
                                            <p:fltVal val="0"/>
                                          </p:val>
                                        </p:tav>
                                        <p:tav tm="100000">
                                          <p:val>
                                            <p:strVal val="#ppt_w"/>
                                          </p:val>
                                        </p:tav>
                                      </p:tavLst>
                                    </p:anim>
                                    <p:anim calcmode="lin" valueType="num">
                                      <p:cBhvr>
                                        <p:cTn id="13" dur="500" fill="hold"/>
                                        <p:tgtEl>
                                          <p:spTgt spid="95240"/>
                                        </p:tgtEl>
                                        <p:attrNameLst>
                                          <p:attrName>ppt_h</p:attrName>
                                        </p:attrNameLst>
                                      </p:cBhvr>
                                      <p:tavLst>
                                        <p:tav tm="0">
                                          <p:val>
                                            <p:fltVal val="0"/>
                                          </p:val>
                                        </p:tav>
                                        <p:tav tm="100000">
                                          <p:val>
                                            <p:strVal val="#ppt_h"/>
                                          </p:val>
                                        </p:tav>
                                      </p:tavLst>
                                    </p:anim>
                                    <p:animEffect transition="in" filter="fade">
                                      <p:cBhvr>
                                        <p:cTn id="14"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is One More?</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2</a:t>
            </a:r>
          </a:p>
          <a:p>
            <a:pPr algn="ctr"/>
            <a:r>
              <a:rPr lang="en-US" sz="1400"/>
              <a:t>Fluency</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19350" y="2123801"/>
            <a:ext cx="4324350" cy="2314575"/>
          </a:xfrm>
          <a:prstGeom prst="rect">
            <a:avLst/>
          </a:prstGeom>
        </p:spPr>
      </p:pic>
      <p:sp>
        <p:nvSpPr>
          <p:cNvPr id="18" name="TextBox 17"/>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What’s one more?</a:t>
            </a:r>
          </a:p>
          <a:p>
            <a:pPr algn="ctr"/>
            <a:r>
              <a:rPr lang="en-US" sz="2000" b="1">
                <a:solidFill>
                  <a:srgbClr val="0000FF"/>
                </a:solidFill>
              </a:rPr>
              <a:t>“__ is one more than __.”</a:t>
            </a:r>
          </a:p>
        </p:txBody>
      </p:sp>
    </p:spTree>
    <p:extLst>
      <p:ext uri="{BB962C8B-B14F-4D97-AF65-F5344CB8AC3E}">
        <p14:creationId xmlns:p14="http://schemas.microsoft.com/office/powerpoint/2010/main" val="371998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 on a </a:t>
            </a:r>
            <a:r>
              <a:rPr lang="en-US" sz="2800" b="1" err="1"/>
              <a:t>Rekenrek</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8" name="TextBox 17"/>
          <p:cNvSpPr txBox="1"/>
          <p:nvPr/>
        </p:nvSpPr>
        <p:spPr>
          <a:xfrm>
            <a:off x="1094895" y="1197959"/>
            <a:ext cx="6954212" cy="707886"/>
          </a:xfrm>
          <a:prstGeom prst="rect">
            <a:avLst/>
          </a:prstGeom>
          <a:noFill/>
        </p:spPr>
        <p:txBody>
          <a:bodyPr wrap="square" rtlCol="0">
            <a:spAutoFit/>
          </a:bodyPr>
          <a:lstStyle/>
          <a:p>
            <a:pPr algn="ctr"/>
            <a:r>
              <a:rPr lang="en-US" sz="2000" b="1">
                <a:solidFill>
                  <a:srgbClr val="0000FF"/>
                </a:solidFill>
              </a:rPr>
              <a:t>Take out the </a:t>
            </a:r>
            <a:r>
              <a:rPr lang="en-US" sz="2000" b="1" err="1">
                <a:solidFill>
                  <a:srgbClr val="0000FF"/>
                </a:solidFill>
              </a:rPr>
              <a:t>Rekenrek</a:t>
            </a:r>
            <a:r>
              <a:rPr lang="en-US" sz="2000" b="1">
                <a:solidFill>
                  <a:srgbClr val="0000FF"/>
                </a:solidFill>
              </a:rPr>
              <a:t> that you made yesterday.  I’m going to call out a number, and I want you to show it on your </a:t>
            </a:r>
            <a:r>
              <a:rPr lang="en-US" sz="2000" b="1" err="1">
                <a:solidFill>
                  <a:srgbClr val="0000FF"/>
                </a:solidFill>
              </a:rPr>
              <a:t>Rekenrek</a:t>
            </a:r>
            <a:r>
              <a:rPr lang="en-US" sz="2000" b="1">
                <a:solidFill>
                  <a:srgbClr val="0000FF"/>
                </a:solidFill>
              </a:rPr>
              <a:t>.</a:t>
            </a:r>
          </a:p>
        </p:txBody>
      </p:sp>
      <p:pic>
        <p:nvPicPr>
          <p:cNvPr id="3" name="Picture 2"/>
          <p:cNvPicPr>
            <a:picLocks noChangeAspect="1"/>
          </p:cNvPicPr>
          <p:nvPr/>
        </p:nvPicPr>
        <p:blipFill>
          <a:blip r:embed="rId4"/>
          <a:stretch>
            <a:fillRect/>
          </a:stretch>
        </p:blipFill>
        <p:spPr>
          <a:xfrm>
            <a:off x="460375" y="3419062"/>
            <a:ext cx="3737658" cy="2933352"/>
          </a:xfrm>
          <a:prstGeom prst="rect">
            <a:avLst/>
          </a:prstGeom>
        </p:spPr>
      </p:pic>
      <p:pic>
        <p:nvPicPr>
          <p:cNvPr id="95240" name="Picture 8"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49" y="2145205"/>
            <a:ext cx="2784683" cy="2358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55467" y="2364069"/>
            <a:ext cx="1431802" cy="1569660"/>
          </a:xfrm>
          <a:prstGeom prst="rect">
            <a:avLst/>
          </a:prstGeom>
          <a:noFill/>
        </p:spPr>
        <p:txBody>
          <a:bodyPr wrap="none" rtlCol="0">
            <a:spAutoFit/>
          </a:bodyPr>
          <a:lstStyle/>
          <a:p>
            <a:pPr algn="ctr"/>
            <a:r>
              <a:rPr lang="en-US" sz="9600" b="1"/>
              <a:t>16</a:t>
            </a:r>
          </a:p>
        </p:txBody>
      </p:sp>
    </p:spTree>
    <p:extLst>
      <p:ext uri="{BB962C8B-B14F-4D97-AF65-F5344CB8AC3E}">
        <p14:creationId xmlns:p14="http://schemas.microsoft.com/office/powerpoint/2010/main" val="191000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5240"/>
                                        </p:tgtEl>
                                        <p:attrNameLst>
                                          <p:attrName>style.visibility</p:attrName>
                                        </p:attrNameLst>
                                      </p:cBhvr>
                                      <p:to>
                                        <p:strVal val="visible"/>
                                      </p:to>
                                    </p:set>
                                    <p:anim calcmode="lin" valueType="num">
                                      <p:cBhvr>
                                        <p:cTn id="12" dur="500" fill="hold"/>
                                        <p:tgtEl>
                                          <p:spTgt spid="95240"/>
                                        </p:tgtEl>
                                        <p:attrNameLst>
                                          <p:attrName>ppt_w</p:attrName>
                                        </p:attrNameLst>
                                      </p:cBhvr>
                                      <p:tavLst>
                                        <p:tav tm="0">
                                          <p:val>
                                            <p:fltVal val="0"/>
                                          </p:val>
                                        </p:tav>
                                        <p:tav tm="100000">
                                          <p:val>
                                            <p:strVal val="#ppt_w"/>
                                          </p:val>
                                        </p:tav>
                                      </p:tavLst>
                                    </p:anim>
                                    <p:anim calcmode="lin" valueType="num">
                                      <p:cBhvr>
                                        <p:cTn id="13" dur="500" fill="hold"/>
                                        <p:tgtEl>
                                          <p:spTgt spid="95240"/>
                                        </p:tgtEl>
                                        <p:attrNameLst>
                                          <p:attrName>ppt_h</p:attrName>
                                        </p:attrNameLst>
                                      </p:cBhvr>
                                      <p:tavLst>
                                        <p:tav tm="0">
                                          <p:val>
                                            <p:fltVal val="0"/>
                                          </p:val>
                                        </p:tav>
                                        <p:tav tm="100000">
                                          <p:val>
                                            <p:strVal val="#ppt_h"/>
                                          </p:val>
                                        </p:tav>
                                      </p:tavLst>
                                    </p:anim>
                                    <p:animEffect transition="in" filter="fade">
                                      <p:cBhvr>
                                        <p:cTn id="14"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 on a </a:t>
            </a:r>
            <a:r>
              <a:rPr lang="en-US" sz="2800" b="1" err="1"/>
              <a:t>Rekenrek</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8" name="TextBox 17"/>
          <p:cNvSpPr txBox="1"/>
          <p:nvPr/>
        </p:nvSpPr>
        <p:spPr>
          <a:xfrm>
            <a:off x="1094895" y="1197959"/>
            <a:ext cx="6954212" cy="707886"/>
          </a:xfrm>
          <a:prstGeom prst="rect">
            <a:avLst/>
          </a:prstGeom>
          <a:noFill/>
        </p:spPr>
        <p:txBody>
          <a:bodyPr wrap="square" rtlCol="0">
            <a:spAutoFit/>
          </a:bodyPr>
          <a:lstStyle/>
          <a:p>
            <a:pPr algn="ctr"/>
            <a:r>
              <a:rPr lang="en-US" sz="2000" b="1">
                <a:solidFill>
                  <a:srgbClr val="0000FF"/>
                </a:solidFill>
              </a:rPr>
              <a:t>Take out the </a:t>
            </a:r>
            <a:r>
              <a:rPr lang="en-US" sz="2000" b="1" err="1">
                <a:solidFill>
                  <a:srgbClr val="0000FF"/>
                </a:solidFill>
              </a:rPr>
              <a:t>Rekenrek</a:t>
            </a:r>
            <a:r>
              <a:rPr lang="en-US" sz="2000" b="1">
                <a:solidFill>
                  <a:srgbClr val="0000FF"/>
                </a:solidFill>
              </a:rPr>
              <a:t> that you made yesterday.  I’m going to call out a number, and I want you to show it on your </a:t>
            </a:r>
            <a:r>
              <a:rPr lang="en-US" sz="2000" b="1" err="1">
                <a:solidFill>
                  <a:srgbClr val="0000FF"/>
                </a:solidFill>
              </a:rPr>
              <a:t>Rekenrek</a:t>
            </a:r>
            <a:r>
              <a:rPr lang="en-US" sz="2000" b="1">
                <a:solidFill>
                  <a:srgbClr val="0000FF"/>
                </a:solidFill>
              </a:rPr>
              <a:t>.</a:t>
            </a:r>
          </a:p>
        </p:txBody>
      </p:sp>
      <p:pic>
        <p:nvPicPr>
          <p:cNvPr id="3" name="Picture 2"/>
          <p:cNvPicPr>
            <a:picLocks noChangeAspect="1"/>
          </p:cNvPicPr>
          <p:nvPr/>
        </p:nvPicPr>
        <p:blipFill>
          <a:blip r:embed="rId4"/>
          <a:stretch>
            <a:fillRect/>
          </a:stretch>
        </p:blipFill>
        <p:spPr>
          <a:xfrm>
            <a:off x="460375" y="3419062"/>
            <a:ext cx="3737658" cy="2933352"/>
          </a:xfrm>
          <a:prstGeom prst="rect">
            <a:avLst/>
          </a:prstGeom>
        </p:spPr>
      </p:pic>
      <p:pic>
        <p:nvPicPr>
          <p:cNvPr id="95240" name="Picture 8"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49" y="2145205"/>
            <a:ext cx="2784683" cy="2358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55467" y="2364069"/>
            <a:ext cx="1431802" cy="1569660"/>
          </a:xfrm>
          <a:prstGeom prst="rect">
            <a:avLst/>
          </a:prstGeom>
          <a:noFill/>
        </p:spPr>
        <p:txBody>
          <a:bodyPr wrap="none" rtlCol="0">
            <a:spAutoFit/>
          </a:bodyPr>
          <a:lstStyle/>
          <a:p>
            <a:pPr algn="ctr"/>
            <a:r>
              <a:rPr lang="en-US" sz="9600" b="1"/>
              <a:t>15</a:t>
            </a:r>
          </a:p>
        </p:txBody>
      </p:sp>
    </p:spTree>
    <p:extLst>
      <p:ext uri="{BB962C8B-B14F-4D97-AF65-F5344CB8AC3E}">
        <p14:creationId xmlns:p14="http://schemas.microsoft.com/office/powerpoint/2010/main" val="415861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5240"/>
                                        </p:tgtEl>
                                        <p:attrNameLst>
                                          <p:attrName>style.visibility</p:attrName>
                                        </p:attrNameLst>
                                      </p:cBhvr>
                                      <p:to>
                                        <p:strVal val="visible"/>
                                      </p:to>
                                    </p:set>
                                    <p:anim calcmode="lin" valueType="num">
                                      <p:cBhvr>
                                        <p:cTn id="12" dur="500" fill="hold"/>
                                        <p:tgtEl>
                                          <p:spTgt spid="95240"/>
                                        </p:tgtEl>
                                        <p:attrNameLst>
                                          <p:attrName>ppt_w</p:attrName>
                                        </p:attrNameLst>
                                      </p:cBhvr>
                                      <p:tavLst>
                                        <p:tav tm="0">
                                          <p:val>
                                            <p:fltVal val="0"/>
                                          </p:val>
                                        </p:tav>
                                        <p:tav tm="100000">
                                          <p:val>
                                            <p:strVal val="#ppt_w"/>
                                          </p:val>
                                        </p:tav>
                                      </p:tavLst>
                                    </p:anim>
                                    <p:anim calcmode="lin" valueType="num">
                                      <p:cBhvr>
                                        <p:cTn id="13" dur="500" fill="hold"/>
                                        <p:tgtEl>
                                          <p:spTgt spid="95240"/>
                                        </p:tgtEl>
                                        <p:attrNameLst>
                                          <p:attrName>ppt_h</p:attrName>
                                        </p:attrNameLst>
                                      </p:cBhvr>
                                      <p:tavLst>
                                        <p:tav tm="0">
                                          <p:val>
                                            <p:fltVal val="0"/>
                                          </p:val>
                                        </p:tav>
                                        <p:tav tm="100000">
                                          <p:val>
                                            <p:strVal val="#ppt_h"/>
                                          </p:val>
                                        </p:tav>
                                      </p:tavLst>
                                    </p:anim>
                                    <p:animEffect transition="in" filter="fade">
                                      <p:cBhvr>
                                        <p:cTn id="14"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 on a </a:t>
            </a:r>
            <a:r>
              <a:rPr lang="en-US" sz="2800" b="1" err="1"/>
              <a:t>Rekenrek</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8" name="TextBox 17"/>
          <p:cNvSpPr txBox="1"/>
          <p:nvPr/>
        </p:nvSpPr>
        <p:spPr>
          <a:xfrm>
            <a:off x="1094895" y="1197959"/>
            <a:ext cx="6954212" cy="707886"/>
          </a:xfrm>
          <a:prstGeom prst="rect">
            <a:avLst/>
          </a:prstGeom>
          <a:noFill/>
        </p:spPr>
        <p:txBody>
          <a:bodyPr wrap="square" rtlCol="0">
            <a:spAutoFit/>
          </a:bodyPr>
          <a:lstStyle/>
          <a:p>
            <a:pPr algn="ctr"/>
            <a:r>
              <a:rPr lang="en-US" sz="2000" b="1">
                <a:solidFill>
                  <a:srgbClr val="0000FF"/>
                </a:solidFill>
              </a:rPr>
              <a:t>Take out the </a:t>
            </a:r>
            <a:r>
              <a:rPr lang="en-US" sz="2000" b="1" err="1">
                <a:solidFill>
                  <a:srgbClr val="0000FF"/>
                </a:solidFill>
              </a:rPr>
              <a:t>Rekenrek</a:t>
            </a:r>
            <a:r>
              <a:rPr lang="en-US" sz="2000" b="1">
                <a:solidFill>
                  <a:srgbClr val="0000FF"/>
                </a:solidFill>
              </a:rPr>
              <a:t> that you made yesterday.  I’m going to call out a number, and I want you to show it on your </a:t>
            </a:r>
            <a:r>
              <a:rPr lang="en-US" sz="2000" b="1" err="1">
                <a:solidFill>
                  <a:srgbClr val="0000FF"/>
                </a:solidFill>
              </a:rPr>
              <a:t>Rekenrek</a:t>
            </a:r>
            <a:r>
              <a:rPr lang="en-US" sz="2000" b="1">
                <a:solidFill>
                  <a:srgbClr val="0000FF"/>
                </a:solidFill>
              </a:rPr>
              <a:t>.</a:t>
            </a:r>
          </a:p>
        </p:txBody>
      </p:sp>
      <p:pic>
        <p:nvPicPr>
          <p:cNvPr id="3" name="Picture 2"/>
          <p:cNvPicPr>
            <a:picLocks noChangeAspect="1"/>
          </p:cNvPicPr>
          <p:nvPr/>
        </p:nvPicPr>
        <p:blipFill>
          <a:blip r:embed="rId4"/>
          <a:stretch>
            <a:fillRect/>
          </a:stretch>
        </p:blipFill>
        <p:spPr>
          <a:xfrm>
            <a:off x="460375" y="3419062"/>
            <a:ext cx="3737658" cy="2933352"/>
          </a:xfrm>
          <a:prstGeom prst="rect">
            <a:avLst/>
          </a:prstGeom>
        </p:spPr>
      </p:pic>
      <p:pic>
        <p:nvPicPr>
          <p:cNvPr id="95240" name="Picture 8"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49" y="2145205"/>
            <a:ext cx="2784683" cy="2358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55467" y="2364069"/>
            <a:ext cx="1431802" cy="1569660"/>
          </a:xfrm>
          <a:prstGeom prst="rect">
            <a:avLst/>
          </a:prstGeom>
          <a:noFill/>
        </p:spPr>
        <p:txBody>
          <a:bodyPr wrap="none" rtlCol="0">
            <a:spAutoFit/>
          </a:bodyPr>
          <a:lstStyle/>
          <a:p>
            <a:pPr algn="ctr"/>
            <a:r>
              <a:rPr lang="en-US" sz="9600" b="1"/>
              <a:t>16</a:t>
            </a:r>
          </a:p>
        </p:txBody>
      </p:sp>
    </p:spTree>
    <p:extLst>
      <p:ext uri="{BB962C8B-B14F-4D97-AF65-F5344CB8AC3E}">
        <p14:creationId xmlns:p14="http://schemas.microsoft.com/office/powerpoint/2010/main" val="149064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5240"/>
                                        </p:tgtEl>
                                        <p:attrNameLst>
                                          <p:attrName>style.visibility</p:attrName>
                                        </p:attrNameLst>
                                      </p:cBhvr>
                                      <p:to>
                                        <p:strVal val="visible"/>
                                      </p:to>
                                    </p:set>
                                    <p:anim calcmode="lin" valueType="num">
                                      <p:cBhvr>
                                        <p:cTn id="12" dur="500" fill="hold"/>
                                        <p:tgtEl>
                                          <p:spTgt spid="95240"/>
                                        </p:tgtEl>
                                        <p:attrNameLst>
                                          <p:attrName>ppt_w</p:attrName>
                                        </p:attrNameLst>
                                      </p:cBhvr>
                                      <p:tavLst>
                                        <p:tav tm="0">
                                          <p:val>
                                            <p:fltVal val="0"/>
                                          </p:val>
                                        </p:tav>
                                        <p:tav tm="100000">
                                          <p:val>
                                            <p:strVal val="#ppt_w"/>
                                          </p:val>
                                        </p:tav>
                                      </p:tavLst>
                                    </p:anim>
                                    <p:anim calcmode="lin" valueType="num">
                                      <p:cBhvr>
                                        <p:cTn id="13" dur="500" fill="hold"/>
                                        <p:tgtEl>
                                          <p:spTgt spid="95240"/>
                                        </p:tgtEl>
                                        <p:attrNameLst>
                                          <p:attrName>ppt_h</p:attrName>
                                        </p:attrNameLst>
                                      </p:cBhvr>
                                      <p:tavLst>
                                        <p:tav tm="0">
                                          <p:val>
                                            <p:fltVal val="0"/>
                                          </p:val>
                                        </p:tav>
                                        <p:tav tm="100000">
                                          <p:val>
                                            <p:strVal val="#ppt_h"/>
                                          </p:val>
                                        </p:tav>
                                      </p:tavLst>
                                    </p:anim>
                                    <p:animEffect transition="in" filter="fade">
                                      <p:cBhvr>
                                        <p:cTn id="14"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 on a </a:t>
            </a:r>
            <a:r>
              <a:rPr lang="en-US" sz="2800" b="1" err="1"/>
              <a:t>Rekenrek</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8" name="TextBox 17"/>
          <p:cNvSpPr txBox="1"/>
          <p:nvPr/>
        </p:nvSpPr>
        <p:spPr>
          <a:xfrm>
            <a:off x="1094895" y="1197959"/>
            <a:ext cx="6954212" cy="707886"/>
          </a:xfrm>
          <a:prstGeom prst="rect">
            <a:avLst/>
          </a:prstGeom>
          <a:noFill/>
        </p:spPr>
        <p:txBody>
          <a:bodyPr wrap="square" rtlCol="0">
            <a:spAutoFit/>
          </a:bodyPr>
          <a:lstStyle/>
          <a:p>
            <a:pPr algn="ctr"/>
            <a:r>
              <a:rPr lang="en-US" sz="2000" b="1">
                <a:solidFill>
                  <a:srgbClr val="0000FF"/>
                </a:solidFill>
              </a:rPr>
              <a:t>Take out the </a:t>
            </a:r>
            <a:r>
              <a:rPr lang="en-US" sz="2000" b="1" err="1">
                <a:solidFill>
                  <a:srgbClr val="0000FF"/>
                </a:solidFill>
              </a:rPr>
              <a:t>Rekenrek</a:t>
            </a:r>
            <a:r>
              <a:rPr lang="en-US" sz="2000" b="1">
                <a:solidFill>
                  <a:srgbClr val="0000FF"/>
                </a:solidFill>
              </a:rPr>
              <a:t> that you made yesterday.  I’m going to call out a number, and I want you to show it on your </a:t>
            </a:r>
            <a:r>
              <a:rPr lang="en-US" sz="2000" b="1" err="1">
                <a:solidFill>
                  <a:srgbClr val="0000FF"/>
                </a:solidFill>
              </a:rPr>
              <a:t>Rekenrek</a:t>
            </a:r>
            <a:r>
              <a:rPr lang="en-US" sz="2000" b="1">
                <a:solidFill>
                  <a:srgbClr val="0000FF"/>
                </a:solidFill>
              </a:rPr>
              <a:t>.</a:t>
            </a:r>
          </a:p>
        </p:txBody>
      </p:sp>
      <p:pic>
        <p:nvPicPr>
          <p:cNvPr id="3" name="Picture 2"/>
          <p:cNvPicPr>
            <a:picLocks noChangeAspect="1"/>
          </p:cNvPicPr>
          <p:nvPr/>
        </p:nvPicPr>
        <p:blipFill>
          <a:blip r:embed="rId4"/>
          <a:stretch>
            <a:fillRect/>
          </a:stretch>
        </p:blipFill>
        <p:spPr>
          <a:xfrm>
            <a:off x="460375" y="3419062"/>
            <a:ext cx="3737658" cy="2933352"/>
          </a:xfrm>
          <a:prstGeom prst="rect">
            <a:avLst/>
          </a:prstGeom>
        </p:spPr>
      </p:pic>
      <p:pic>
        <p:nvPicPr>
          <p:cNvPr id="95240" name="Picture 8"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49" y="2145205"/>
            <a:ext cx="2784683" cy="2358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55467" y="2364069"/>
            <a:ext cx="1431802" cy="1569660"/>
          </a:xfrm>
          <a:prstGeom prst="rect">
            <a:avLst/>
          </a:prstGeom>
          <a:noFill/>
        </p:spPr>
        <p:txBody>
          <a:bodyPr wrap="none" rtlCol="0">
            <a:spAutoFit/>
          </a:bodyPr>
          <a:lstStyle/>
          <a:p>
            <a:pPr algn="ctr"/>
            <a:r>
              <a:rPr lang="en-US" sz="9600" b="1"/>
              <a:t>17</a:t>
            </a:r>
          </a:p>
        </p:txBody>
      </p:sp>
    </p:spTree>
    <p:extLst>
      <p:ext uri="{BB962C8B-B14F-4D97-AF65-F5344CB8AC3E}">
        <p14:creationId xmlns:p14="http://schemas.microsoft.com/office/powerpoint/2010/main" val="358321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5240"/>
                                        </p:tgtEl>
                                        <p:attrNameLst>
                                          <p:attrName>style.visibility</p:attrName>
                                        </p:attrNameLst>
                                      </p:cBhvr>
                                      <p:to>
                                        <p:strVal val="visible"/>
                                      </p:to>
                                    </p:set>
                                    <p:anim calcmode="lin" valueType="num">
                                      <p:cBhvr>
                                        <p:cTn id="12" dur="500" fill="hold"/>
                                        <p:tgtEl>
                                          <p:spTgt spid="95240"/>
                                        </p:tgtEl>
                                        <p:attrNameLst>
                                          <p:attrName>ppt_w</p:attrName>
                                        </p:attrNameLst>
                                      </p:cBhvr>
                                      <p:tavLst>
                                        <p:tav tm="0">
                                          <p:val>
                                            <p:fltVal val="0"/>
                                          </p:val>
                                        </p:tav>
                                        <p:tav tm="100000">
                                          <p:val>
                                            <p:strVal val="#ppt_w"/>
                                          </p:val>
                                        </p:tav>
                                      </p:tavLst>
                                    </p:anim>
                                    <p:anim calcmode="lin" valueType="num">
                                      <p:cBhvr>
                                        <p:cTn id="13" dur="500" fill="hold"/>
                                        <p:tgtEl>
                                          <p:spTgt spid="95240"/>
                                        </p:tgtEl>
                                        <p:attrNameLst>
                                          <p:attrName>ppt_h</p:attrName>
                                        </p:attrNameLst>
                                      </p:cBhvr>
                                      <p:tavLst>
                                        <p:tav tm="0">
                                          <p:val>
                                            <p:fltVal val="0"/>
                                          </p:val>
                                        </p:tav>
                                        <p:tav tm="100000">
                                          <p:val>
                                            <p:strVal val="#ppt_h"/>
                                          </p:val>
                                        </p:tav>
                                      </p:tavLst>
                                    </p:anim>
                                    <p:animEffect transition="in" filter="fade">
                                      <p:cBhvr>
                                        <p:cTn id="14"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 on a </a:t>
            </a:r>
            <a:r>
              <a:rPr lang="en-US" sz="2800" b="1" err="1"/>
              <a:t>Rekenrek</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8" name="TextBox 17"/>
          <p:cNvSpPr txBox="1"/>
          <p:nvPr/>
        </p:nvSpPr>
        <p:spPr>
          <a:xfrm>
            <a:off x="1094895" y="1197959"/>
            <a:ext cx="6954212" cy="707886"/>
          </a:xfrm>
          <a:prstGeom prst="rect">
            <a:avLst/>
          </a:prstGeom>
          <a:noFill/>
        </p:spPr>
        <p:txBody>
          <a:bodyPr wrap="square" rtlCol="0">
            <a:spAutoFit/>
          </a:bodyPr>
          <a:lstStyle/>
          <a:p>
            <a:pPr algn="ctr"/>
            <a:r>
              <a:rPr lang="en-US" sz="2000" b="1">
                <a:solidFill>
                  <a:srgbClr val="0000FF"/>
                </a:solidFill>
              </a:rPr>
              <a:t>Take out the </a:t>
            </a:r>
            <a:r>
              <a:rPr lang="en-US" sz="2000" b="1" err="1">
                <a:solidFill>
                  <a:srgbClr val="0000FF"/>
                </a:solidFill>
              </a:rPr>
              <a:t>Rekenrek</a:t>
            </a:r>
            <a:r>
              <a:rPr lang="en-US" sz="2000" b="1">
                <a:solidFill>
                  <a:srgbClr val="0000FF"/>
                </a:solidFill>
              </a:rPr>
              <a:t> that you made yesterday.  I’m going to call out a number, and I want you to show it on your </a:t>
            </a:r>
            <a:r>
              <a:rPr lang="en-US" sz="2000" b="1" err="1">
                <a:solidFill>
                  <a:srgbClr val="0000FF"/>
                </a:solidFill>
              </a:rPr>
              <a:t>Rekenrek</a:t>
            </a:r>
            <a:r>
              <a:rPr lang="en-US" sz="2000" b="1">
                <a:solidFill>
                  <a:srgbClr val="0000FF"/>
                </a:solidFill>
              </a:rPr>
              <a:t>.</a:t>
            </a:r>
          </a:p>
        </p:txBody>
      </p:sp>
      <p:pic>
        <p:nvPicPr>
          <p:cNvPr id="3" name="Picture 2"/>
          <p:cNvPicPr>
            <a:picLocks noChangeAspect="1"/>
          </p:cNvPicPr>
          <p:nvPr/>
        </p:nvPicPr>
        <p:blipFill>
          <a:blip r:embed="rId4"/>
          <a:stretch>
            <a:fillRect/>
          </a:stretch>
        </p:blipFill>
        <p:spPr>
          <a:xfrm>
            <a:off x="460375" y="3419062"/>
            <a:ext cx="3737658" cy="2933352"/>
          </a:xfrm>
          <a:prstGeom prst="rect">
            <a:avLst/>
          </a:prstGeom>
        </p:spPr>
      </p:pic>
      <p:pic>
        <p:nvPicPr>
          <p:cNvPr id="95240" name="Picture 8"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49" y="2145205"/>
            <a:ext cx="2784683" cy="2358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55467" y="2364069"/>
            <a:ext cx="1431802" cy="1569660"/>
          </a:xfrm>
          <a:prstGeom prst="rect">
            <a:avLst/>
          </a:prstGeom>
          <a:noFill/>
        </p:spPr>
        <p:txBody>
          <a:bodyPr wrap="none" rtlCol="0">
            <a:spAutoFit/>
          </a:bodyPr>
          <a:lstStyle/>
          <a:p>
            <a:pPr algn="ctr"/>
            <a:r>
              <a:rPr lang="en-US" sz="9600" b="1"/>
              <a:t>18</a:t>
            </a:r>
          </a:p>
        </p:txBody>
      </p:sp>
    </p:spTree>
    <p:extLst>
      <p:ext uri="{BB962C8B-B14F-4D97-AF65-F5344CB8AC3E}">
        <p14:creationId xmlns:p14="http://schemas.microsoft.com/office/powerpoint/2010/main" val="143022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5240"/>
                                        </p:tgtEl>
                                        <p:attrNameLst>
                                          <p:attrName>style.visibility</p:attrName>
                                        </p:attrNameLst>
                                      </p:cBhvr>
                                      <p:to>
                                        <p:strVal val="visible"/>
                                      </p:to>
                                    </p:set>
                                    <p:anim calcmode="lin" valueType="num">
                                      <p:cBhvr>
                                        <p:cTn id="12" dur="500" fill="hold"/>
                                        <p:tgtEl>
                                          <p:spTgt spid="95240"/>
                                        </p:tgtEl>
                                        <p:attrNameLst>
                                          <p:attrName>ppt_w</p:attrName>
                                        </p:attrNameLst>
                                      </p:cBhvr>
                                      <p:tavLst>
                                        <p:tav tm="0">
                                          <p:val>
                                            <p:fltVal val="0"/>
                                          </p:val>
                                        </p:tav>
                                        <p:tav tm="100000">
                                          <p:val>
                                            <p:strVal val="#ppt_w"/>
                                          </p:val>
                                        </p:tav>
                                      </p:tavLst>
                                    </p:anim>
                                    <p:anim calcmode="lin" valueType="num">
                                      <p:cBhvr>
                                        <p:cTn id="13" dur="500" fill="hold"/>
                                        <p:tgtEl>
                                          <p:spTgt spid="95240"/>
                                        </p:tgtEl>
                                        <p:attrNameLst>
                                          <p:attrName>ppt_h</p:attrName>
                                        </p:attrNameLst>
                                      </p:cBhvr>
                                      <p:tavLst>
                                        <p:tav tm="0">
                                          <p:val>
                                            <p:fltVal val="0"/>
                                          </p:val>
                                        </p:tav>
                                        <p:tav tm="100000">
                                          <p:val>
                                            <p:strVal val="#ppt_h"/>
                                          </p:val>
                                        </p:tav>
                                      </p:tavLst>
                                    </p:anim>
                                    <p:animEffect transition="in" filter="fade">
                                      <p:cBhvr>
                                        <p:cTn id="14"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 on a </a:t>
            </a:r>
            <a:r>
              <a:rPr lang="en-US" sz="2800" b="1" err="1"/>
              <a:t>Rekenrek</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8" name="TextBox 17"/>
          <p:cNvSpPr txBox="1"/>
          <p:nvPr/>
        </p:nvSpPr>
        <p:spPr>
          <a:xfrm>
            <a:off x="1094895" y="1197959"/>
            <a:ext cx="6954212" cy="707886"/>
          </a:xfrm>
          <a:prstGeom prst="rect">
            <a:avLst/>
          </a:prstGeom>
          <a:noFill/>
        </p:spPr>
        <p:txBody>
          <a:bodyPr wrap="square" rtlCol="0">
            <a:spAutoFit/>
          </a:bodyPr>
          <a:lstStyle/>
          <a:p>
            <a:pPr algn="ctr"/>
            <a:r>
              <a:rPr lang="en-US" sz="2000" b="1">
                <a:solidFill>
                  <a:srgbClr val="0000FF"/>
                </a:solidFill>
              </a:rPr>
              <a:t>Take out the </a:t>
            </a:r>
            <a:r>
              <a:rPr lang="en-US" sz="2000" b="1" err="1">
                <a:solidFill>
                  <a:srgbClr val="0000FF"/>
                </a:solidFill>
              </a:rPr>
              <a:t>Rekenrek</a:t>
            </a:r>
            <a:r>
              <a:rPr lang="en-US" sz="2000" b="1">
                <a:solidFill>
                  <a:srgbClr val="0000FF"/>
                </a:solidFill>
              </a:rPr>
              <a:t> that you made yesterday.  I’m going to call out a number, and I want you to show it on your </a:t>
            </a:r>
            <a:r>
              <a:rPr lang="en-US" sz="2000" b="1" err="1">
                <a:solidFill>
                  <a:srgbClr val="0000FF"/>
                </a:solidFill>
              </a:rPr>
              <a:t>Rekenrek</a:t>
            </a:r>
            <a:r>
              <a:rPr lang="en-US" sz="2000" b="1">
                <a:solidFill>
                  <a:srgbClr val="0000FF"/>
                </a:solidFill>
              </a:rPr>
              <a:t>.</a:t>
            </a:r>
          </a:p>
        </p:txBody>
      </p:sp>
      <p:pic>
        <p:nvPicPr>
          <p:cNvPr id="3" name="Picture 2"/>
          <p:cNvPicPr>
            <a:picLocks noChangeAspect="1"/>
          </p:cNvPicPr>
          <p:nvPr/>
        </p:nvPicPr>
        <p:blipFill>
          <a:blip r:embed="rId4"/>
          <a:stretch>
            <a:fillRect/>
          </a:stretch>
        </p:blipFill>
        <p:spPr>
          <a:xfrm>
            <a:off x="460375" y="3419062"/>
            <a:ext cx="3737658" cy="2933352"/>
          </a:xfrm>
          <a:prstGeom prst="rect">
            <a:avLst/>
          </a:prstGeom>
        </p:spPr>
      </p:pic>
      <p:pic>
        <p:nvPicPr>
          <p:cNvPr id="95240" name="Picture 8"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49" y="2145205"/>
            <a:ext cx="2784683" cy="2358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55467" y="2364069"/>
            <a:ext cx="1431802" cy="1569660"/>
          </a:xfrm>
          <a:prstGeom prst="rect">
            <a:avLst/>
          </a:prstGeom>
          <a:noFill/>
        </p:spPr>
        <p:txBody>
          <a:bodyPr wrap="none" rtlCol="0">
            <a:spAutoFit/>
          </a:bodyPr>
          <a:lstStyle/>
          <a:p>
            <a:pPr algn="ctr"/>
            <a:r>
              <a:rPr lang="en-US" sz="9600" b="1"/>
              <a:t>19</a:t>
            </a:r>
          </a:p>
        </p:txBody>
      </p:sp>
    </p:spTree>
    <p:extLst>
      <p:ext uri="{BB962C8B-B14F-4D97-AF65-F5344CB8AC3E}">
        <p14:creationId xmlns:p14="http://schemas.microsoft.com/office/powerpoint/2010/main" val="312311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5240"/>
                                        </p:tgtEl>
                                        <p:attrNameLst>
                                          <p:attrName>style.visibility</p:attrName>
                                        </p:attrNameLst>
                                      </p:cBhvr>
                                      <p:to>
                                        <p:strVal val="visible"/>
                                      </p:to>
                                    </p:set>
                                    <p:anim calcmode="lin" valueType="num">
                                      <p:cBhvr>
                                        <p:cTn id="12" dur="500" fill="hold"/>
                                        <p:tgtEl>
                                          <p:spTgt spid="95240"/>
                                        </p:tgtEl>
                                        <p:attrNameLst>
                                          <p:attrName>ppt_w</p:attrName>
                                        </p:attrNameLst>
                                      </p:cBhvr>
                                      <p:tavLst>
                                        <p:tav tm="0">
                                          <p:val>
                                            <p:fltVal val="0"/>
                                          </p:val>
                                        </p:tav>
                                        <p:tav tm="100000">
                                          <p:val>
                                            <p:strVal val="#ppt_w"/>
                                          </p:val>
                                        </p:tav>
                                      </p:tavLst>
                                    </p:anim>
                                    <p:anim calcmode="lin" valueType="num">
                                      <p:cBhvr>
                                        <p:cTn id="13" dur="500" fill="hold"/>
                                        <p:tgtEl>
                                          <p:spTgt spid="95240"/>
                                        </p:tgtEl>
                                        <p:attrNameLst>
                                          <p:attrName>ppt_h</p:attrName>
                                        </p:attrNameLst>
                                      </p:cBhvr>
                                      <p:tavLst>
                                        <p:tav tm="0">
                                          <p:val>
                                            <p:fltVal val="0"/>
                                          </p:val>
                                        </p:tav>
                                        <p:tav tm="100000">
                                          <p:val>
                                            <p:strVal val="#ppt_h"/>
                                          </p:val>
                                        </p:tav>
                                      </p:tavLst>
                                    </p:anim>
                                    <p:animEffect transition="in" filter="fade">
                                      <p:cBhvr>
                                        <p:cTn id="14"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 on a </a:t>
            </a:r>
            <a:r>
              <a:rPr lang="en-US" sz="2800" b="1" err="1"/>
              <a:t>Rekenrek</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8" name="TextBox 17"/>
          <p:cNvSpPr txBox="1"/>
          <p:nvPr/>
        </p:nvSpPr>
        <p:spPr>
          <a:xfrm>
            <a:off x="1094895" y="1197959"/>
            <a:ext cx="6954212" cy="707886"/>
          </a:xfrm>
          <a:prstGeom prst="rect">
            <a:avLst/>
          </a:prstGeom>
          <a:noFill/>
        </p:spPr>
        <p:txBody>
          <a:bodyPr wrap="square" rtlCol="0">
            <a:spAutoFit/>
          </a:bodyPr>
          <a:lstStyle/>
          <a:p>
            <a:pPr algn="ctr"/>
            <a:r>
              <a:rPr lang="en-US" sz="2000" b="1">
                <a:solidFill>
                  <a:srgbClr val="0000FF"/>
                </a:solidFill>
              </a:rPr>
              <a:t>Take out the </a:t>
            </a:r>
            <a:r>
              <a:rPr lang="en-US" sz="2000" b="1" err="1">
                <a:solidFill>
                  <a:srgbClr val="0000FF"/>
                </a:solidFill>
              </a:rPr>
              <a:t>Rekenrek</a:t>
            </a:r>
            <a:r>
              <a:rPr lang="en-US" sz="2000" b="1">
                <a:solidFill>
                  <a:srgbClr val="0000FF"/>
                </a:solidFill>
              </a:rPr>
              <a:t> that you made yesterday.  I’m going to call out a number, and I want you to show it on your </a:t>
            </a:r>
            <a:r>
              <a:rPr lang="en-US" sz="2000" b="1" err="1">
                <a:solidFill>
                  <a:srgbClr val="0000FF"/>
                </a:solidFill>
              </a:rPr>
              <a:t>Rekenrek</a:t>
            </a:r>
            <a:r>
              <a:rPr lang="en-US" sz="2000" b="1">
                <a:solidFill>
                  <a:srgbClr val="0000FF"/>
                </a:solidFill>
              </a:rPr>
              <a:t>.</a:t>
            </a:r>
          </a:p>
        </p:txBody>
      </p:sp>
      <p:pic>
        <p:nvPicPr>
          <p:cNvPr id="3" name="Picture 2"/>
          <p:cNvPicPr>
            <a:picLocks noChangeAspect="1"/>
          </p:cNvPicPr>
          <p:nvPr/>
        </p:nvPicPr>
        <p:blipFill>
          <a:blip r:embed="rId4"/>
          <a:stretch>
            <a:fillRect/>
          </a:stretch>
        </p:blipFill>
        <p:spPr>
          <a:xfrm>
            <a:off x="460375" y="3419062"/>
            <a:ext cx="3737658" cy="2933352"/>
          </a:xfrm>
          <a:prstGeom prst="rect">
            <a:avLst/>
          </a:prstGeom>
        </p:spPr>
      </p:pic>
      <p:pic>
        <p:nvPicPr>
          <p:cNvPr id="95240" name="Picture 8"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49" y="2145205"/>
            <a:ext cx="2784683" cy="2358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55467" y="2364069"/>
            <a:ext cx="1431802" cy="1569660"/>
          </a:xfrm>
          <a:prstGeom prst="rect">
            <a:avLst/>
          </a:prstGeom>
          <a:noFill/>
        </p:spPr>
        <p:txBody>
          <a:bodyPr wrap="none" rtlCol="0">
            <a:spAutoFit/>
          </a:bodyPr>
          <a:lstStyle/>
          <a:p>
            <a:pPr algn="ctr"/>
            <a:r>
              <a:rPr lang="en-US" sz="9600" b="1"/>
              <a:t>20</a:t>
            </a:r>
          </a:p>
        </p:txBody>
      </p:sp>
    </p:spTree>
    <p:extLst>
      <p:ext uri="{BB962C8B-B14F-4D97-AF65-F5344CB8AC3E}">
        <p14:creationId xmlns:p14="http://schemas.microsoft.com/office/powerpoint/2010/main" val="91989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5240"/>
                                        </p:tgtEl>
                                        <p:attrNameLst>
                                          <p:attrName>style.visibility</p:attrName>
                                        </p:attrNameLst>
                                      </p:cBhvr>
                                      <p:to>
                                        <p:strVal val="visible"/>
                                      </p:to>
                                    </p:set>
                                    <p:anim calcmode="lin" valueType="num">
                                      <p:cBhvr>
                                        <p:cTn id="12" dur="500" fill="hold"/>
                                        <p:tgtEl>
                                          <p:spTgt spid="95240"/>
                                        </p:tgtEl>
                                        <p:attrNameLst>
                                          <p:attrName>ppt_w</p:attrName>
                                        </p:attrNameLst>
                                      </p:cBhvr>
                                      <p:tavLst>
                                        <p:tav tm="0">
                                          <p:val>
                                            <p:fltVal val="0"/>
                                          </p:val>
                                        </p:tav>
                                        <p:tav tm="100000">
                                          <p:val>
                                            <p:strVal val="#ppt_w"/>
                                          </p:val>
                                        </p:tav>
                                      </p:tavLst>
                                    </p:anim>
                                    <p:anim calcmode="lin" valueType="num">
                                      <p:cBhvr>
                                        <p:cTn id="13" dur="500" fill="hold"/>
                                        <p:tgtEl>
                                          <p:spTgt spid="95240"/>
                                        </p:tgtEl>
                                        <p:attrNameLst>
                                          <p:attrName>ppt_h</p:attrName>
                                        </p:attrNameLst>
                                      </p:cBhvr>
                                      <p:tavLst>
                                        <p:tav tm="0">
                                          <p:val>
                                            <p:fltVal val="0"/>
                                          </p:val>
                                        </p:tav>
                                        <p:tav tm="100000">
                                          <p:val>
                                            <p:strVal val="#ppt_h"/>
                                          </p:val>
                                        </p:tav>
                                      </p:tavLst>
                                    </p:anim>
                                    <p:animEffect transition="in" filter="fade">
                                      <p:cBhvr>
                                        <p:cTn id="14"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 on a </a:t>
            </a:r>
            <a:r>
              <a:rPr lang="en-US" sz="2800" b="1" err="1"/>
              <a:t>Rekenrek</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8" name="TextBox 17"/>
          <p:cNvSpPr txBox="1"/>
          <p:nvPr/>
        </p:nvSpPr>
        <p:spPr>
          <a:xfrm>
            <a:off x="1094895" y="1197959"/>
            <a:ext cx="6954212" cy="707886"/>
          </a:xfrm>
          <a:prstGeom prst="rect">
            <a:avLst/>
          </a:prstGeom>
          <a:noFill/>
        </p:spPr>
        <p:txBody>
          <a:bodyPr wrap="square" rtlCol="0">
            <a:spAutoFit/>
          </a:bodyPr>
          <a:lstStyle/>
          <a:p>
            <a:pPr algn="ctr"/>
            <a:r>
              <a:rPr lang="en-US" sz="2000" b="1">
                <a:solidFill>
                  <a:srgbClr val="0000FF"/>
                </a:solidFill>
              </a:rPr>
              <a:t>Take out the </a:t>
            </a:r>
            <a:r>
              <a:rPr lang="en-US" sz="2000" b="1" err="1">
                <a:solidFill>
                  <a:srgbClr val="0000FF"/>
                </a:solidFill>
              </a:rPr>
              <a:t>Rekenrek</a:t>
            </a:r>
            <a:r>
              <a:rPr lang="en-US" sz="2000" b="1">
                <a:solidFill>
                  <a:srgbClr val="0000FF"/>
                </a:solidFill>
              </a:rPr>
              <a:t> that you made yesterday.  I’m going to call out a number, and I want you to show it on your </a:t>
            </a:r>
            <a:r>
              <a:rPr lang="en-US" sz="2000" b="1" err="1">
                <a:solidFill>
                  <a:srgbClr val="0000FF"/>
                </a:solidFill>
              </a:rPr>
              <a:t>Rekenrek</a:t>
            </a:r>
            <a:r>
              <a:rPr lang="en-US" sz="2000" b="1">
                <a:solidFill>
                  <a:srgbClr val="0000FF"/>
                </a:solidFill>
              </a:rPr>
              <a:t>.</a:t>
            </a:r>
          </a:p>
        </p:txBody>
      </p:sp>
      <p:pic>
        <p:nvPicPr>
          <p:cNvPr id="3" name="Picture 2"/>
          <p:cNvPicPr>
            <a:picLocks noChangeAspect="1"/>
          </p:cNvPicPr>
          <p:nvPr/>
        </p:nvPicPr>
        <p:blipFill>
          <a:blip r:embed="rId4"/>
          <a:stretch>
            <a:fillRect/>
          </a:stretch>
        </p:blipFill>
        <p:spPr>
          <a:xfrm>
            <a:off x="460375" y="3419062"/>
            <a:ext cx="3737658" cy="2933352"/>
          </a:xfrm>
          <a:prstGeom prst="rect">
            <a:avLst/>
          </a:prstGeom>
        </p:spPr>
      </p:pic>
      <p:pic>
        <p:nvPicPr>
          <p:cNvPr id="95240" name="Picture 8"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49" y="2145205"/>
            <a:ext cx="2784683" cy="2358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55467" y="2364069"/>
            <a:ext cx="1431802" cy="1569660"/>
          </a:xfrm>
          <a:prstGeom prst="rect">
            <a:avLst/>
          </a:prstGeom>
          <a:noFill/>
        </p:spPr>
        <p:txBody>
          <a:bodyPr wrap="none" rtlCol="0">
            <a:spAutoFit/>
          </a:bodyPr>
          <a:lstStyle/>
          <a:p>
            <a:pPr algn="ctr"/>
            <a:r>
              <a:rPr lang="en-US" sz="9600" b="1"/>
              <a:t>19</a:t>
            </a:r>
          </a:p>
        </p:txBody>
      </p:sp>
    </p:spTree>
    <p:extLst>
      <p:ext uri="{BB962C8B-B14F-4D97-AF65-F5344CB8AC3E}">
        <p14:creationId xmlns:p14="http://schemas.microsoft.com/office/powerpoint/2010/main" val="245588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5240"/>
                                        </p:tgtEl>
                                        <p:attrNameLst>
                                          <p:attrName>style.visibility</p:attrName>
                                        </p:attrNameLst>
                                      </p:cBhvr>
                                      <p:to>
                                        <p:strVal val="visible"/>
                                      </p:to>
                                    </p:set>
                                    <p:anim calcmode="lin" valueType="num">
                                      <p:cBhvr>
                                        <p:cTn id="12" dur="500" fill="hold"/>
                                        <p:tgtEl>
                                          <p:spTgt spid="95240"/>
                                        </p:tgtEl>
                                        <p:attrNameLst>
                                          <p:attrName>ppt_w</p:attrName>
                                        </p:attrNameLst>
                                      </p:cBhvr>
                                      <p:tavLst>
                                        <p:tav tm="0">
                                          <p:val>
                                            <p:fltVal val="0"/>
                                          </p:val>
                                        </p:tav>
                                        <p:tav tm="100000">
                                          <p:val>
                                            <p:strVal val="#ppt_w"/>
                                          </p:val>
                                        </p:tav>
                                      </p:tavLst>
                                    </p:anim>
                                    <p:anim calcmode="lin" valueType="num">
                                      <p:cBhvr>
                                        <p:cTn id="13" dur="500" fill="hold"/>
                                        <p:tgtEl>
                                          <p:spTgt spid="95240"/>
                                        </p:tgtEl>
                                        <p:attrNameLst>
                                          <p:attrName>ppt_h</p:attrName>
                                        </p:attrNameLst>
                                      </p:cBhvr>
                                      <p:tavLst>
                                        <p:tav tm="0">
                                          <p:val>
                                            <p:fltVal val="0"/>
                                          </p:val>
                                        </p:tav>
                                        <p:tav tm="100000">
                                          <p:val>
                                            <p:strVal val="#ppt_h"/>
                                          </p:val>
                                        </p:tav>
                                      </p:tavLst>
                                    </p:anim>
                                    <p:animEffect transition="in" filter="fade">
                                      <p:cBhvr>
                                        <p:cTn id="14"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 on a </a:t>
            </a:r>
            <a:r>
              <a:rPr lang="en-US" sz="2800" b="1" err="1"/>
              <a:t>Rekenrek</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8" name="TextBox 17"/>
          <p:cNvSpPr txBox="1"/>
          <p:nvPr/>
        </p:nvSpPr>
        <p:spPr>
          <a:xfrm>
            <a:off x="1094895" y="1197959"/>
            <a:ext cx="6954212" cy="707886"/>
          </a:xfrm>
          <a:prstGeom prst="rect">
            <a:avLst/>
          </a:prstGeom>
          <a:noFill/>
        </p:spPr>
        <p:txBody>
          <a:bodyPr wrap="square" rtlCol="0">
            <a:spAutoFit/>
          </a:bodyPr>
          <a:lstStyle/>
          <a:p>
            <a:pPr algn="ctr"/>
            <a:r>
              <a:rPr lang="en-US" sz="2000" b="1">
                <a:solidFill>
                  <a:srgbClr val="0000FF"/>
                </a:solidFill>
              </a:rPr>
              <a:t>Take out the </a:t>
            </a:r>
            <a:r>
              <a:rPr lang="en-US" sz="2000" b="1" err="1">
                <a:solidFill>
                  <a:srgbClr val="0000FF"/>
                </a:solidFill>
              </a:rPr>
              <a:t>Rekenrek</a:t>
            </a:r>
            <a:r>
              <a:rPr lang="en-US" sz="2000" b="1">
                <a:solidFill>
                  <a:srgbClr val="0000FF"/>
                </a:solidFill>
              </a:rPr>
              <a:t> that you made yesterday.  I’m going to call out a number, and I want you to show it on your </a:t>
            </a:r>
            <a:r>
              <a:rPr lang="en-US" sz="2000" b="1" err="1">
                <a:solidFill>
                  <a:srgbClr val="0000FF"/>
                </a:solidFill>
              </a:rPr>
              <a:t>Rekenrek</a:t>
            </a:r>
            <a:r>
              <a:rPr lang="en-US" sz="2000" b="1">
                <a:solidFill>
                  <a:srgbClr val="0000FF"/>
                </a:solidFill>
              </a:rPr>
              <a:t>.</a:t>
            </a:r>
          </a:p>
        </p:txBody>
      </p:sp>
      <p:pic>
        <p:nvPicPr>
          <p:cNvPr id="3" name="Picture 2"/>
          <p:cNvPicPr>
            <a:picLocks noChangeAspect="1"/>
          </p:cNvPicPr>
          <p:nvPr/>
        </p:nvPicPr>
        <p:blipFill>
          <a:blip r:embed="rId4"/>
          <a:stretch>
            <a:fillRect/>
          </a:stretch>
        </p:blipFill>
        <p:spPr>
          <a:xfrm>
            <a:off x="460375" y="3419062"/>
            <a:ext cx="3737658" cy="2933352"/>
          </a:xfrm>
          <a:prstGeom prst="rect">
            <a:avLst/>
          </a:prstGeom>
        </p:spPr>
      </p:pic>
      <p:pic>
        <p:nvPicPr>
          <p:cNvPr id="95240" name="Picture 8"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49" y="2145205"/>
            <a:ext cx="2784683" cy="2358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55467" y="2364069"/>
            <a:ext cx="1431802" cy="1569660"/>
          </a:xfrm>
          <a:prstGeom prst="rect">
            <a:avLst/>
          </a:prstGeom>
          <a:noFill/>
        </p:spPr>
        <p:txBody>
          <a:bodyPr wrap="none" rtlCol="0">
            <a:spAutoFit/>
          </a:bodyPr>
          <a:lstStyle/>
          <a:p>
            <a:pPr algn="ctr"/>
            <a:r>
              <a:rPr lang="en-US" sz="9600" b="1"/>
              <a:t>18</a:t>
            </a:r>
          </a:p>
        </p:txBody>
      </p:sp>
    </p:spTree>
    <p:extLst>
      <p:ext uri="{BB962C8B-B14F-4D97-AF65-F5344CB8AC3E}">
        <p14:creationId xmlns:p14="http://schemas.microsoft.com/office/powerpoint/2010/main" val="48712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5240"/>
                                        </p:tgtEl>
                                        <p:attrNameLst>
                                          <p:attrName>style.visibility</p:attrName>
                                        </p:attrNameLst>
                                      </p:cBhvr>
                                      <p:to>
                                        <p:strVal val="visible"/>
                                      </p:to>
                                    </p:set>
                                    <p:anim calcmode="lin" valueType="num">
                                      <p:cBhvr>
                                        <p:cTn id="12" dur="500" fill="hold"/>
                                        <p:tgtEl>
                                          <p:spTgt spid="95240"/>
                                        </p:tgtEl>
                                        <p:attrNameLst>
                                          <p:attrName>ppt_w</p:attrName>
                                        </p:attrNameLst>
                                      </p:cBhvr>
                                      <p:tavLst>
                                        <p:tav tm="0">
                                          <p:val>
                                            <p:fltVal val="0"/>
                                          </p:val>
                                        </p:tav>
                                        <p:tav tm="100000">
                                          <p:val>
                                            <p:strVal val="#ppt_w"/>
                                          </p:val>
                                        </p:tav>
                                      </p:tavLst>
                                    </p:anim>
                                    <p:anim calcmode="lin" valueType="num">
                                      <p:cBhvr>
                                        <p:cTn id="13" dur="500" fill="hold"/>
                                        <p:tgtEl>
                                          <p:spTgt spid="95240"/>
                                        </p:tgtEl>
                                        <p:attrNameLst>
                                          <p:attrName>ppt_h</p:attrName>
                                        </p:attrNameLst>
                                      </p:cBhvr>
                                      <p:tavLst>
                                        <p:tav tm="0">
                                          <p:val>
                                            <p:fltVal val="0"/>
                                          </p:val>
                                        </p:tav>
                                        <p:tav tm="100000">
                                          <p:val>
                                            <p:strVal val="#ppt_h"/>
                                          </p:val>
                                        </p:tav>
                                      </p:tavLst>
                                    </p:anim>
                                    <p:animEffect transition="in" filter="fade">
                                      <p:cBhvr>
                                        <p:cTn id="14"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 on a </a:t>
            </a:r>
            <a:r>
              <a:rPr lang="en-US" sz="2800" b="1" err="1"/>
              <a:t>Rekenrek</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8" name="TextBox 17"/>
          <p:cNvSpPr txBox="1"/>
          <p:nvPr/>
        </p:nvSpPr>
        <p:spPr>
          <a:xfrm>
            <a:off x="1094895" y="1197959"/>
            <a:ext cx="6954212" cy="707886"/>
          </a:xfrm>
          <a:prstGeom prst="rect">
            <a:avLst/>
          </a:prstGeom>
          <a:noFill/>
        </p:spPr>
        <p:txBody>
          <a:bodyPr wrap="square" rtlCol="0">
            <a:spAutoFit/>
          </a:bodyPr>
          <a:lstStyle/>
          <a:p>
            <a:pPr algn="ctr"/>
            <a:r>
              <a:rPr lang="en-US" sz="2000" b="1">
                <a:solidFill>
                  <a:srgbClr val="0000FF"/>
                </a:solidFill>
              </a:rPr>
              <a:t>Take out the </a:t>
            </a:r>
            <a:r>
              <a:rPr lang="en-US" sz="2000" b="1" err="1">
                <a:solidFill>
                  <a:srgbClr val="0000FF"/>
                </a:solidFill>
              </a:rPr>
              <a:t>Rekenrek</a:t>
            </a:r>
            <a:r>
              <a:rPr lang="en-US" sz="2000" b="1">
                <a:solidFill>
                  <a:srgbClr val="0000FF"/>
                </a:solidFill>
              </a:rPr>
              <a:t> that you made yesterday.  I’m going to call out a number, and I want you to show it on your </a:t>
            </a:r>
            <a:r>
              <a:rPr lang="en-US" sz="2000" b="1" err="1">
                <a:solidFill>
                  <a:srgbClr val="0000FF"/>
                </a:solidFill>
              </a:rPr>
              <a:t>Rekenrek</a:t>
            </a:r>
            <a:r>
              <a:rPr lang="en-US" sz="2000" b="1">
                <a:solidFill>
                  <a:srgbClr val="0000FF"/>
                </a:solidFill>
              </a:rPr>
              <a:t>.</a:t>
            </a:r>
          </a:p>
        </p:txBody>
      </p:sp>
      <p:pic>
        <p:nvPicPr>
          <p:cNvPr id="3" name="Picture 2"/>
          <p:cNvPicPr>
            <a:picLocks noChangeAspect="1"/>
          </p:cNvPicPr>
          <p:nvPr/>
        </p:nvPicPr>
        <p:blipFill>
          <a:blip r:embed="rId4"/>
          <a:stretch>
            <a:fillRect/>
          </a:stretch>
        </p:blipFill>
        <p:spPr>
          <a:xfrm>
            <a:off x="460375" y="3419062"/>
            <a:ext cx="3737658" cy="2933352"/>
          </a:xfrm>
          <a:prstGeom prst="rect">
            <a:avLst/>
          </a:prstGeom>
        </p:spPr>
      </p:pic>
      <p:pic>
        <p:nvPicPr>
          <p:cNvPr id="95240" name="Picture 8"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49" y="2145205"/>
            <a:ext cx="2784683" cy="2358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55467" y="2364069"/>
            <a:ext cx="1431802" cy="1569660"/>
          </a:xfrm>
          <a:prstGeom prst="rect">
            <a:avLst/>
          </a:prstGeom>
          <a:noFill/>
        </p:spPr>
        <p:txBody>
          <a:bodyPr wrap="none" rtlCol="0">
            <a:spAutoFit/>
          </a:bodyPr>
          <a:lstStyle/>
          <a:p>
            <a:pPr algn="ctr"/>
            <a:r>
              <a:rPr lang="en-US" sz="9600" b="1"/>
              <a:t>17</a:t>
            </a:r>
          </a:p>
        </p:txBody>
      </p:sp>
    </p:spTree>
    <p:extLst>
      <p:ext uri="{BB962C8B-B14F-4D97-AF65-F5344CB8AC3E}">
        <p14:creationId xmlns:p14="http://schemas.microsoft.com/office/powerpoint/2010/main" val="339504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5240"/>
                                        </p:tgtEl>
                                        <p:attrNameLst>
                                          <p:attrName>style.visibility</p:attrName>
                                        </p:attrNameLst>
                                      </p:cBhvr>
                                      <p:to>
                                        <p:strVal val="visible"/>
                                      </p:to>
                                    </p:set>
                                    <p:anim calcmode="lin" valueType="num">
                                      <p:cBhvr>
                                        <p:cTn id="12" dur="500" fill="hold"/>
                                        <p:tgtEl>
                                          <p:spTgt spid="95240"/>
                                        </p:tgtEl>
                                        <p:attrNameLst>
                                          <p:attrName>ppt_w</p:attrName>
                                        </p:attrNameLst>
                                      </p:cBhvr>
                                      <p:tavLst>
                                        <p:tav tm="0">
                                          <p:val>
                                            <p:fltVal val="0"/>
                                          </p:val>
                                        </p:tav>
                                        <p:tav tm="100000">
                                          <p:val>
                                            <p:strVal val="#ppt_w"/>
                                          </p:val>
                                        </p:tav>
                                      </p:tavLst>
                                    </p:anim>
                                    <p:anim calcmode="lin" valueType="num">
                                      <p:cBhvr>
                                        <p:cTn id="13" dur="500" fill="hold"/>
                                        <p:tgtEl>
                                          <p:spTgt spid="95240"/>
                                        </p:tgtEl>
                                        <p:attrNameLst>
                                          <p:attrName>ppt_h</p:attrName>
                                        </p:attrNameLst>
                                      </p:cBhvr>
                                      <p:tavLst>
                                        <p:tav tm="0">
                                          <p:val>
                                            <p:fltVal val="0"/>
                                          </p:val>
                                        </p:tav>
                                        <p:tav tm="100000">
                                          <p:val>
                                            <p:strVal val="#ppt_h"/>
                                          </p:val>
                                        </p:tav>
                                      </p:tavLst>
                                    </p:anim>
                                    <p:animEffect transition="in" filter="fade">
                                      <p:cBhvr>
                                        <p:cTn id="14"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is One More?</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2</a:t>
            </a:r>
          </a:p>
          <a:p>
            <a:pPr algn="ctr"/>
            <a:r>
              <a:rPr lang="en-US" sz="1400"/>
              <a:t>Fluency</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433907" y="2138709"/>
            <a:ext cx="4343400" cy="2324100"/>
          </a:xfrm>
          <a:prstGeom prst="rect">
            <a:avLst/>
          </a:prstGeom>
        </p:spPr>
      </p:pic>
      <p:sp>
        <p:nvSpPr>
          <p:cNvPr id="18" name="TextBox 17"/>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What’s one more?</a:t>
            </a:r>
          </a:p>
          <a:p>
            <a:pPr algn="ctr"/>
            <a:r>
              <a:rPr lang="en-US" sz="2000" b="1">
                <a:solidFill>
                  <a:srgbClr val="0000FF"/>
                </a:solidFill>
              </a:rPr>
              <a:t>“__ is one more than __.”</a:t>
            </a:r>
          </a:p>
        </p:txBody>
      </p:sp>
    </p:spTree>
    <p:extLst>
      <p:ext uri="{BB962C8B-B14F-4D97-AF65-F5344CB8AC3E}">
        <p14:creationId xmlns:p14="http://schemas.microsoft.com/office/powerpoint/2010/main" val="377861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 on a </a:t>
            </a:r>
            <a:r>
              <a:rPr lang="en-US" sz="2800" b="1" err="1"/>
              <a:t>Rekenrek</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8" name="TextBox 17"/>
          <p:cNvSpPr txBox="1"/>
          <p:nvPr/>
        </p:nvSpPr>
        <p:spPr>
          <a:xfrm>
            <a:off x="1094895" y="1197959"/>
            <a:ext cx="6954212" cy="707886"/>
          </a:xfrm>
          <a:prstGeom prst="rect">
            <a:avLst/>
          </a:prstGeom>
          <a:noFill/>
        </p:spPr>
        <p:txBody>
          <a:bodyPr wrap="square" rtlCol="0">
            <a:spAutoFit/>
          </a:bodyPr>
          <a:lstStyle/>
          <a:p>
            <a:pPr algn="ctr"/>
            <a:r>
              <a:rPr lang="en-US" sz="2000" b="1">
                <a:solidFill>
                  <a:srgbClr val="0000FF"/>
                </a:solidFill>
              </a:rPr>
              <a:t>Take out the </a:t>
            </a:r>
            <a:r>
              <a:rPr lang="en-US" sz="2000" b="1" err="1">
                <a:solidFill>
                  <a:srgbClr val="0000FF"/>
                </a:solidFill>
              </a:rPr>
              <a:t>Rekenrek</a:t>
            </a:r>
            <a:r>
              <a:rPr lang="en-US" sz="2000" b="1">
                <a:solidFill>
                  <a:srgbClr val="0000FF"/>
                </a:solidFill>
              </a:rPr>
              <a:t> that you made yesterday.  I’m going to call out a number, and I want you to show it on your </a:t>
            </a:r>
            <a:r>
              <a:rPr lang="en-US" sz="2000" b="1" err="1">
                <a:solidFill>
                  <a:srgbClr val="0000FF"/>
                </a:solidFill>
              </a:rPr>
              <a:t>Rekenrek</a:t>
            </a:r>
            <a:r>
              <a:rPr lang="en-US" sz="2000" b="1">
                <a:solidFill>
                  <a:srgbClr val="0000FF"/>
                </a:solidFill>
              </a:rPr>
              <a:t>.</a:t>
            </a:r>
          </a:p>
        </p:txBody>
      </p:sp>
      <p:pic>
        <p:nvPicPr>
          <p:cNvPr id="3" name="Picture 2"/>
          <p:cNvPicPr>
            <a:picLocks noChangeAspect="1"/>
          </p:cNvPicPr>
          <p:nvPr/>
        </p:nvPicPr>
        <p:blipFill>
          <a:blip r:embed="rId4"/>
          <a:stretch>
            <a:fillRect/>
          </a:stretch>
        </p:blipFill>
        <p:spPr>
          <a:xfrm>
            <a:off x="460375" y="3419062"/>
            <a:ext cx="3737658" cy="2933352"/>
          </a:xfrm>
          <a:prstGeom prst="rect">
            <a:avLst/>
          </a:prstGeom>
        </p:spPr>
      </p:pic>
      <p:pic>
        <p:nvPicPr>
          <p:cNvPr id="95240" name="Picture 8"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49" y="2145205"/>
            <a:ext cx="2784683" cy="2358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55467" y="2364069"/>
            <a:ext cx="1431802" cy="1569660"/>
          </a:xfrm>
          <a:prstGeom prst="rect">
            <a:avLst/>
          </a:prstGeom>
          <a:noFill/>
        </p:spPr>
        <p:txBody>
          <a:bodyPr wrap="none" rtlCol="0">
            <a:spAutoFit/>
          </a:bodyPr>
          <a:lstStyle/>
          <a:p>
            <a:pPr algn="ctr"/>
            <a:r>
              <a:rPr lang="en-US" sz="9600" b="1"/>
              <a:t>16</a:t>
            </a:r>
          </a:p>
        </p:txBody>
      </p:sp>
    </p:spTree>
    <p:extLst>
      <p:ext uri="{BB962C8B-B14F-4D97-AF65-F5344CB8AC3E}">
        <p14:creationId xmlns:p14="http://schemas.microsoft.com/office/powerpoint/2010/main" val="89937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5240"/>
                                        </p:tgtEl>
                                        <p:attrNameLst>
                                          <p:attrName>style.visibility</p:attrName>
                                        </p:attrNameLst>
                                      </p:cBhvr>
                                      <p:to>
                                        <p:strVal val="visible"/>
                                      </p:to>
                                    </p:set>
                                    <p:anim calcmode="lin" valueType="num">
                                      <p:cBhvr>
                                        <p:cTn id="12" dur="500" fill="hold"/>
                                        <p:tgtEl>
                                          <p:spTgt spid="95240"/>
                                        </p:tgtEl>
                                        <p:attrNameLst>
                                          <p:attrName>ppt_w</p:attrName>
                                        </p:attrNameLst>
                                      </p:cBhvr>
                                      <p:tavLst>
                                        <p:tav tm="0">
                                          <p:val>
                                            <p:fltVal val="0"/>
                                          </p:val>
                                        </p:tav>
                                        <p:tav tm="100000">
                                          <p:val>
                                            <p:strVal val="#ppt_w"/>
                                          </p:val>
                                        </p:tav>
                                      </p:tavLst>
                                    </p:anim>
                                    <p:anim calcmode="lin" valueType="num">
                                      <p:cBhvr>
                                        <p:cTn id="13" dur="500" fill="hold"/>
                                        <p:tgtEl>
                                          <p:spTgt spid="95240"/>
                                        </p:tgtEl>
                                        <p:attrNameLst>
                                          <p:attrName>ppt_h</p:attrName>
                                        </p:attrNameLst>
                                      </p:cBhvr>
                                      <p:tavLst>
                                        <p:tav tm="0">
                                          <p:val>
                                            <p:fltVal val="0"/>
                                          </p:val>
                                        </p:tav>
                                        <p:tav tm="100000">
                                          <p:val>
                                            <p:strVal val="#ppt_h"/>
                                          </p:val>
                                        </p:tav>
                                      </p:tavLst>
                                    </p:anim>
                                    <p:animEffect transition="in" filter="fade">
                                      <p:cBhvr>
                                        <p:cTn id="14"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 on a </a:t>
            </a:r>
            <a:r>
              <a:rPr lang="en-US" sz="2800" b="1" err="1"/>
              <a:t>Rekenrek</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8" name="TextBox 17"/>
          <p:cNvSpPr txBox="1"/>
          <p:nvPr/>
        </p:nvSpPr>
        <p:spPr>
          <a:xfrm>
            <a:off x="1094895" y="1197959"/>
            <a:ext cx="6954212" cy="707886"/>
          </a:xfrm>
          <a:prstGeom prst="rect">
            <a:avLst/>
          </a:prstGeom>
          <a:noFill/>
        </p:spPr>
        <p:txBody>
          <a:bodyPr wrap="square" rtlCol="0">
            <a:spAutoFit/>
          </a:bodyPr>
          <a:lstStyle/>
          <a:p>
            <a:pPr algn="ctr"/>
            <a:r>
              <a:rPr lang="en-US" sz="2000" b="1">
                <a:solidFill>
                  <a:srgbClr val="0000FF"/>
                </a:solidFill>
              </a:rPr>
              <a:t>Take out the </a:t>
            </a:r>
            <a:r>
              <a:rPr lang="en-US" sz="2000" b="1" err="1">
                <a:solidFill>
                  <a:srgbClr val="0000FF"/>
                </a:solidFill>
              </a:rPr>
              <a:t>Rekenrek</a:t>
            </a:r>
            <a:r>
              <a:rPr lang="en-US" sz="2000" b="1">
                <a:solidFill>
                  <a:srgbClr val="0000FF"/>
                </a:solidFill>
              </a:rPr>
              <a:t> that you made yesterday.  I’m going to call out a number, and I want you to show it on your </a:t>
            </a:r>
            <a:r>
              <a:rPr lang="en-US" sz="2000" b="1" err="1">
                <a:solidFill>
                  <a:srgbClr val="0000FF"/>
                </a:solidFill>
              </a:rPr>
              <a:t>Rekenrek</a:t>
            </a:r>
            <a:r>
              <a:rPr lang="en-US" sz="2000" b="1">
                <a:solidFill>
                  <a:srgbClr val="0000FF"/>
                </a:solidFill>
              </a:rPr>
              <a:t>.</a:t>
            </a:r>
          </a:p>
        </p:txBody>
      </p:sp>
      <p:pic>
        <p:nvPicPr>
          <p:cNvPr id="3" name="Picture 2"/>
          <p:cNvPicPr>
            <a:picLocks noChangeAspect="1"/>
          </p:cNvPicPr>
          <p:nvPr/>
        </p:nvPicPr>
        <p:blipFill>
          <a:blip r:embed="rId4"/>
          <a:stretch>
            <a:fillRect/>
          </a:stretch>
        </p:blipFill>
        <p:spPr>
          <a:xfrm>
            <a:off x="460375" y="3419062"/>
            <a:ext cx="3737658" cy="2933352"/>
          </a:xfrm>
          <a:prstGeom prst="rect">
            <a:avLst/>
          </a:prstGeom>
        </p:spPr>
      </p:pic>
      <p:pic>
        <p:nvPicPr>
          <p:cNvPr id="95240" name="Picture 8"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49" y="2145205"/>
            <a:ext cx="2784683" cy="2358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55467" y="2364069"/>
            <a:ext cx="1431802" cy="1569660"/>
          </a:xfrm>
          <a:prstGeom prst="rect">
            <a:avLst/>
          </a:prstGeom>
          <a:noFill/>
        </p:spPr>
        <p:txBody>
          <a:bodyPr wrap="none" rtlCol="0">
            <a:spAutoFit/>
          </a:bodyPr>
          <a:lstStyle/>
          <a:p>
            <a:pPr algn="ctr"/>
            <a:r>
              <a:rPr lang="en-US" sz="9600" b="1"/>
              <a:t>15</a:t>
            </a:r>
          </a:p>
        </p:txBody>
      </p:sp>
    </p:spTree>
    <p:extLst>
      <p:ext uri="{BB962C8B-B14F-4D97-AF65-F5344CB8AC3E}">
        <p14:creationId xmlns:p14="http://schemas.microsoft.com/office/powerpoint/2010/main" val="315400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5240"/>
                                        </p:tgtEl>
                                        <p:attrNameLst>
                                          <p:attrName>style.visibility</p:attrName>
                                        </p:attrNameLst>
                                      </p:cBhvr>
                                      <p:to>
                                        <p:strVal val="visible"/>
                                      </p:to>
                                    </p:set>
                                    <p:anim calcmode="lin" valueType="num">
                                      <p:cBhvr>
                                        <p:cTn id="12" dur="500" fill="hold"/>
                                        <p:tgtEl>
                                          <p:spTgt spid="95240"/>
                                        </p:tgtEl>
                                        <p:attrNameLst>
                                          <p:attrName>ppt_w</p:attrName>
                                        </p:attrNameLst>
                                      </p:cBhvr>
                                      <p:tavLst>
                                        <p:tav tm="0">
                                          <p:val>
                                            <p:fltVal val="0"/>
                                          </p:val>
                                        </p:tav>
                                        <p:tav tm="100000">
                                          <p:val>
                                            <p:strVal val="#ppt_w"/>
                                          </p:val>
                                        </p:tav>
                                      </p:tavLst>
                                    </p:anim>
                                    <p:anim calcmode="lin" valueType="num">
                                      <p:cBhvr>
                                        <p:cTn id="13" dur="500" fill="hold"/>
                                        <p:tgtEl>
                                          <p:spTgt spid="95240"/>
                                        </p:tgtEl>
                                        <p:attrNameLst>
                                          <p:attrName>ppt_h</p:attrName>
                                        </p:attrNameLst>
                                      </p:cBhvr>
                                      <p:tavLst>
                                        <p:tav tm="0">
                                          <p:val>
                                            <p:fltVal val="0"/>
                                          </p:val>
                                        </p:tav>
                                        <p:tav tm="100000">
                                          <p:val>
                                            <p:strVal val="#ppt_h"/>
                                          </p:val>
                                        </p:tav>
                                      </p:tavLst>
                                    </p:anim>
                                    <p:animEffect transition="in" filter="fade">
                                      <p:cBhvr>
                                        <p:cTn id="14"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 on a </a:t>
            </a:r>
            <a:r>
              <a:rPr lang="en-US" sz="2800" b="1" err="1"/>
              <a:t>Rekenrek</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8" name="TextBox 17"/>
          <p:cNvSpPr txBox="1"/>
          <p:nvPr/>
        </p:nvSpPr>
        <p:spPr>
          <a:xfrm>
            <a:off x="1094895" y="1197959"/>
            <a:ext cx="6954212" cy="707886"/>
          </a:xfrm>
          <a:prstGeom prst="rect">
            <a:avLst/>
          </a:prstGeom>
          <a:noFill/>
        </p:spPr>
        <p:txBody>
          <a:bodyPr wrap="square" rtlCol="0">
            <a:spAutoFit/>
          </a:bodyPr>
          <a:lstStyle/>
          <a:p>
            <a:pPr algn="ctr"/>
            <a:r>
              <a:rPr lang="en-US" sz="2000" b="1">
                <a:solidFill>
                  <a:srgbClr val="0000FF"/>
                </a:solidFill>
              </a:rPr>
              <a:t>Take out the </a:t>
            </a:r>
            <a:r>
              <a:rPr lang="en-US" sz="2000" b="1" err="1">
                <a:solidFill>
                  <a:srgbClr val="0000FF"/>
                </a:solidFill>
              </a:rPr>
              <a:t>Rekenrek</a:t>
            </a:r>
            <a:r>
              <a:rPr lang="en-US" sz="2000" b="1">
                <a:solidFill>
                  <a:srgbClr val="0000FF"/>
                </a:solidFill>
              </a:rPr>
              <a:t> that you made yesterday.  I’m going to call out a number, and I want you to show it on your </a:t>
            </a:r>
            <a:r>
              <a:rPr lang="en-US" sz="2000" b="1" err="1">
                <a:solidFill>
                  <a:srgbClr val="0000FF"/>
                </a:solidFill>
              </a:rPr>
              <a:t>Rekenrek</a:t>
            </a:r>
            <a:r>
              <a:rPr lang="en-US" sz="2000" b="1">
                <a:solidFill>
                  <a:srgbClr val="0000FF"/>
                </a:solidFill>
              </a:rPr>
              <a:t>.</a:t>
            </a:r>
          </a:p>
        </p:txBody>
      </p:sp>
      <p:pic>
        <p:nvPicPr>
          <p:cNvPr id="3" name="Picture 2"/>
          <p:cNvPicPr>
            <a:picLocks noChangeAspect="1"/>
          </p:cNvPicPr>
          <p:nvPr/>
        </p:nvPicPr>
        <p:blipFill>
          <a:blip r:embed="rId4"/>
          <a:stretch>
            <a:fillRect/>
          </a:stretch>
        </p:blipFill>
        <p:spPr>
          <a:xfrm>
            <a:off x="460375" y="3419062"/>
            <a:ext cx="3737658" cy="2933352"/>
          </a:xfrm>
          <a:prstGeom prst="rect">
            <a:avLst/>
          </a:prstGeom>
        </p:spPr>
      </p:pic>
      <p:pic>
        <p:nvPicPr>
          <p:cNvPr id="95240" name="Picture 8"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49" y="2145205"/>
            <a:ext cx="2784683" cy="2358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55467" y="2364069"/>
            <a:ext cx="1431802" cy="1569660"/>
          </a:xfrm>
          <a:prstGeom prst="rect">
            <a:avLst/>
          </a:prstGeom>
          <a:noFill/>
        </p:spPr>
        <p:txBody>
          <a:bodyPr wrap="none" rtlCol="0">
            <a:spAutoFit/>
          </a:bodyPr>
          <a:lstStyle/>
          <a:p>
            <a:pPr algn="ctr"/>
            <a:r>
              <a:rPr lang="en-US" sz="9600" b="1"/>
              <a:t>10</a:t>
            </a:r>
          </a:p>
        </p:txBody>
      </p:sp>
    </p:spTree>
    <p:extLst>
      <p:ext uri="{BB962C8B-B14F-4D97-AF65-F5344CB8AC3E}">
        <p14:creationId xmlns:p14="http://schemas.microsoft.com/office/powerpoint/2010/main" val="248194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5240"/>
                                        </p:tgtEl>
                                        <p:attrNameLst>
                                          <p:attrName>style.visibility</p:attrName>
                                        </p:attrNameLst>
                                      </p:cBhvr>
                                      <p:to>
                                        <p:strVal val="visible"/>
                                      </p:to>
                                    </p:set>
                                    <p:anim calcmode="lin" valueType="num">
                                      <p:cBhvr>
                                        <p:cTn id="12" dur="500" fill="hold"/>
                                        <p:tgtEl>
                                          <p:spTgt spid="95240"/>
                                        </p:tgtEl>
                                        <p:attrNameLst>
                                          <p:attrName>ppt_w</p:attrName>
                                        </p:attrNameLst>
                                      </p:cBhvr>
                                      <p:tavLst>
                                        <p:tav tm="0">
                                          <p:val>
                                            <p:fltVal val="0"/>
                                          </p:val>
                                        </p:tav>
                                        <p:tav tm="100000">
                                          <p:val>
                                            <p:strVal val="#ppt_w"/>
                                          </p:val>
                                        </p:tav>
                                      </p:tavLst>
                                    </p:anim>
                                    <p:anim calcmode="lin" valueType="num">
                                      <p:cBhvr>
                                        <p:cTn id="13" dur="500" fill="hold"/>
                                        <p:tgtEl>
                                          <p:spTgt spid="95240"/>
                                        </p:tgtEl>
                                        <p:attrNameLst>
                                          <p:attrName>ppt_h</p:attrName>
                                        </p:attrNameLst>
                                      </p:cBhvr>
                                      <p:tavLst>
                                        <p:tav tm="0">
                                          <p:val>
                                            <p:fltVal val="0"/>
                                          </p:val>
                                        </p:tav>
                                        <p:tav tm="100000">
                                          <p:val>
                                            <p:strVal val="#ppt_h"/>
                                          </p:val>
                                        </p:tav>
                                      </p:tavLst>
                                    </p:anim>
                                    <p:animEffect transition="in" filter="fade">
                                      <p:cBhvr>
                                        <p:cTn id="14"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 on a </a:t>
            </a:r>
            <a:r>
              <a:rPr lang="en-US" sz="2800" b="1" err="1"/>
              <a:t>Rekenrek</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8" name="TextBox 17"/>
          <p:cNvSpPr txBox="1"/>
          <p:nvPr/>
        </p:nvSpPr>
        <p:spPr>
          <a:xfrm>
            <a:off x="1094895" y="1197959"/>
            <a:ext cx="6954212" cy="707886"/>
          </a:xfrm>
          <a:prstGeom prst="rect">
            <a:avLst/>
          </a:prstGeom>
          <a:noFill/>
        </p:spPr>
        <p:txBody>
          <a:bodyPr wrap="square" rtlCol="0">
            <a:spAutoFit/>
          </a:bodyPr>
          <a:lstStyle/>
          <a:p>
            <a:pPr algn="ctr"/>
            <a:r>
              <a:rPr lang="en-US" sz="2000" b="1">
                <a:solidFill>
                  <a:srgbClr val="0000FF"/>
                </a:solidFill>
              </a:rPr>
              <a:t>Take out the </a:t>
            </a:r>
            <a:r>
              <a:rPr lang="en-US" sz="2000" b="1" err="1">
                <a:solidFill>
                  <a:srgbClr val="0000FF"/>
                </a:solidFill>
              </a:rPr>
              <a:t>Rekenrek</a:t>
            </a:r>
            <a:r>
              <a:rPr lang="en-US" sz="2000" b="1">
                <a:solidFill>
                  <a:srgbClr val="0000FF"/>
                </a:solidFill>
              </a:rPr>
              <a:t> that you made yesterday.  I’m going to call out a number, and I want you to show it on your </a:t>
            </a:r>
            <a:r>
              <a:rPr lang="en-US" sz="2000" b="1" err="1">
                <a:solidFill>
                  <a:srgbClr val="0000FF"/>
                </a:solidFill>
              </a:rPr>
              <a:t>Rekenrek</a:t>
            </a:r>
            <a:r>
              <a:rPr lang="en-US" sz="2000" b="1">
                <a:solidFill>
                  <a:srgbClr val="0000FF"/>
                </a:solidFill>
              </a:rPr>
              <a:t>.</a:t>
            </a:r>
          </a:p>
        </p:txBody>
      </p:sp>
      <p:pic>
        <p:nvPicPr>
          <p:cNvPr id="3" name="Picture 2"/>
          <p:cNvPicPr>
            <a:picLocks noChangeAspect="1"/>
          </p:cNvPicPr>
          <p:nvPr/>
        </p:nvPicPr>
        <p:blipFill>
          <a:blip r:embed="rId4"/>
          <a:stretch>
            <a:fillRect/>
          </a:stretch>
        </p:blipFill>
        <p:spPr>
          <a:xfrm>
            <a:off x="460375" y="3419062"/>
            <a:ext cx="3737658" cy="2933352"/>
          </a:xfrm>
          <a:prstGeom prst="rect">
            <a:avLst/>
          </a:prstGeom>
        </p:spPr>
      </p:pic>
      <p:pic>
        <p:nvPicPr>
          <p:cNvPr id="95240" name="Picture 8"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49" y="2145205"/>
            <a:ext cx="2784683" cy="2358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67250" y="2364069"/>
            <a:ext cx="808235" cy="1569660"/>
          </a:xfrm>
          <a:prstGeom prst="rect">
            <a:avLst/>
          </a:prstGeom>
          <a:noFill/>
        </p:spPr>
        <p:txBody>
          <a:bodyPr wrap="none" rtlCol="0">
            <a:spAutoFit/>
          </a:bodyPr>
          <a:lstStyle/>
          <a:p>
            <a:pPr algn="ctr"/>
            <a:r>
              <a:rPr lang="en-US" sz="9600" b="1"/>
              <a:t>5</a:t>
            </a:r>
          </a:p>
        </p:txBody>
      </p:sp>
    </p:spTree>
    <p:extLst>
      <p:ext uri="{BB962C8B-B14F-4D97-AF65-F5344CB8AC3E}">
        <p14:creationId xmlns:p14="http://schemas.microsoft.com/office/powerpoint/2010/main" val="351662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5240"/>
                                        </p:tgtEl>
                                        <p:attrNameLst>
                                          <p:attrName>style.visibility</p:attrName>
                                        </p:attrNameLst>
                                      </p:cBhvr>
                                      <p:to>
                                        <p:strVal val="visible"/>
                                      </p:to>
                                    </p:set>
                                    <p:anim calcmode="lin" valueType="num">
                                      <p:cBhvr>
                                        <p:cTn id="12" dur="500" fill="hold"/>
                                        <p:tgtEl>
                                          <p:spTgt spid="95240"/>
                                        </p:tgtEl>
                                        <p:attrNameLst>
                                          <p:attrName>ppt_w</p:attrName>
                                        </p:attrNameLst>
                                      </p:cBhvr>
                                      <p:tavLst>
                                        <p:tav tm="0">
                                          <p:val>
                                            <p:fltVal val="0"/>
                                          </p:val>
                                        </p:tav>
                                        <p:tav tm="100000">
                                          <p:val>
                                            <p:strVal val="#ppt_w"/>
                                          </p:val>
                                        </p:tav>
                                      </p:tavLst>
                                    </p:anim>
                                    <p:anim calcmode="lin" valueType="num">
                                      <p:cBhvr>
                                        <p:cTn id="13" dur="500" fill="hold"/>
                                        <p:tgtEl>
                                          <p:spTgt spid="95240"/>
                                        </p:tgtEl>
                                        <p:attrNameLst>
                                          <p:attrName>ppt_h</p:attrName>
                                        </p:attrNameLst>
                                      </p:cBhvr>
                                      <p:tavLst>
                                        <p:tav tm="0">
                                          <p:val>
                                            <p:fltVal val="0"/>
                                          </p:val>
                                        </p:tav>
                                        <p:tav tm="100000">
                                          <p:val>
                                            <p:strVal val="#ppt_h"/>
                                          </p:val>
                                        </p:tav>
                                      </p:tavLst>
                                    </p:anim>
                                    <p:animEffect transition="in" filter="fade">
                                      <p:cBhvr>
                                        <p:cTn id="14"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 on a </a:t>
            </a:r>
            <a:r>
              <a:rPr lang="en-US" sz="2800" b="1" err="1"/>
              <a:t>Rekenrek</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8" name="TextBox 17"/>
          <p:cNvSpPr txBox="1"/>
          <p:nvPr/>
        </p:nvSpPr>
        <p:spPr>
          <a:xfrm>
            <a:off x="1094895" y="1197959"/>
            <a:ext cx="6954212" cy="707886"/>
          </a:xfrm>
          <a:prstGeom prst="rect">
            <a:avLst/>
          </a:prstGeom>
          <a:noFill/>
        </p:spPr>
        <p:txBody>
          <a:bodyPr wrap="square" rtlCol="0">
            <a:spAutoFit/>
          </a:bodyPr>
          <a:lstStyle/>
          <a:p>
            <a:pPr algn="ctr"/>
            <a:r>
              <a:rPr lang="en-US" sz="2000" b="1">
                <a:solidFill>
                  <a:srgbClr val="0000FF"/>
                </a:solidFill>
              </a:rPr>
              <a:t>Take out the </a:t>
            </a:r>
            <a:r>
              <a:rPr lang="en-US" sz="2000" b="1" err="1">
                <a:solidFill>
                  <a:srgbClr val="0000FF"/>
                </a:solidFill>
              </a:rPr>
              <a:t>Rekenrek</a:t>
            </a:r>
            <a:r>
              <a:rPr lang="en-US" sz="2000" b="1">
                <a:solidFill>
                  <a:srgbClr val="0000FF"/>
                </a:solidFill>
              </a:rPr>
              <a:t> that you made yesterday.  I’m going to call out a number, and I want you to show it on your </a:t>
            </a:r>
            <a:r>
              <a:rPr lang="en-US" sz="2000" b="1" err="1">
                <a:solidFill>
                  <a:srgbClr val="0000FF"/>
                </a:solidFill>
              </a:rPr>
              <a:t>Rekenrek</a:t>
            </a:r>
            <a:r>
              <a:rPr lang="en-US" sz="2000" b="1">
                <a:solidFill>
                  <a:srgbClr val="0000FF"/>
                </a:solidFill>
              </a:rPr>
              <a:t>.</a:t>
            </a:r>
          </a:p>
        </p:txBody>
      </p:sp>
      <p:pic>
        <p:nvPicPr>
          <p:cNvPr id="3" name="Picture 2"/>
          <p:cNvPicPr>
            <a:picLocks noChangeAspect="1"/>
          </p:cNvPicPr>
          <p:nvPr/>
        </p:nvPicPr>
        <p:blipFill>
          <a:blip r:embed="rId4"/>
          <a:stretch>
            <a:fillRect/>
          </a:stretch>
        </p:blipFill>
        <p:spPr>
          <a:xfrm>
            <a:off x="460375" y="3419062"/>
            <a:ext cx="3737658" cy="2933352"/>
          </a:xfrm>
          <a:prstGeom prst="rect">
            <a:avLst/>
          </a:prstGeom>
        </p:spPr>
      </p:pic>
      <p:pic>
        <p:nvPicPr>
          <p:cNvPr id="95240" name="Picture 8"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49" y="2145205"/>
            <a:ext cx="2784683" cy="2358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67250" y="2364069"/>
            <a:ext cx="808235" cy="1569660"/>
          </a:xfrm>
          <a:prstGeom prst="rect">
            <a:avLst/>
          </a:prstGeom>
          <a:noFill/>
        </p:spPr>
        <p:txBody>
          <a:bodyPr wrap="none" rtlCol="0">
            <a:spAutoFit/>
          </a:bodyPr>
          <a:lstStyle/>
          <a:p>
            <a:pPr algn="ctr"/>
            <a:r>
              <a:rPr lang="en-US" sz="9600" b="1"/>
              <a:t>4</a:t>
            </a:r>
          </a:p>
        </p:txBody>
      </p:sp>
    </p:spTree>
    <p:extLst>
      <p:ext uri="{BB962C8B-B14F-4D97-AF65-F5344CB8AC3E}">
        <p14:creationId xmlns:p14="http://schemas.microsoft.com/office/powerpoint/2010/main" val="361377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5240"/>
                                        </p:tgtEl>
                                        <p:attrNameLst>
                                          <p:attrName>style.visibility</p:attrName>
                                        </p:attrNameLst>
                                      </p:cBhvr>
                                      <p:to>
                                        <p:strVal val="visible"/>
                                      </p:to>
                                    </p:set>
                                    <p:anim calcmode="lin" valueType="num">
                                      <p:cBhvr>
                                        <p:cTn id="12" dur="500" fill="hold"/>
                                        <p:tgtEl>
                                          <p:spTgt spid="95240"/>
                                        </p:tgtEl>
                                        <p:attrNameLst>
                                          <p:attrName>ppt_w</p:attrName>
                                        </p:attrNameLst>
                                      </p:cBhvr>
                                      <p:tavLst>
                                        <p:tav tm="0">
                                          <p:val>
                                            <p:fltVal val="0"/>
                                          </p:val>
                                        </p:tav>
                                        <p:tav tm="100000">
                                          <p:val>
                                            <p:strVal val="#ppt_w"/>
                                          </p:val>
                                        </p:tav>
                                      </p:tavLst>
                                    </p:anim>
                                    <p:anim calcmode="lin" valueType="num">
                                      <p:cBhvr>
                                        <p:cTn id="13" dur="500" fill="hold"/>
                                        <p:tgtEl>
                                          <p:spTgt spid="95240"/>
                                        </p:tgtEl>
                                        <p:attrNameLst>
                                          <p:attrName>ppt_h</p:attrName>
                                        </p:attrNameLst>
                                      </p:cBhvr>
                                      <p:tavLst>
                                        <p:tav tm="0">
                                          <p:val>
                                            <p:fltVal val="0"/>
                                          </p:val>
                                        </p:tav>
                                        <p:tav tm="100000">
                                          <p:val>
                                            <p:strVal val="#ppt_h"/>
                                          </p:val>
                                        </p:tav>
                                      </p:tavLst>
                                    </p:anim>
                                    <p:animEffect transition="in" filter="fade">
                                      <p:cBhvr>
                                        <p:cTn id="14"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 on a </a:t>
            </a:r>
            <a:r>
              <a:rPr lang="en-US" sz="2800" b="1" err="1"/>
              <a:t>Rekenrek</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8" name="TextBox 17"/>
          <p:cNvSpPr txBox="1"/>
          <p:nvPr/>
        </p:nvSpPr>
        <p:spPr>
          <a:xfrm>
            <a:off x="1094895" y="1197959"/>
            <a:ext cx="6954212" cy="707886"/>
          </a:xfrm>
          <a:prstGeom prst="rect">
            <a:avLst/>
          </a:prstGeom>
          <a:noFill/>
        </p:spPr>
        <p:txBody>
          <a:bodyPr wrap="square" rtlCol="0">
            <a:spAutoFit/>
          </a:bodyPr>
          <a:lstStyle/>
          <a:p>
            <a:pPr algn="ctr"/>
            <a:r>
              <a:rPr lang="en-US" sz="2000" b="1">
                <a:solidFill>
                  <a:srgbClr val="0000FF"/>
                </a:solidFill>
              </a:rPr>
              <a:t>Take out the </a:t>
            </a:r>
            <a:r>
              <a:rPr lang="en-US" sz="2000" b="1" err="1">
                <a:solidFill>
                  <a:srgbClr val="0000FF"/>
                </a:solidFill>
              </a:rPr>
              <a:t>Rekenrek</a:t>
            </a:r>
            <a:r>
              <a:rPr lang="en-US" sz="2000" b="1">
                <a:solidFill>
                  <a:srgbClr val="0000FF"/>
                </a:solidFill>
              </a:rPr>
              <a:t> that you made yesterday.  I’m going to call out a number, and I want you to show it on your </a:t>
            </a:r>
            <a:r>
              <a:rPr lang="en-US" sz="2000" b="1" err="1">
                <a:solidFill>
                  <a:srgbClr val="0000FF"/>
                </a:solidFill>
              </a:rPr>
              <a:t>Rekenrek</a:t>
            </a:r>
            <a:r>
              <a:rPr lang="en-US" sz="2000" b="1">
                <a:solidFill>
                  <a:srgbClr val="0000FF"/>
                </a:solidFill>
              </a:rPr>
              <a:t>.</a:t>
            </a:r>
          </a:p>
        </p:txBody>
      </p:sp>
      <p:pic>
        <p:nvPicPr>
          <p:cNvPr id="3" name="Picture 2"/>
          <p:cNvPicPr>
            <a:picLocks noChangeAspect="1"/>
          </p:cNvPicPr>
          <p:nvPr/>
        </p:nvPicPr>
        <p:blipFill>
          <a:blip r:embed="rId4"/>
          <a:stretch>
            <a:fillRect/>
          </a:stretch>
        </p:blipFill>
        <p:spPr>
          <a:xfrm>
            <a:off x="460375" y="3419062"/>
            <a:ext cx="3737658" cy="2933352"/>
          </a:xfrm>
          <a:prstGeom prst="rect">
            <a:avLst/>
          </a:prstGeom>
        </p:spPr>
      </p:pic>
      <p:pic>
        <p:nvPicPr>
          <p:cNvPr id="95240" name="Picture 8"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49" y="2145205"/>
            <a:ext cx="2784683" cy="2358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67250" y="2364069"/>
            <a:ext cx="808235" cy="1569660"/>
          </a:xfrm>
          <a:prstGeom prst="rect">
            <a:avLst/>
          </a:prstGeom>
          <a:noFill/>
        </p:spPr>
        <p:txBody>
          <a:bodyPr wrap="none" rtlCol="0">
            <a:spAutoFit/>
          </a:bodyPr>
          <a:lstStyle/>
          <a:p>
            <a:pPr algn="ctr"/>
            <a:r>
              <a:rPr lang="en-US" sz="9600" b="1"/>
              <a:t>3</a:t>
            </a:r>
          </a:p>
        </p:txBody>
      </p:sp>
    </p:spTree>
    <p:extLst>
      <p:ext uri="{BB962C8B-B14F-4D97-AF65-F5344CB8AC3E}">
        <p14:creationId xmlns:p14="http://schemas.microsoft.com/office/powerpoint/2010/main" val="313001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5240"/>
                                        </p:tgtEl>
                                        <p:attrNameLst>
                                          <p:attrName>style.visibility</p:attrName>
                                        </p:attrNameLst>
                                      </p:cBhvr>
                                      <p:to>
                                        <p:strVal val="visible"/>
                                      </p:to>
                                    </p:set>
                                    <p:anim calcmode="lin" valueType="num">
                                      <p:cBhvr>
                                        <p:cTn id="12" dur="500" fill="hold"/>
                                        <p:tgtEl>
                                          <p:spTgt spid="95240"/>
                                        </p:tgtEl>
                                        <p:attrNameLst>
                                          <p:attrName>ppt_w</p:attrName>
                                        </p:attrNameLst>
                                      </p:cBhvr>
                                      <p:tavLst>
                                        <p:tav tm="0">
                                          <p:val>
                                            <p:fltVal val="0"/>
                                          </p:val>
                                        </p:tav>
                                        <p:tav tm="100000">
                                          <p:val>
                                            <p:strVal val="#ppt_w"/>
                                          </p:val>
                                        </p:tav>
                                      </p:tavLst>
                                    </p:anim>
                                    <p:anim calcmode="lin" valueType="num">
                                      <p:cBhvr>
                                        <p:cTn id="13" dur="500" fill="hold"/>
                                        <p:tgtEl>
                                          <p:spTgt spid="95240"/>
                                        </p:tgtEl>
                                        <p:attrNameLst>
                                          <p:attrName>ppt_h</p:attrName>
                                        </p:attrNameLst>
                                      </p:cBhvr>
                                      <p:tavLst>
                                        <p:tav tm="0">
                                          <p:val>
                                            <p:fltVal val="0"/>
                                          </p:val>
                                        </p:tav>
                                        <p:tav tm="100000">
                                          <p:val>
                                            <p:strVal val="#ppt_h"/>
                                          </p:val>
                                        </p:tav>
                                      </p:tavLst>
                                    </p:anim>
                                    <p:animEffect transition="in" filter="fade">
                                      <p:cBhvr>
                                        <p:cTn id="14"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 on a </a:t>
            </a:r>
            <a:r>
              <a:rPr lang="en-US" sz="2800" b="1" err="1"/>
              <a:t>Rekenrek</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8" name="TextBox 17"/>
          <p:cNvSpPr txBox="1"/>
          <p:nvPr/>
        </p:nvSpPr>
        <p:spPr>
          <a:xfrm>
            <a:off x="1094895" y="1197959"/>
            <a:ext cx="6954212" cy="707886"/>
          </a:xfrm>
          <a:prstGeom prst="rect">
            <a:avLst/>
          </a:prstGeom>
          <a:noFill/>
        </p:spPr>
        <p:txBody>
          <a:bodyPr wrap="square" rtlCol="0">
            <a:spAutoFit/>
          </a:bodyPr>
          <a:lstStyle/>
          <a:p>
            <a:pPr algn="ctr"/>
            <a:r>
              <a:rPr lang="en-US" sz="2000" b="1">
                <a:solidFill>
                  <a:srgbClr val="0000FF"/>
                </a:solidFill>
              </a:rPr>
              <a:t>Take out the </a:t>
            </a:r>
            <a:r>
              <a:rPr lang="en-US" sz="2000" b="1" err="1">
                <a:solidFill>
                  <a:srgbClr val="0000FF"/>
                </a:solidFill>
              </a:rPr>
              <a:t>Rekenrek</a:t>
            </a:r>
            <a:r>
              <a:rPr lang="en-US" sz="2000" b="1">
                <a:solidFill>
                  <a:srgbClr val="0000FF"/>
                </a:solidFill>
              </a:rPr>
              <a:t> that you made yesterday.  I’m going to call out a number, and I want you to show it on your </a:t>
            </a:r>
            <a:r>
              <a:rPr lang="en-US" sz="2000" b="1" err="1">
                <a:solidFill>
                  <a:srgbClr val="0000FF"/>
                </a:solidFill>
              </a:rPr>
              <a:t>Rekenrek</a:t>
            </a:r>
            <a:r>
              <a:rPr lang="en-US" sz="2000" b="1">
                <a:solidFill>
                  <a:srgbClr val="0000FF"/>
                </a:solidFill>
              </a:rPr>
              <a:t>.</a:t>
            </a:r>
          </a:p>
        </p:txBody>
      </p:sp>
      <p:pic>
        <p:nvPicPr>
          <p:cNvPr id="3" name="Picture 2"/>
          <p:cNvPicPr>
            <a:picLocks noChangeAspect="1"/>
          </p:cNvPicPr>
          <p:nvPr/>
        </p:nvPicPr>
        <p:blipFill>
          <a:blip r:embed="rId4"/>
          <a:stretch>
            <a:fillRect/>
          </a:stretch>
        </p:blipFill>
        <p:spPr>
          <a:xfrm>
            <a:off x="460375" y="3419062"/>
            <a:ext cx="3737658" cy="2933352"/>
          </a:xfrm>
          <a:prstGeom prst="rect">
            <a:avLst/>
          </a:prstGeom>
        </p:spPr>
      </p:pic>
      <p:pic>
        <p:nvPicPr>
          <p:cNvPr id="95240" name="Picture 8"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49" y="2145205"/>
            <a:ext cx="2784683" cy="2358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67250" y="2364069"/>
            <a:ext cx="808235" cy="1569660"/>
          </a:xfrm>
          <a:prstGeom prst="rect">
            <a:avLst/>
          </a:prstGeom>
          <a:noFill/>
        </p:spPr>
        <p:txBody>
          <a:bodyPr wrap="none" rtlCol="0">
            <a:spAutoFit/>
          </a:bodyPr>
          <a:lstStyle/>
          <a:p>
            <a:pPr algn="ctr"/>
            <a:r>
              <a:rPr lang="en-US" sz="9600" b="1"/>
              <a:t>2</a:t>
            </a:r>
          </a:p>
        </p:txBody>
      </p:sp>
    </p:spTree>
    <p:extLst>
      <p:ext uri="{BB962C8B-B14F-4D97-AF65-F5344CB8AC3E}">
        <p14:creationId xmlns:p14="http://schemas.microsoft.com/office/powerpoint/2010/main" val="382579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5240"/>
                                        </p:tgtEl>
                                        <p:attrNameLst>
                                          <p:attrName>style.visibility</p:attrName>
                                        </p:attrNameLst>
                                      </p:cBhvr>
                                      <p:to>
                                        <p:strVal val="visible"/>
                                      </p:to>
                                    </p:set>
                                    <p:anim calcmode="lin" valueType="num">
                                      <p:cBhvr>
                                        <p:cTn id="12" dur="500" fill="hold"/>
                                        <p:tgtEl>
                                          <p:spTgt spid="95240"/>
                                        </p:tgtEl>
                                        <p:attrNameLst>
                                          <p:attrName>ppt_w</p:attrName>
                                        </p:attrNameLst>
                                      </p:cBhvr>
                                      <p:tavLst>
                                        <p:tav tm="0">
                                          <p:val>
                                            <p:fltVal val="0"/>
                                          </p:val>
                                        </p:tav>
                                        <p:tav tm="100000">
                                          <p:val>
                                            <p:strVal val="#ppt_w"/>
                                          </p:val>
                                        </p:tav>
                                      </p:tavLst>
                                    </p:anim>
                                    <p:anim calcmode="lin" valueType="num">
                                      <p:cBhvr>
                                        <p:cTn id="13" dur="500" fill="hold"/>
                                        <p:tgtEl>
                                          <p:spTgt spid="95240"/>
                                        </p:tgtEl>
                                        <p:attrNameLst>
                                          <p:attrName>ppt_h</p:attrName>
                                        </p:attrNameLst>
                                      </p:cBhvr>
                                      <p:tavLst>
                                        <p:tav tm="0">
                                          <p:val>
                                            <p:fltVal val="0"/>
                                          </p:val>
                                        </p:tav>
                                        <p:tav tm="100000">
                                          <p:val>
                                            <p:strVal val="#ppt_h"/>
                                          </p:val>
                                        </p:tav>
                                      </p:tavLst>
                                    </p:anim>
                                    <p:animEffect transition="in" filter="fade">
                                      <p:cBhvr>
                                        <p:cTn id="14"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Counting on a </a:t>
            </a:r>
            <a:r>
              <a:rPr lang="en-US" sz="2800" b="1" err="1"/>
              <a:t>Rekenrek</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8" name="TextBox 17"/>
          <p:cNvSpPr txBox="1"/>
          <p:nvPr/>
        </p:nvSpPr>
        <p:spPr>
          <a:xfrm>
            <a:off x="1094895" y="1197959"/>
            <a:ext cx="6954212" cy="707886"/>
          </a:xfrm>
          <a:prstGeom prst="rect">
            <a:avLst/>
          </a:prstGeom>
          <a:noFill/>
        </p:spPr>
        <p:txBody>
          <a:bodyPr wrap="square" rtlCol="0">
            <a:spAutoFit/>
          </a:bodyPr>
          <a:lstStyle/>
          <a:p>
            <a:pPr algn="ctr"/>
            <a:r>
              <a:rPr lang="en-US" sz="2000" b="1">
                <a:solidFill>
                  <a:srgbClr val="0000FF"/>
                </a:solidFill>
              </a:rPr>
              <a:t>Take out the </a:t>
            </a:r>
            <a:r>
              <a:rPr lang="en-US" sz="2000" b="1" err="1">
                <a:solidFill>
                  <a:srgbClr val="0000FF"/>
                </a:solidFill>
              </a:rPr>
              <a:t>Rekenrek</a:t>
            </a:r>
            <a:r>
              <a:rPr lang="en-US" sz="2000" b="1">
                <a:solidFill>
                  <a:srgbClr val="0000FF"/>
                </a:solidFill>
              </a:rPr>
              <a:t> that you made yesterday.  I’m going to call out a number, and I want you to show it on your </a:t>
            </a:r>
            <a:r>
              <a:rPr lang="en-US" sz="2000" b="1" err="1">
                <a:solidFill>
                  <a:srgbClr val="0000FF"/>
                </a:solidFill>
              </a:rPr>
              <a:t>Rekenrek</a:t>
            </a:r>
            <a:r>
              <a:rPr lang="en-US" sz="2000" b="1">
                <a:solidFill>
                  <a:srgbClr val="0000FF"/>
                </a:solidFill>
              </a:rPr>
              <a:t>.</a:t>
            </a:r>
          </a:p>
        </p:txBody>
      </p:sp>
      <p:pic>
        <p:nvPicPr>
          <p:cNvPr id="3" name="Picture 2"/>
          <p:cNvPicPr>
            <a:picLocks noChangeAspect="1"/>
          </p:cNvPicPr>
          <p:nvPr/>
        </p:nvPicPr>
        <p:blipFill>
          <a:blip r:embed="rId4"/>
          <a:stretch>
            <a:fillRect/>
          </a:stretch>
        </p:blipFill>
        <p:spPr>
          <a:xfrm>
            <a:off x="460375" y="3419062"/>
            <a:ext cx="3737658" cy="2933352"/>
          </a:xfrm>
          <a:prstGeom prst="rect">
            <a:avLst/>
          </a:prstGeom>
        </p:spPr>
      </p:pic>
      <p:pic>
        <p:nvPicPr>
          <p:cNvPr id="95240" name="Picture 8"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749" y="2145205"/>
            <a:ext cx="2784683" cy="2358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67250" y="2364069"/>
            <a:ext cx="808235" cy="1569660"/>
          </a:xfrm>
          <a:prstGeom prst="rect">
            <a:avLst/>
          </a:prstGeom>
          <a:noFill/>
        </p:spPr>
        <p:txBody>
          <a:bodyPr wrap="none" rtlCol="0">
            <a:spAutoFit/>
          </a:bodyPr>
          <a:lstStyle/>
          <a:p>
            <a:pPr algn="ctr"/>
            <a:r>
              <a:rPr lang="en-US" sz="9600" b="1"/>
              <a:t>1</a:t>
            </a:r>
          </a:p>
        </p:txBody>
      </p:sp>
    </p:spTree>
    <p:extLst>
      <p:ext uri="{BB962C8B-B14F-4D97-AF65-F5344CB8AC3E}">
        <p14:creationId xmlns:p14="http://schemas.microsoft.com/office/powerpoint/2010/main" val="6634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5240"/>
                                        </p:tgtEl>
                                        <p:attrNameLst>
                                          <p:attrName>style.visibility</p:attrName>
                                        </p:attrNameLst>
                                      </p:cBhvr>
                                      <p:to>
                                        <p:strVal val="visible"/>
                                      </p:to>
                                    </p:set>
                                    <p:anim calcmode="lin" valueType="num">
                                      <p:cBhvr>
                                        <p:cTn id="12" dur="500" fill="hold"/>
                                        <p:tgtEl>
                                          <p:spTgt spid="95240"/>
                                        </p:tgtEl>
                                        <p:attrNameLst>
                                          <p:attrName>ppt_w</p:attrName>
                                        </p:attrNameLst>
                                      </p:cBhvr>
                                      <p:tavLst>
                                        <p:tav tm="0">
                                          <p:val>
                                            <p:fltVal val="0"/>
                                          </p:val>
                                        </p:tav>
                                        <p:tav tm="100000">
                                          <p:val>
                                            <p:strVal val="#ppt_w"/>
                                          </p:val>
                                        </p:tav>
                                      </p:tavLst>
                                    </p:anim>
                                    <p:anim calcmode="lin" valueType="num">
                                      <p:cBhvr>
                                        <p:cTn id="13" dur="500" fill="hold"/>
                                        <p:tgtEl>
                                          <p:spTgt spid="95240"/>
                                        </p:tgtEl>
                                        <p:attrNameLst>
                                          <p:attrName>ppt_h</p:attrName>
                                        </p:attrNameLst>
                                      </p:cBhvr>
                                      <p:tavLst>
                                        <p:tav tm="0">
                                          <p:val>
                                            <p:fltVal val="0"/>
                                          </p:val>
                                        </p:tav>
                                        <p:tav tm="100000">
                                          <p:val>
                                            <p:strVal val="#ppt_h"/>
                                          </p:val>
                                        </p:tav>
                                      </p:tavLst>
                                    </p:anim>
                                    <p:animEffect transition="in" filter="fade">
                                      <p:cBhvr>
                                        <p:cTn id="14"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One More</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5" name="TextBox 14"/>
          <p:cNvSpPr txBox="1"/>
          <p:nvPr/>
        </p:nvSpPr>
        <p:spPr>
          <a:xfrm>
            <a:off x="1309523" y="1217633"/>
            <a:ext cx="6524955" cy="400110"/>
          </a:xfrm>
          <a:prstGeom prst="rect">
            <a:avLst/>
          </a:prstGeom>
          <a:noFill/>
        </p:spPr>
        <p:txBody>
          <a:bodyPr wrap="square" rtlCol="0">
            <a:spAutoFit/>
          </a:bodyPr>
          <a:lstStyle/>
          <a:p>
            <a:pPr algn="ctr"/>
            <a:r>
              <a:rPr lang="en-US" sz="2000" b="1">
                <a:solidFill>
                  <a:srgbClr val="0000FF"/>
                </a:solidFill>
              </a:rPr>
              <a:t>Say one more than the number you see on the </a:t>
            </a:r>
            <a:r>
              <a:rPr lang="en-US" sz="2000" b="1" err="1">
                <a:solidFill>
                  <a:srgbClr val="0000FF"/>
                </a:solidFill>
              </a:rPr>
              <a:t>Rekenrek</a:t>
            </a:r>
            <a:r>
              <a:rPr lang="en-US" sz="2000" b="1">
                <a:solidFill>
                  <a:srgbClr val="0000FF"/>
                </a:solidFill>
              </a:rPr>
              <a:t>.</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413265" y="2732456"/>
            <a:ext cx="4573093" cy="903327"/>
          </a:xfrm>
          <a:prstGeom prst="rect">
            <a:avLst/>
          </a:prstGeom>
        </p:spPr>
      </p:pic>
    </p:spTree>
    <p:extLst>
      <p:ext uri="{BB962C8B-B14F-4D97-AF65-F5344CB8AC3E}">
        <p14:creationId xmlns:p14="http://schemas.microsoft.com/office/powerpoint/2010/main" val="504242957"/>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One More</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5" name="TextBox 14"/>
          <p:cNvSpPr txBox="1"/>
          <p:nvPr/>
        </p:nvSpPr>
        <p:spPr>
          <a:xfrm>
            <a:off x="1309523" y="1217633"/>
            <a:ext cx="6524955" cy="400110"/>
          </a:xfrm>
          <a:prstGeom prst="rect">
            <a:avLst/>
          </a:prstGeom>
          <a:noFill/>
        </p:spPr>
        <p:txBody>
          <a:bodyPr wrap="square" rtlCol="0">
            <a:spAutoFit/>
          </a:bodyPr>
          <a:lstStyle/>
          <a:p>
            <a:pPr algn="ctr"/>
            <a:r>
              <a:rPr lang="en-US" sz="2000" b="1">
                <a:solidFill>
                  <a:srgbClr val="0000FF"/>
                </a:solidFill>
              </a:rPr>
              <a:t>Say one more than the number you see on the </a:t>
            </a:r>
            <a:r>
              <a:rPr lang="en-US" sz="2000" b="1" err="1">
                <a:solidFill>
                  <a:srgbClr val="0000FF"/>
                </a:solidFill>
              </a:rPr>
              <a:t>Rekenrek</a:t>
            </a:r>
            <a:r>
              <a:rPr lang="en-US" sz="2000" b="1">
                <a:solidFill>
                  <a:srgbClr val="0000FF"/>
                </a:solidFill>
              </a:rPr>
              <a:t>.</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177624" y="2508504"/>
            <a:ext cx="4855964" cy="1487734"/>
          </a:xfrm>
          <a:prstGeom prst="rect">
            <a:avLst/>
          </a:prstGeom>
        </p:spPr>
      </p:pic>
    </p:spTree>
    <p:extLst>
      <p:ext uri="{BB962C8B-B14F-4D97-AF65-F5344CB8AC3E}">
        <p14:creationId xmlns:p14="http://schemas.microsoft.com/office/powerpoint/2010/main" val="4077865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is One More?</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2</a:t>
            </a:r>
          </a:p>
          <a:p>
            <a:pPr algn="ctr"/>
            <a:r>
              <a:rPr lang="en-US" sz="1400"/>
              <a:t>Fluency</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43432" y="2119659"/>
            <a:ext cx="4333875" cy="2343150"/>
          </a:xfrm>
          <a:prstGeom prst="rect">
            <a:avLst/>
          </a:prstGeom>
        </p:spPr>
      </p:pic>
      <p:sp>
        <p:nvSpPr>
          <p:cNvPr id="17" name="TextBox 16"/>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What’s one more?</a:t>
            </a:r>
          </a:p>
          <a:p>
            <a:pPr algn="ctr"/>
            <a:r>
              <a:rPr lang="en-US" sz="2000" b="1">
                <a:solidFill>
                  <a:srgbClr val="0000FF"/>
                </a:solidFill>
              </a:rPr>
              <a:t>“__ is one more than __.”</a:t>
            </a:r>
          </a:p>
        </p:txBody>
      </p:sp>
    </p:spTree>
    <p:extLst>
      <p:ext uri="{BB962C8B-B14F-4D97-AF65-F5344CB8AC3E}">
        <p14:creationId xmlns:p14="http://schemas.microsoft.com/office/powerpoint/2010/main" val="127762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One More</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5" name="TextBox 14"/>
          <p:cNvSpPr txBox="1"/>
          <p:nvPr/>
        </p:nvSpPr>
        <p:spPr>
          <a:xfrm>
            <a:off x="1309523" y="1217633"/>
            <a:ext cx="6524955" cy="400110"/>
          </a:xfrm>
          <a:prstGeom prst="rect">
            <a:avLst/>
          </a:prstGeom>
          <a:noFill/>
        </p:spPr>
        <p:txBody>
          <a:bodyPr wrap="square" rtlCol="0">
            <a:spAutoFit/>
          </a:bodyPr>
          <a:lstStyle/>
          <a:p>
            <a:pPr algn="ctr"/>
            <a:r>
              <a:rPr lang="en-US" sz="2000" b="1">
                <a:solidFill>
                  <a:srgbClr val="0000FF"/>
                </a:solidFill>
              </a:rPr>
              <a:t>Say one more than the number you see on the </a:t>
            </a:r>
            <a:r>
              <a:rPr lang="en-US" sz="2000" b="1" err="1">
                <a:solidFill>
                  <a:srgbClr val="0000FF"/>
                </a:solidFill>
              </a:rPr>
              <a:t>Rekenrek</a:t>
            </a:r>
            <a:r>
              <a:rPr lang="en-US" sz="2000" b="1">
                <a:solidFill>
                  <a:srgbClr val="0000FF"/>
                </a:solidFill>
              </a:rPr>
              <a:t>.</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471425" y="2720036"/>
            <a:ext cx="4508307" cy="901661"/>
          </a:xfrm>
          <a:prstGeom prst="rect">
            <a:avLst/>
          </a:prstGeom>
        </p:spPr>
      </p:pic>
    </p:spTree>
    <p:extLst>
      <p:ext uri="{BB962C8B-B14F-4D97-AF65-F5344CB8AC3E}">
        <p14:creationId xmlns:p14="http://schemas.microsoft.com/office/powerpoint/2010/main" val="2272751156"/>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One More</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5" name="TextBox 14"/>
          <p:cNvSpPr txBox="1"/>
          <p:nvPr/>
        </p:nvSpPr>
        <p:spPr>
          <a:xfrm>
            <a:off x="1309523" y="1217633"/>
            <a:ext cx="6524955" cy="400110"/>
          </a:xfrm>
          <a:prstGeom prst="rect">
            <a:avLst/>
          </a:prstGeom>
          <a:noFill/>
        </p:spPr>
        <p:txBody>
          <a:bodyPr wrap="square" rtlCol="0">
            <a:spAutoFit/>
          </a:bodyPr>
          <a:lstStyle/>
          <a:p>
            <a:pPr algn="ctr"/>
            <a:r>
              <a:rPr lang="en-US" sz="2000" b="1">
                <a:solidFill>
                  <a:srgbClr val="0000FF"/>
                </a:solidFill>
              </a:rPr>
              <a:t>Say one more than the number you see on the </a:t>
            </a:r>
            <a:r>
              <a:rPr lang="en-US" sz="2000" b="1" err="1">
                <a:solidFill>
                  <a:srgbClr val="0000FF"/>
                </a:solidFill>
              </a:rPr>
              <a:t>Rekenrek</a:t>
            </a:r>
            <a:r>
              <a:rPr lang="en-US" sz="2000" b="1">
                <a:solidFill>
                  <a:srgbClr val="0000FF"/>
                </a:solidFill>
              </a:rPr>
              <a:t>.</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177624" y="2456794"/>
            <a:ext cx="4855964" cy="1591153"/>
          </a:xfrm>
          <a:prstGeom prst="rect">
            <a:avLst/>
          </a:prstGeom>
        </p:spPr>
      </p:pic>
    </p:spTree>
    <p:extLst>
      <p:ext uri="{BB962C8B-B14F-4D97-AF65-F5344CB8AC3E}">
        <p14:creationId xmlns:p14="http://schemas.microsoft.com/office/powerpoint/2010/main" val="154789416"/>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One More</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5" name="TextBox 14"/>
          <p:cNvSpPr txBox="1"/>
          <p:nvPr/>
        </p:nvSpPr>
        <p:spPr>
          <a:xfrm>
            <a:off x="1309523" y="1217633"/>
            <a:ext cx="6524955" cy="400110"/>
          </a:xfrm>
          <a:prstGeom prst="rect">
            <a:avLst/>
          </a:prstGeom>
          <a:noFill/>
        </p:spPr>
        <p:txBody>
          <a:bodyPr wrap="square" rtlCol="0">
            <a:spAutoFit/>
          </a:bodyPr>
          <a:lstStyle/>
          <a:p>
            <a:pPr algn="ctr"/>
            <a:r>
              <a:rPr lang="en-US" sz="2000" b="1">
                <a:solidFill>
                  <a:srgbClr val="0000FF"/>
                </a:solidFill>
              </a:rPr>
              <a:t>Say one more than the number you see on the </a:t>
            </a:r>
            <a:r>
              <a:rPr lang="en-US" sz="2000" b="1" err="1">
                <a:solidFill>
                  <a:srgbClr val="0000FF"/>
                </a:solidFill>
              </a:rPr>
              <a:t>Rekenrek</a:t>
            </a:r>
            <a:r>
              <a:rPr lang="en-US" sz="2000" b="1">
                <a:solidFill>
                  <a:srgbClr val="0000FF"/>
                </a:solidFill>
              </a:rPr>
              <a:t>.</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462610" y="2704916"/>
            <a:ext cx="4540313" cy="931902"/>
          </a:xfrm>
          <a:prstGeom prst="rect">
            <a:avLst/>
          </a:prstGeom>
        </p:spPr>
      </p:pic>
    </p:spTree>
    <p:extLst>
      <p:ext uri="{BB962C8B-B14F-4D97-AF65-F5344CB8AC3E}">
        <p14:creationId xmlns:p14="http://schemas.microsoft.com/office/powerpoint/2010/main" val="2423056342"/>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One More</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5" name="TextBox 14"/>
          <p:cNvSpPr txBox="1"/>
          <p:nvPr/>
        </p:nvSpPr>
        <p:spPr>
          <a:xfrm>
            <a:off x="1309523" y="1217633"/>
            <a:ext cx="6524955" cy="400110"/>
          </a:xfrm>
          <a:prstGeom prst="rect">
            <a:avLst/>
          </a:prstGeom>
          <a:noFill/>
        </p:spPr>
        <p:txBody>
          <a:bodyPr wrap="square" rtlCol="0">
            <a:spAutoFit/>
          </a:bodyPr>
          <a:lstStyle/>
          <a:p>
            <a:pPr algn="ctr"/>
            <a:r>
              <a:rPr lang="en-US" sz="2000" b="1">
                <a:solidFill>
                  <a:srgbClr val="0000FF"/>
                </a:solidFill>
              </a:rPr>
              <a:t>Say one more than the number you see on the </a:t>
            </a:r>
            <a:r>
              <a:rPr lang="en-US" sz="2000" b="1" err="1">
                <a:solidFill>
                  <a:srgbClr val="0000FF"/>
                </a:solidFill>
              </a:rPr>
              <a:t>Rekenrek</a:t>
            </a:r>
            <a:r>
              <a:rPr lang="en-US" sz="2000" b="1">
                <a:solidFill>
                  <a:srgbClr val="0000FF"/>
                </a:solidFill>
              </a:rPr>
              <a:t>.</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183764" y="2489300"/>
            <a:ext cx="4776474" cy="1526142"/>
          </a:xfrm>
          <a:prstGeom prst="rect">
            <a:avLst/>
          </a:prstGeom>
        </p:spPr>
      </p:pic>
    </p:spTree>
    <p:extLst>
      <p:ext uri="{BB962C8B-B14F-4D97-AF65-F5344CB8AC3E}">
        <p14:creationId xmlns:p14="http://schemas.microsoft.com/office/powerpoint/2010/main" val="3269198136"/>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One More</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5" name="TextBox 14"/>
          <p:cNvSpPr txBox="1"/>
          <p:nvPr/>
        </p:nvSpPr>
        <p:spPr>
          <a:xfrm>
            <a:off x="1309523" y="1217633"/>
            <a:ext cx="6524955" cy="400110"/>
          </a:xfrm>
          <a:prstGeom prst="rect">
            <a:avLst/>
          </a:prstGeom>
          <a:noFill/>
        </p:spPr>
        <p:txBody>
          <a:bodyPr wrap="square" rtlCol="0">
            <a:spAutoFit/>
          </a:bodyPr>
          <a:lstStyle/>
          <a:p>
            <a:pPr algn="ctr"/>
            <a:r>
              <a:rPr lang="en-US" sz="2000" b="1">
                <a:solidFill>
                  <a:srgbClr val="0000FF"/>
                </a:solidFill>
              </a:rPr>
              <a:t>Say one more than the number you see on the </a:t>
            </a:r>
            <a:r>
              <a:rPr lang="en-US" sz="2000" b="1" err="1">
                <a:solidFill>
                  <a:srgbClr val="0000FF"/>
                </a:solidFill>
              </a:rPr>
              <a:t>Rekenrek</a:t>
            </a:r>
            <a:r>
              <a:rPr lang="en-US" sz="2000" b="1">
                <a:solidFill>
                  <a:srgbClr val="0000FF"/>
                </a:solidFill>
              </a:rPr>
              <a:t>.</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373329" y="2706831"/>
            <a:ext cx="4606403" cy="928071"/>
          </a:xfrm>
          <a:prstGeom prst="rect">
            <a:avLst/>
          </a:prstGeom>
        </p:spPr>
      </p:pic>
    </p:spTree>
    <p:extLst>
      <p:ext uri="{BB962C8B-B14F-4D97-AF65-F5344CB8AC3E}">
        <p14:creationId xmlns:p14="http://schemas.microsoft.com/office/powerpoint/2010/main" val="4138494153"/>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One More</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5" name="TextBox 14"/>
          <p:cNvSpPr txBox="1"/>
          <p:nvPr/>
        </p:nvSpPr>
        <p:spPr>
          <a:xfrm>
            <a:off x="1309523" y="1217633"/>
            <a:ext cx="6524955" cy="400110"/>
          </a:xfrm>
          <a:prstGeom prst="rect">
            <a:avLst/>
          </a:prstGeom>
          <a:noFill/>
        </p:spPr>
        <p:txBody>
          <a:bodyPr wrap="square" rtlCol="0">
            <a:spAutoFit/>
          </a:bodyPr>
          <a:lstStyle/>
          <a:p>
            <a:pPr algn="ctr"/>
            <a:r>
              <a:rPr lang="en-US" sz="2000" b="1">
                <a:solidFill>
                  <a:srgbClr val="0000FF"/>
                </a:solidFill>
              </a:rPr>
              <a:t>Say one more than the number you see on the </a:t>
            </a:r>
            <a:r>
              <a:rPr lang="en-US" sz="2000" b="1" err="1">
                <a:solidFill>
                  <a:srgbClr val="0000FF"/>
                </a:solidFill>
              </a:rPr>
              <a:t>Rekenrek</a:t>
            </a:r>
            <a:r>
              <a:rPr lang="en-US" sz="2000" b="1">
                <a:solidFill>
                  <a:srgbClr val="0000FF"/>
                </a:solidFill>
              </a:rPr>
              <a:t>.</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177624" y="2508684"/>
            <a:ext cx="4855964" cy="1512320"/>
          </a:xfrm>
          <a:prstGeom prst="rect">
            <a:avLst/>
          </a:prstGeom>
        </p:spPr>
      </p:pic>
    </p:spTree>
    <p:extLst>
      <p:ext uri="{BB962C8B-B14F-4D97-AF65-F5344CB8AC3E}">
        <p14:creationId xmlns:p14="http://schemas.microsoft.com/office/powerpoint/2010/main" val="3804977269"/>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One More</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5" name="TextBox 14"/>
          <p:cNvSpPr txBox="1"/>
          <p:nvPr/>
        </p:nvSpPr>
        <p:spPr>
          <a:xfrm>
            <a:off x="1309523" y="1217633"/>
            <a:ext cx="6524955" cy="400110"/>
          </a:xfrm>
          <a:prstGeom prst="rect">
            <a:avLst/>
          </a:prstGeom>
          <a:noFill/>
        </p:spPr>
        <p:txBody>
          <a:bodyPr wrap="square" rtlCol="0">
            <a:spAutoFit/>
          </a:bodyPr>
          <a:lstStyle/>
          <a:p>
            <a:pPr algn="ctr"/>
            <a:r>
              <a:rPr lang="en-US" sz="2000" b="1">
                <a:solidFill>
                  <a:srgbClr val="0000FF"/>
                </a:solidFill>
              </a:rPr>
              <a:t>Say one more than the number you see on the </a:t>
            </a:r>
            <a:r>
              <a:rPr lang="en-US" sz="2000" b="1" err="1">
                <a:solidFill>
                  <a:srgbClr val="0000FF"/>
                </a:solidFill>
              </a:rPr>
              <a:t>Rekenrek</a:t>
            </a:r>
            <a:r>
              <a:rPr lang="en-US" sz="2000" b="1">
                <a:solidFill>
                  <a:srgbClr val="0000FF"/>
                </a:solidFill>
              </a:rPr>
              <a:t>.</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152455" y="2606149"/>
            <a:ext cx="4790003" cy="992659"/>
          </a:xfrm>
          <a:prstGeom prst="rect">
            <a:avLst/>
          </a:prstGeom>
        </p:spPr>
      </p:pic>
    </p:spTree>
    <p:extLst>
      <p:ext uri="{BB962C8B-B14F-4D97-AF65-F5344CB8AC3E}">
        <p14:creationId xmlns:p14="http://schemas.microsoft.com/office/powerpoint/2010/main" val="780911190"/>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One More</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5" name="TextBox 14"/>
          <p:cNvSpPr txBox="1"/>
          <p:nvPr/>
        </p:nvSpPr>
        <p:spPr>
          <a:xfrm>
            <a:off x="1309523" y="1217633"/>
            <a:ext cx="6524955" cy="400110"/>
          </a:xfrm>
          <a:prstGeom prst="rect">
            <a:avLst/>
          </a:prstGeom>
          <a:noFill/>
        </p:spPr>
        <p:txBody>
          <a:bodyPr wrap="square" rtlCol="0">
            <a:spAutoFit/>
          </a:bodyPr>
          <a:lstStyle/>
          <a:p>
            <a:pPr algn="ctr"/>
            <a:r>
              <a:rPr lang="en-US" sz="2000" b="1">
                <a:solidFill>
                  <a:srgbClr val="0000FF"/>
                </a:solidFill>
              </a:rPr>
              <a:t>Say one more than the number you see on the </a:t>
            </a:r>
            <a:r>
              <a:rPr lang="en-US" sz="2000" b="1" err="1">
                <a:solidFill>
                  <a:srgbClr val="0000FF"/>
                </a:solidFill>
              </a:rPr>
              <a:t>Rekenrek</a:t>
            </a:r>
            <a:r>
              <a:rPr lang="en-US" sz="2000" b="1">
                <a:solidFill>
                  <a:srgbClr val="0000FF"/>
                </a:solidFill>
              </a:rPr>
              <a:t>.</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180937" y="2412511"/>
            <a:ext cx="4849338" cy="1568551"/>
          </a:xfrm>
          <a:prstGeom prst="rect">
            <a:avLst/>
          </a:prstGeom>
        </p:spPr>
      </p:pic>
    </p:spTree>
    <p:extLst>
      <p:ext uri="{BB962C8B-B14F-4D97-AF65-F5344CB8AC3E}">
        <p14:creationId xmlns:p14="http://schemas.microsoft.com/office/powerpoint/2010/main" val="3593104543"/>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One More</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5" name="TextBox 14"/>
          <p:cNvSpPr txBox="1"/>
          <p:nvPr/>
        </p:nvSpPr>
        <p:spPr>
          <a:xfrm>
            <a:off x="1309523" y="1217633"/>
            <a:ext cx="6524955" cy="400110"/>
          </a:xfrm>
          <a:prstGeom prst="rect">
            <a:avLst/>
          </a:prstGeom>
          <a:noFill/>
        </p:spPr>
        <p:txBody>
          <a:bodyPr wrap="square" rtlCol="0">
            <a:spAutoFit/>
          </a:bodyPr>
          <a:lstStyle/>
          <a:p>
            <a:pPr algn="ctr"/>
            <a:r>
              <a:rPr lang="en-US" sz="2000" b="1">
                <a:solidFill>
                  <a:srgbClr val="0000FF"/>
                </a:solidFill>
              </a:rPr>
              <a:t>Say one more than the number you see on the </a:t>
            </a:r>
            <a:r>
              <a:rPr lang="en-US" sz="2000" b="1" err="1">
                <a:solidFill>
                  <a:srgbClr val="0000FF"/>
                </a:solidFill>
              </a:rPr>
              <a:t>Rekenrek</a:t>
            </a:r>
            <a:r>
              <a:rPr lang="en-US" sz="2000" b="1">
                <a:solidFill>
                  <a:srgbClr val="0000FF"/>
                </a:solidFill>
              </a:rPr>
              <a:t>.</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103973" y="2559970"/>
            <a:ext cx="4677828" cy="923093"/>
          </a:xfrm>
          <a:prstGeom prst="rect">
            <a:avLst/>
          </a:prstGeom>
        </p:spPr>
      </p:pic>
    </p:spTree>
    <p:extLst>
      <p:ext uri="{BB962C8B-B14F-4D97-AF65-F5344CB8AC3E}">
        <p14:creationId xmlns:p14="http://schemas.microsoft.com/office/powerpoint/2010/main" val="998550151"/>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One More</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5" name="TextBox 14"/>
          <p:cNvSpPr txBox="1"/>
          <p:nvPr/>
        </p:nvSpPr>
        <p:spPr>
          <a:xfrm>
            <a:off x="1309523" y="1217633"/>
            <a:ext cx="6524955" cy="400110"/>
          </a:xfrm>
          <a:prstGeom prst="rect">
            <a:avLst/>
          </a:prstGeom>
          <a:noFill/>
        </p:spPr>
        <p:txBody>
          <a:bodyPr wrap="square" rtlCol="0">
            <a:spAutoFit/>
          </a:bodyPr>
          <a:lstStyle/>
          <a:p>
            <a:pPr algn="ctr"/>
            <a:r>
              <a:rPr lang="en-US" sz="2000" b="1">
                <a:solidFill>
                  <a:srgbClr val="0000FF"/>
                </a:solidFill>
              </a:rPr>
              <a:t>Say one more than the number you see on the </a:t>
            </a:r>
            <a:r>
              <a:rPr lang="en-US" sz="2000" b="1" err="1">
                <a:solidFill>
                  <a:srgbClr val="0000FF"/>
                </a:solidFill>
              </a:rPr>
              <a:t>Rekenrek</a:t>
            </a:r>
            <a:r>
              <a:rPr lang="en-US" sz="2000" b="1">
                <a:solidFill>
                  <a:srgbClr val="0000FF"/>
                </a:solidFill>
              </a:rPr>
              <a:t>.</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176702" y="2435499"/>
            <a:ext cx="4857807" cy="1544594"/>
          </a:xfrm>
          <a:prstGeom prst="rect">
            <a:avLst/>
          </a:prstGeom>
        </p:spPr>
      </p:pic>
    </p:spTree>
    <p:extLst>
      <p:ext uri="{BB962C8B-B14F-4D97-AF65-F5344CB8AC3E}">
        <p14:creationId xmlns:p14="http://schemas.microsoft.com/office/powerpoint/2010/main" val="20082990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is One More?</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2</a:t>
            </a:r>
          </a:p>
          <a:p>
            <a:pPr algn="ctr"/>
            <a:r>
              <a:rPr lang="en-US" sz="1400"/>
              <a:t>Fluency</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433907" y="2138709"/>
            <a:ext cx="4343400" cy="2324100"/>
          </a:xfrm>
          <a:prstGeom prst="rect">
            <a:avLst/>
          </a:prstGeom>
        </p:spPr>
      </p:pic>
      <p:sp>
        <p:nvSpPr>
          <p:cNvPr id="17" name="TextBox 16"/>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What’s one more?</a:t>
            </a:r>
          </a:p>
          <a:p>
            <a:pPr algn="ctr"/>
            <a:r>
              <a:rPr lang="en-US" sz="2000" b="1">
                <a:solidFill>
                  <a:srgbClr val="0000FF"/>
                </a:solidFill>
              </a:rPr>
              <a:t>“__ is one more than __.”</a:t>
            </a:r>
          </a:p>
        </p:txBody>
      </p:sp>
    </p:spTree>
    <p:extLst>
      <p:ext uri="{BB962C8B-B14F-4D97-AF65-F5344CB8AC3E}">
        <p14:creationId xmlns:p14="http://schemas.microsoft.com/office/powerpoint/2010/main" val="185057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One More</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5" name="TextBox 14"/>
          <p:cNvSpPr txBox="1"/>
          <p:nvPr/>
        </p:nvSpPr>
        <p:spPr>
          <a:xfrm>
            <a:off x="1309523" y="1217633"/>
            <a:ext cx="6524955" cy="400110"/>
          </a:xfrm>
          <a:prstGeom prst="rect">
            <a:avLst/>
          </a:prstGeom>
          <a:noFill/>
        </p:spPr>
        <p:txBody>
          <a:bodyPr wrap="square" rtlCol="0">
            <a:spAutoFit/>
          </a:bodyPr>
          <a:lstStyle/>
          <a:p>
            <a:pPr algn="ctr"/>
            <a:r>
              <a:rPr lang="en-US" sz="2000" b="1">
                <a:solidFill>
                  <a:srgbClr val="0000FF"/>
                </a:solidFill>
              </a:rPr>
              <a:t>Say one more than the number you see on the </a:t>
            </a:r>
            <a:r>
              <a:rPr lang="en-US" sz="2000" b="1" err="1">
                <a:solidFill>
                  <a:srgbClr val="0000FF"/>
                </a:solidFill>
              </a:rPr>
              <a:t>Rekenrek</a:t>
            </a:r>
            <a:r>
              <a:rPr lang="en-US" sz="2000" b="1">
                <a:solidFill>
                  <a:srgbClr val="0000FF"/>
                </a:solidFill>
              </a:rPr>
              <a:t>.</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168727" y="2644159"/>
            <a:ext cx="4660494" cy="923093"/>
          </a:xfrm>
          <a:prstGeom prst="rect">
            <a:avLst/>
          </a:prstGeom>
        </p:spPr>
      </p:pic>
    </p:spTree>
    <p:extLst>
      <p:ext uri="{BB962C8B-B14F-4D97-AF65-F5344CB8AC3E}">
        <p14:creationId xmlns:p14="http://schemas.microsoft.com/office/powerpoint/2010/main" val="2789347770"/>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One More</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5" name="TextBox 14"/>
          <p:cNvSpPr txBox="1"/>
          <p:nvPr/>
        </p:nvSpPr>
        <p:spPr>
          <a:xfrm>
            <a:off x="1309523" y="1217633"/>
            <a:ext cx="6524955" cy="400110"/>
          </a:xfrm>
          <a:prstGeom prst="rect">
            <a:avLst/>
          </a:prstGeom>
          <a:noFill/>
        </p:spPr>
        <p:txBody>
          <a:bodyPr wrap="square" rtlCol="0">
            <a:spAutoFit/>
          </a:bodyPr>
          <a:lstStyle/>
          <a:p>
            <a:pPr algn="ctr"/>
            <a:r>
              <a:rPr lang="en-US" sz="2000" b="1">
                <a:solidFill>
                  <a:srgbClr val="0000FF"/>
                </a:solidFill>
              </a:rPr>
              <a:t>Say one more than the number you see on the </a:t>
            </a:r>
            <a:r>
              <a:rPr lang="en-US" sz="2000" b="1" err="1">
                <a:solidFill>
                  <a:srgbClr val="0000FF"/>
                </a:solidFill>
              </a:rPr>
              <a:t>Rekenrek</a:t>
            </a:r>
            <a:r>
              <a:rPr lang="en-US" sz="2000" b="1">
                <a:solidFill>
                  <a:srgbClr val="0000FF"/>
                </a:solidFill>
              </a:rPr>
              <a:t>.</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184287" y="2386251"/>
            <a:ext cx="4842638" cy="1594811"/>
          </a:xfrm>
          <a:prstGeom prst="rect">
            <a:avLst/>
          </a:prstGeom>
        </p:spPr>
      </p:pic>
    </p:spTree>
    <p:extLst>
      <p:ext uri="{BB962C8B-B14F-4D97-AF65-F5344CB8AC3E}">
        <p14:creationId xmlns:p14="http://schemas.microsoft.com/office/powerpoint/2010/main" val="3769872073"/>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One More</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5" name="TextBox 14"/>
          <p:cNvSpPr txBox="1"/>
          <p:nvPr/>
        </p:nvSpPr>
        <p:spPr>
          <a:xfrm>
            <a:off x="1309523" y="1217633"/>
            <a:ext cx="6524955" cy="400110"/>
          </a:xfrm>
          <a:prstGeom prst="rect">
            <a:avLst/>
          </a:prstGeom>
          <a:noFill/>
        </p:spPr>
        <p:txBody>
          <a:bodyPr wrap="square" rtlCol="0">
            <a:spAutoFit/>
          </a:bodyPr>
          <a:lstStyle/>
          <a:p>
            <a:pPr algn="ctr"/>
            <a:r>
              <a:rPr lang="en-US" sz="2000" b="1">
                <a:solidFill>
                  <a:srgbClr val="0000FF"/>
                </a:solidFill>
              </a:rPr>
              <a:t>Say one more than the number you see on the </a:t>
            </a:r>
            <a:r>
              <a:rPr lang="en-US" sz="2000" b="1" err="1">
                <a:solidFill>
                  <a:srgbClr val="0000FF"/>
                </a:solidFill>
              </a:rPr>
              <a:t>Rekenrek</a:t>
            </a:r>
            <a:r>
              <a:rPr lang="en-US" sz="2000" b="1">
                <a:solidFill>
                  <a:srgbClr val="0000FF"/>
                </a:solidFill>
              </a:rPr>
              <a:t>.</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133600" y="2606149"/>
            <a:ext cx="4748848" cy="1087790"/>
          </a:xfrm>
          <a:prstGeom prst="rect">
            <a:avLst/>
          </a:prstGeom>
        </p:spPr>
      </p:pic>
    </p:spTree>
    <p:extLst>
      <p:ext uri="{BB962C8B-B14F-4D97-AF65-F5344CB8AC3E}">
        <p14:creationId xmlns:p14="http://schemas.microsoft.com/office/powerpoint/2010/main" val="3898224730"/>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One More</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5" name="TextBox 14"/>
          <p:cNvSpPr txBox="1"/>
          <p:nvPr/>
        </p:nvSpPr>
        <p:spPr>
          <a:xfrm>
            <a:off x="1309523" y="1217633"/>
            <a:ext cx="6524955" cy="400110"/>
          </a:xfrm>
          <a:prstGeom prst="rect">
            <a:avLst/>
          </a:prstGeom>
          <a:noFill/>
        </p:spPr>
        <p:txBody>
          <a:bodyPr wrap="square" rtlCol="0">
            <a:spAutoFit/>
          </a:bodyPr>
          <a:lstStyle/>
          <a:p>
            <a:pPr algn="ctr"/>
            <a:r>
              <a:rPr lang="en-US" sz="2000" b="1">
                <a:solidFill>
                  <a:srgbClr val="0000FF"/>
                </a:solidFill>
              </a:rPr>
              <a:t>Say one more than the number you see on the </a:t>
            </a:r>
            <a:r>
              <a:rPr lang="en-US" sz="2000" b="1" err="1">
                <a:solidFill>
                  <a:srgbClr val="0000FF"/>
                </a:solidFill>
              </a:rPr>
              <a:t>Rekenrek</a:t>
            </a:r>
            <a:r>
              <a:rPr lang="en-US" sz="2000" b="1">
                <a:solidFill>
                  <a:srgbClr val="0000FF"/>
                </a:solidFill>
              </a:rPr>
              <a:t>.</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189219" y="2429363"/>
            <a:ext cx="4832773" cy="1551699"/>
          </a:xfrm>
          <a:prstGeom prst="rect">
            <a:avLst/>
          </a:prstGeom>
        </p:spPr>
      </p:pic>
    </p:spTree>
    <p:extLst>
      <p:ext uri="{BB962C8B-B14F-4D97-AF65-F5344CB8AC3E}">
        <p14:creationId xmlns:p14="http://schemas.microsoft.com/office/powerpoint/2010/main" val="484287222"/>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Saying Teen Numbers the Say Ten Way</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5" name="TextBox 14"/>
          <p:cNvSpPr txBox="1"/>
          <p:nvPr/>
        </p:nvSpPr>
        <p:spPr>
          <a:xfrm>
            <a:off x="1309523" y="1217633"/>
            <a:ext cx="6524955" cy="400110"/>
          </a:xfrm>
          <a:prstGeom prst="rect">
            <a:avLst/>
          </a:prstGeom>
          <a:noFill/>
        </p:spPr>
        <p:txBody>
          <a:bodyPr wrap="square" rtlCol="0">
            <a:spAutoFit/>
          </a:bodyPr>
          <a:lstStyle/>
          <a:p>
            <a:pPr algn="ctr"/>
            <a:r>
              <a:rPr lang="en-US" sz="2000" b="1">
                <a:solidFill>
                  <a:srgbClr val="0000FF"/>
                </a:solidFill>
              </a:rPr>
              <a:t>I’m going to say a number.  You say it the Say Ten Way.</a:t>
            </a:r>
          </a:p>
        </p:txBody>
      </p:sp>
      <p:pic>
        <p:nvPicPr>
          <p:cNvPr id="120834" name="Picture 2" descr="http://cliparts.co/cliparts/rcL/nA8/rcLnA8zn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58" y="3733774"/>
            <a:ext cx="3497158" cy="2797726"/>
          </a:xfrm>
          <a:prstGeom prst="rect">
            <a:avLst/>
          </a:prstGeom>
          <a:noFill/>
          <a:extLst>
            <a:ext uri="{909E8E84-426E-40DD-AFC4-6F175D3DCCD1}">
              <a14:hiddenFill xmlns:a14="http://schemas.microsoft.com/office/drawing/2010/main">
                <a:solidFill>
                  <a:srgbClr val="FFFFFF"/>
                </a:solidFill>
              </a14:hiddenFill>
            </a:ext>
          </a:extLst>
        </p:spPr>
      </p:pic>
      <p:pic>
        <p:nvPicPr>
          <p:cNvPr id="120836" name="Picture 4" descr="http://images.all-free-download.com/images/graphiclarge/speech_bubble_11773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9503" y="1977257"/>
            <a:ext cx="3416118" cy="30463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19668" y="2555160"/>
            <a:ext cx="1736373" cy="769441"/>
          </a:xfrm>
          <a:prstGeom prst="rect">
            <a:avLst/>
          </a:prstGeom>
          <a:noFill/>
        </p:spPr>
        <p:txBody>
          <a:bodyPr wrap="none" rtlCol="0">
            <a:spAutoFit/>
          </a:bodyPr>
          <a:lstStyle/>
          <a:p>
            <a:r>
              <a:rPr lang="en-US" sz="4400" b="1"/>
              <a:t>eleven</a:t>
            </a:r>
          </a:p>
        </p:txBody>
      </p:sp>
    </p:spTree>
    <p:extLst>
      <p:ext uri="{BB962C8B-B14F-4D97-AF65-F5344CB8AC3E}">
        <p14:creationId xmlns:p14="http://schemas.microsoft.com/office/powerpoint/2010/main" val="400010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20836"/>
                                        </p:tgtEl>
                                        <p:attrNameLst>
                                          <p:attrName>style.visibility</p:attrName>
                                        </p:attrNameLst>
                                      </p:cBhvr>
                                      <p:to>
                                        <p:strVal val="visible"/>
                                      </p:to>
                                    </p:set>
                                    <p:anim calcmode="lin" valueType="num">
                                      <p:cBhvr>
                                        <p:cTn id="12" dur="500" fill="hold"/>
                                        <p:tgtEl>
                                          <p:spTgt spid="120836"/>
                                        </p:tgtEl>
                                        <p:attrNameLst>
                                          <p:attrName>ppt_w</p:attrName>
                                        </p:attrNameLst>
                                      </p:cBhvr>
                                      <p:tavLst>
                                        <p:tav tm="0">
                                          <p:val>
                                            <p:fltVal val="0"/>
                                          </p:val>
                                        </p:tav>
                                        <p:tav tm="100000">
                                          <p:val>
                                            <p:strVal val="#ppt_w"/>
                                          </p:val>
                                        </p:tav>
                                      </p:tavLst>
                                    </p:anim>
                                    <p:anim calcmode="lin" valueType="num">
                                      <p:cBhvr>
                                        <p:cTn id="13" dur="500" fill="hold"/>
                                        <p:tgtEl>
                                          <p:spTgt spid="120836"/>
                                        </p:tgtEl>
                                        <p:attrNameLst>
                                          <p:attrName>ppt_h</p:attrName>
                                        </p:attrNameLst>
                                      </p:cBhvr>
                                      <p:tavLst>
                                        <p:tav tm="0">
                                          <p:val>
                                            <p:fltVal val="0"/>
                                          </p:val>
                                        </p:tav>
                                        <p:tav tm="100000">
                                          <p:val>
                                            <p:strVal val="#ppt_h"/>
                                          </p:val>
                                        </p:tav>
                                      </p:tavLst>
                                    </p:anim>
                                    <p:animEffect transition="in" filter="fade">
                                      <p:cBhvr>
                                        <p:cTn id="14" dur="500"/>
                                        <p:tgtEl>
                                          <p:spTgt spid="120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Saying Teen Numbers the Say Ten Way</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5" name="TextBox 14"/>
          <p:cNvSpPr txBox="1"/>
          <p:nvPr/>
        </p:nvSpPr>
        <p:spPr>
          <a:xfrm>
            <a:off x="1309523" y="1217633"/>
            <a:ext cx="6524955" cy="400110"/>
          </a:xfrm>
          <a:prstGeom prst="rect">
            <a:avLst/>
          </a:prstGeom>
          <a:noFill/>
        </p:spPr>
        <p:txBody>
          <a:bodyPr wrap="square" rtlCol="0">
            <a:spAutoFit/>
          </a:bodyPr>
          <a:lstStyle/>
          <a:p>
            <a:pPr algn="ctr"/>
            <a:r>
              <a:rPr lang="en-US" sz="2000" b="1">
                <a:solidFill>
                  <a:srgbClr val="0000FF"/>
                </a:solidFill>
              </a:rPr>
              <a:t>I’m going to say a number.  You say it the Say Ten Way.</a:t>
            </a:r>
          </a:p>
        </p:txBody>
      </p:sp>
      <p:pic>
        <p:nvPicPr>
          <p:cNvPr id="120834" name="Picture 2" descr="http://cliparts.co/cliparts/rcL/nA8/rcLnA8zn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58" y="3733774"/>
            <a:ext cx="3497158" cy="2797726"/>
          </a:xfrm>
          <a:prstGeom prst="rect">
            <a:avLst/>
          </a:prstGeom>
          <a:noFill/>
          <a:extLst>
            <a:ext uri="{909E8E84-426E-40DD-AFC4-6F175D3DCCD1}">
              <a14:hiddenFill xmlns:a14="http://schemas.microsoft.com/office/drawing/2010/main">
                <a:solidFill>
                  <a:srgbClr val="FFFFFF"/>
                </a:solidFill>
              </a14:hiddenFill>
            </a:ext>
          </a:extLst>
        </p:spPr>
      </p:pic>
      <p:pic>
        <p:nvPicPr>
          <p:cNvPr id="120836" name="Picture 4" descr="http://images.all-free-download.com/images/graphiclarge/speech_bubble_11773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9503" y="1977257"/>
            <a:ext cx="3416118" cy="30463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19668" y="2555160"/>
            <a:ext cx="1763560" cy="769441"/>
          </a:xfrm>
          <a:prstGeom prst="rect">
            <a:avLst/>
          </a:prstGeom>
          <a:noFill/>
        </p:spPr>
        <p:txBody>
          <a:bodyPr wrap="none" rtlCol="0">
            <a:spAutoFit/>
          </a:bodyPr>
          <a:lstStyle/>
          <a:p>
            <a:r>
              <a:rPr lang="en-US" sz="4400" b="1"/>
              <a:t>twelve</a:t>
            </a:r>
          </a:p>
        </p:txBody>
      </p:sp>
    </p:spTree>
    <p:extLst>
      <p:ext uri="{BB962C8B-B14F-4D97-AF65-F5344CB8AC3E}">
        <p14:creationId xmlns:p14="http://schemas.microsoft.com/office/powerpoint/2010/main" val="190797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20836"/>
                                        </p:tgtEl>
                                        <p:attrNameLst>
                                          <p:attrName>style.visibility</p:attrName>
                                        </p:attrNameLst>
                                      </p:cBhvr>
                                      <p:to>
                                        <p:strVal val="visible"/>
                                      </p:to>
                                    </p:set>
                                    <p:anim calcmode="lin" valueType="num">
                                      <p:cBhvr>
                                        <p:cTn id="12" dur="500" fill="hold"/>
                                        <p:tgtEl>
                                          <p:spTgt spid="120836"/>
                                        </p:tgtEl>
                                        <p:attrNameLst>
                                          <p:attrName>ppt_w</p:attrName>
                                        </p:attrNameLst>
                                      </p:cBhvr>
                                      <p:tavLst>
                                        <p:tav tm="0">
                                          <p:val>
                                            <p:fltVal val="0"/>
                                          </p:val>
                                        </p:tav>
                                        <p:tav tm="100000">
                                          <p:val>
                                            <p:strVal val="#ppt_w"/>
                                          </p:val>
                                        </p:tav>
                                      </p:tavLst>
                                    </p:anim>
                                    <p:anim calcmode="lin" valueType="num">
                                      <p:cBhvr>
                                        <p:cTn id="13" dur="500" fill="hold"/>
                                        <p:tgtEl>
                                          <p:spTgt spid="120836"/>
                                        </p:tgtEl>
                                        <p:attrNameLst>
                                          <p:attrName>ppt_h</p:attrName>
                                        </p:attrNameLst>
                                      </p:cBhvr>
                                      <p:tavLst>
                                        <p:tav tm="0">
                                          <p:val>
                                            <p:fltVal val="0"/>
                                          </p:val>
                                        </p:tav>
                                        <p:tav tm="100000">
                                          <p:val>
                                            <p:strVal val="#ppt_h"/>
                                          </p:val>
                                        </p:tav>
                                      </p:tavLst>
                                    </p:anim>
                                    <p:animEffect transition="in" filter="fade">
                                      <p:cBhvr>
                                        <p:cTn id="14" dur="500"/>
                                        <p:tgtEl>
                                          <p:spTgt spid="120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Saying Teen Numbers the Say Ten Way</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5" name="TextBox 14"/>
          <p:cNvSpPr txBox="1"/>
          <p:nvPr/>
        </p:nvSpPr>
        <p:spPr>
          <a:xfrm>
            <a:off x="1309523" y="1217633"/>
            <a:ext cx="6524955" cy="400110"/>
          </a:xfrm>
          <a:prstGeom prst="rect">
            <a:avLst/>
          </a:prstGeom>
          <a:noFill/>
        </p:spPr>
        <p:txBody>
          <a:bodyPr wrap="square" rtlCol="0">
            <a:spAutoFit/>
          </a:bodyPr>
          <a:lstStyle/>
          <a:p>
            <a:pPr algn="ctr"/>
            <a:r>
              <a:rPr lang="en-US" sz="2000" b="1">
                <a:solidFill>
                  <a:srgbClr val="0000FF"/>
                </a:solidFill>
              </a:rPr>
              <a:t>I’m going to say a number.  You say it the Say Ten Way.</a:t>
            </a:r>
          </a:p>
        </p:txBody>
      </p:sp>
      <p:pic>
        <p:nvPicPr>
          <p:cNvPr id="120834" name="Picture 2" descr="http://cliparts.co/cliparts/rcL/nA8/rcLnA8zn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58" y="3733774"/>
            <a:ext cx="3497158" cy="2797726"/>
          </a:xfrm>
          <a:prstGeom prst="rect">
            <a:avLst/>
          </a:prstGeom>
          <a:noFill/>
          <a:extLst>
            <a:ext uri="{909E8E84-426E-40DD-AFC4-6F175D3DCCD1}">
              <a14:hiddenFill xmlns:a14="http://schemas.microsoft.com/office/drawing/2010/main">
                <a:solidFill>
                  <a:srgbClr val="FFFFFF"/>
                </a:solidFill>
              </a14:hiddenFill>
            </a:ext>
          </a:extLst>
        </p:spPr>
      </p:pic>
      <p:pic>
        <p:nvPicPr>
          <p:cNvPr id="120836" name="Picture 4" descr="http://images.all-free-download.com/images/graphiclarge/speech_bubble_11773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9503" y="1977257"/>
            <a:ext cx="3416118" cy="30463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29200" y="2549707"/>
            <a:ext cx="2080570" cy="769441"/>
          </a:xfrm>
          <a:prstGeom prst="rect">
            <a:avLst/>
          </a:prstGeom>
          <a:noFill/>
        </p:spPr>
        <p:txBody>
          <a:bodyPr wrap="none" rtlCol="0">
            <a:spAutoFit/>
          </a:bodyPr>
          <a:lstStyle/>
          <a:p>
            <a:r>
              <a:rPr lang="en-US" sz="4400" b="1"/>
              <a:t>thirteen</a:t>
            </a:r>
          </a:p>
        </p:txBody>
      </p:sp>
    </p:spTree>
    <p:extLst>
      <p:ext uri="{BB962C8B-B14F-4D97-AF65-F5344CB8AC3E}">
        <p14:creationId xmlns:p14="http://schemas.microsoft.com/office/powerpoint/2010/main" val="144763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20836"/>
                                        </p:tgtEl>
                                        <p:attrNameLst>
                                          <p:attrName>style.visibility</p:attrName>
                                        </p:attrNameLst>
                                      </p:cBhvr>
                                      <p:to>
                                        <p:strVal val="visible"/>
                                      </p:to>
                                    </p:set>
                                    <p:anim calcmode="lin" valueType="num">
                                      <p:cBhvr>
                                        <p:cTn id="12" dur="500" fill="hold"/>
                                        <p:tgtEl>
                                          <p:spTgt spid="120836"/>
                                        </p:tgtEl>
                                        <p:attrNameLst>
                                          <p:attrName>ppt_w</p:attrName>
                                        </p:attrNameLst>
                                      </p:cBhvr>
                                      <p:tavLst>
                                        <p:tav tm="0">
                                          <p:val>
                                            <p:fltVal val="0"/>
                                          </p:val>
                                        </p:tav>
                                        <p:tav tm="100000">
                                          <p:val>
                                            <p:strVal val="#ppt_w"/>
                                          </p:val>
                                        </p:tav>
                                      </p:tavLst>
                                    </p:anim>
                                    <p:anim calcmode="lin" valueType="num">
                                      <p:cBhvr>
                                        <p:cTn id="13" dur="500" fill="hold"/>
                                        <p:tgtEl>
                                          <p:spTgt spid="120836"/>
                                        </p:tgtEl>
                                        <p:attrNameLst>
                                          <p:attrName>ppt_h</p:attrName>
                                        </p:attrNameLst>
                                      </p:cBhvr>
                                      <p:tavLst>
                                        <p:tav tm="0">
                                          <p:val>
                                            <p:fltVal val="0"/>
                                          </p:val>
                                        </p:tav>
                                        <p:tav tm="100000">
                                          <p:val>
                                            <p:strVal val="#ppt_h"/>
                                          </p:val>
                                        </p:tav>
                                      </p:tavLst>
                                    </p:anim>
                                    <p:animEffect transition="in" filter="fade">
                                      <p:cBhvr>
                                        <p:cTn id="14" dur="500"/>
                                        <p:tgtEl>
                                          <p:spTgt spid="120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Saying Teen Numbers the Say Ten Way</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5" name="TextBox 14"/>
          <p:cNvSpPr txBox="1"/>
          <p:nvPr/>
        </p:nvSpPr>
        <p:spPr>
          <a:xfrm>
            <a:off x="1309523" y="1217633"/>
            <a:ext cx="6524955" cy="400110"/>
          </a:xfrm>
          <a:prstGeom prst="rect">
            <a:avLst/>
          </a:prstGeom>
          <a:noFill/>
        </p:spPr>
        <p:txBody>
          <a:bodyPr wrap="square" rtlCol="0">
            <a:spAutoFit/>
          </a:bodyPr>
          <a:lstStyle/>
          <a:p>
            <a:pPr algn="ctr"/>
            <a:r>
              <a:rPr lang="en-US" sz="2000" b="1">
                <a:solidFill>
                  <a:srgbClr val="0000FF"/>
                </a:solidFill>
              </a:rPr>
              <a:t>I’m going to say a number.  You say it the Say Ten Way.</a:t>
            </a:r>
          </a:p>
        </p:txBody>
      </p:sp>
      <p:pic>
        <p:nvPicPr>
          <p:cNvPr id="120834" name="Picture 2" descr="http://cliparts.co/cliparts/rcL/nA8/rcLnA8zn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58" y="3733774"/>
            <a:ext cx="3497158" cy="2797726"/>
          </a:xfrm>
          <a:prstGeom prst="rect">
            <a:avLst/>
          </a:prstGeom>
          <a:noFill/>
          <a:extLst>
            <a:ext uri="{909E8E84-426E-40DD-AFC4-6F175D3DCCD1}">
              <a14:hiddenFill xmlns:a14="http://schemas.microsoft.com/office/drawing/2010/main">
                <a:solidFill>
                  <a:srgbClr val="FFFFFF"/>
                </a:solidFill>
              </a14:hiddenFill>
            </a:ext>
          </a:extLst>
        </p:spPr>
      </p:pic>
      <p:pic>
        <p:nvPicPr>
          <p:cNvPr id="120836" name="Picture 4" descr="http://images.all-free-download.com/images/graphiclarge/speech_bubble_11773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9503" y="1977257"/>
            <a:ext cx="3416118" cy="30463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26817" y="2544485"/>
            <a:ext cx="2375330" cy="707886"/>
          </a:xfrm>
          <a:prstGeom prst="rect">
            <a:avLst/>
          </a:prstGeom>
          <a:noFill/>
        </p:spPr>
        <p:txBody>
          <a:bodyPr wrap="none" rtlCol="0">
            <a:spAutoFit/>
          </a:bodyPr>
          <a:lstStyle/>
          <a:p>
            <a:r>
              <a:rPr lang="en-US" sz="4000" b="1"/>
              <a:t>seventeen</a:t>
            </a:r>
          </a:p>
        </p:txBody>
      </p:sp>
    </p:spTree>
    <p:extLst>
      <p:ext uri="{BB962C8B-B14F-4D97-AF65-F5344CB8AC3E}">
        <p14:creationId xmlns:p14="http://schemas.microsoft.com/office/powerpoint/2010/main" val="88458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20836"/>
                                        </p:tgtEl>
                                        <p:attrNameLst>
                                          <p:attrName>style.visibility</p:attrName>
                                        </p:attrNameLst>
                                      </p:cBhvr>
                                      <p:to>
                                        <p:strVal val="visible"/>
                                      </p:to>
                                    </p:set>
                                    <p:anim calcmode="lin" valueType="num">
                                      <p:cBhvr>
                                        <p:cTn id="12" dur="500" fill="hold"/>
                                        <p:tgtEl>
                                          <p:spTgt spid="120836"/>
                                        </p:tgtEl>
                                        <p:attrNameLst>
                                          <p:attrName>ppt_w</p:attrName>
                                        </p:attrNameLst>
                                      </p:cBhvr>
                                      <p:tavLst>
                                        <p:tav tm="0">
                                          <p:val>
                                            <p:fltVal val="0"/>
                                          </p:val>
                                        </p:tav>
                                        <p:tav tm="100000">
                                          <p:val>
                                            <p:strVal val="#ppt_w"/>
                                          </p:val>
                                        </p:tav>
                                      </p:tavLst>
                                    </p:anim>
                                    <p:anim calcmode="lin" valueType="num">
                                      <p:cBhvr>
                                        <p:cTn id="13" dur="500" fill="hold"/>
                                        <p:tgtEl>
                                          <p:spTgt spid="120836"/>
                                        </p:tgtEl>
                                        <p:attrNameLst>
                                          <p:attrName>ppt_h</p:attrName>
                                        </p:attrNameLst>
                                      </p:cBhvr>
                                      <p:tavLst>
                                        <p:tav tm="0">
                                          <p:val>
                                            <p:fltVal val="0"/>
                                          </p:val>
                                        </p:tav>
                                        <p:tav tm="100000">
                                          <p:val>
                                            <p:strVal val="#ppt_h"/>
                                          </p:val>
                                        </p:tav>
                                      </p:tavLst>
                                    </p:anim>
                                    <p:animEffect transition="in" filter="fade">
                                      <p:cBhvr>
                                        <p:cTn id="14" dur="500"/>
                                        <p:tgtEl>
                                          <p:spTgt spid="120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Saying Teen Numbers the Say Ten Way</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5" name="TextBox 14"/>
          <p:cNvSpPr txBox="1"/>
          <p:nvPr/>
        </p:nvSpPr>
        <p:spPr>
          <a:xfrm>
            <a:off x="1309523" y="1217633"/>
            <a:ext cx="6524955" cy="400110"/>
          </a:xfrm>
          <a:prstGeom prst="rect">
            <a:avLst/>
          </a:prstGeom>
          <a:noFill/>
        </p:spPr>
        <p:txBody>
          <a:bodyPr wrap="square" rtlCol="0">
            <a:spAutoFit/>
          </a:bodyPr>
          <a:lstStyle/>
          <a:p>
            <a:pPr algn="ctr"/>
            <a:r>
              <a:rPr lang="en-US" sz="2000" b="1">
                <a:solidFill>
                  <a:srgbClr val="0000FF"/>
                </a:solidFill>
              </a:rPr>
              <a:t>I’m going to say a number.  You say it the Say Ten Way.</a:t>
            </a:r>
          </a:p>
        </p:txBody>
      </p:sp>
      <p:pic>
        <p:nvPicPr>
          <p:cNvPr id="120834" name="Picture 2" descr="http://cliparts.co/cliparts/rcL/nA8/rcLnA8zn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58" y="3733774"/>
            <a:ext cx="3497158" cy="2797726"/>
          </a:xfrm>
          <a:prstGeom prst="rect">
            <a:avLst/>
          </a:prstGeom>
          <a:noFill/>
          <a:extLst>
            <a:ext uri="{909E8E84-426E-40DD-AFC4-6F175D3DCCD1}">
              <a14:hiddenFill xmlns:a14="http://schemas.microsoft.com/office/drawing/2010/main">
                <a:solidFill>
                  <a:srgbClr val="FFFFFF"/>
                </a:solidFill>
              </a14:hiddenFill>
            </a:ext>
          </a:extLst>
        </p:spPr>
      </p:pic>
      <p:pic>
        <p:nvPicPr>
          <p:cNvPr id="120836" name="Picture 4" descr="http://images.all-free-download.com/images/graphiclarge/speech_bubble_11773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9503" y="1977257"/>
            <a:ext cx="3416118" cy="30463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53000" y="2514600"/>
            <a:ext cx="2080826" cy="707886"/>
          </a:xfrm>
          <a:prstGeom prst="rect">
            <a:avLst/>
          </a:prstGeom>
          <a:noFill/>
        </p:spPr>
        <p:txBody>
          <a:bodyPr wrap="none" rtlCol="0">
            <a:spAutoFit/>
          </a:bodyPr>
          <a:lstStyle/>
          <a:p>
            <a:pPr algn="ctr"/>
            <a:r>
              <a:rPr lang="en-US" sz="4000" b="1"/>
              <a:t>nineteen</a:t>
            </a:r>
          </a:p>
        </p:txBody>
      </p:sp>
    </p:spTree>
    <p:extLst>
      <p:ext uri="{BB962C8B-B14F-4D97-AF65-F5344CB8AC3E}">
        <p14:creationId xmlns:p14="http://schemas.microsoft.com/office/powerpoint/2010/main" val="150677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20836"/>
                                        </p:tgtEl>
                                        <p:attrNameLst>
                                          <p:attrName>style.visibility</p:attrName>
                                        </p:attrNameLst>
                                      </p:cBhvr>
                                      <p:to>
                                        <p:strVal val="visible"/>
                                      </p:to>
                                    </p:set>
                                    <p:anim calcmode="lin" valueType="num">
                                      <p:cBhvr>
                                        <p:cTn id="12" dur="500" fill="hold"/>
                                        <p:tgtEl>
                                          <p:spTgt spid="120836"/>
                                        </p:tgtEl>
                                        <p:attrNameLst>
                                          <p:attrName>ppt_w</p:attrName>
                                        </p:attrNameLst>
                                      </p:cBhvr>
                                      <p:tavLst>
                                        <p:tav tm="0">
                                          <p:val>
                                            <p:fltVal val="0"/>
                                          </p:val>
                                        </p:tav>
                                        <p:tav tm="100000">
                                          <p:val>
                                            <p:strVal val="#ppt_w"/>
                                          </p:val>
                                        </p:tav>
                                      </p:tavLst>
                                    </p:anim>
                                    <p:anim calcmode="lin" valueType="num">
                                      <p:cBhvr>
                                        <p:cTn id="13" dur="500" fill="hold"/>
                                        <p:tgtEl>
                                          <p:spTgt spid="120836"/>
                                        </p:tgtEl>
                                        <p:attrNameLst>
                                          <p:attrName>ppt_h</p:attrName>
                                        </p:attrNameLst>
                                      </p:cBhvr>
                                      <p:tavLst>
                                        <p:tav tm="0">
                                          <p:val>
                                            <p:fltVal val="0"/>
                                          </p:val>
                                        </p:tav>
                                        <p:tav tm="100000">
                                          <p:val>
                                            <p:strVal val="#ppt_h"/>
                                          </p:val>
                                        </p:tav>
                                      </p:tavLst>
                                    </p:anim>
                                    <p:animEffect transition="in" filter="fade">
                                      <p:cBhvr>
                                        <p:cTn id="14" dur="500"/>
                                        <p:tgtEl>
                                          <p:spTgt spid="120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Saying Teen Numbers the Say Ten Way</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5" name="TextBox 14"/>
          <p:cNvSpPr txBox="1"/>
          <p:nvPr/>
        </p:nvSpPr>
        <p:spPr>
          <a:xfrm>
            <a:off x="1309523" y="1217633"/>
            <a:ext cx="6524955" cy="400110"/>
          </a:xfrm>
          <a:prstGeom prst="rect">
            <a:avLst/>
          </a:prstGeom>
          <a:noFill/>
        </p:spPr>
        <p:txBody>
          <a:bodyPr wrap="square" rtlCol="0">
            <a:spAutoFit/>
          </a:bodyPr>
          <a:lstStyle/>
          <a:p>
            <a:pPr algn="ctr"/>
            <a:r>
              <a:rPr lang="en-US" sz="2000" b="1">
                <a:solidFill>
                  <a:srgbClr val="0000FF"/>
                </a:solidFill>
              </a:rPr>
              <a:t>I’m going to say a number.  You say it the Say Ten Way.</a:t>
            </a:r>
          </a:p>
        </p:txBody>
      </p:sp>
      <p:pic>
        <p:nvPicPr>
          <p:cNvPr id="120834" name="Picture 2" descr="http://cliparts.co/cliparts/rcL/nA8/rcLnA8zn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58" y="3733774"/>
            <a:ext cx="3497158" cy="2797726"/>
          </a:xfrm>
          <a:prstGeom prst="rect">
            <a:avLst/>
          </a:prstGeom>
          <a:noFill/>
          <a:extLst>
            <a:ext uri="{909E8E84-426E-40DD-AFC4-6F175D3DCCD1}">
              <a14:hiddenFill xmlns:a14="http://schemas.microsoft.com/office/drawing/2010/main">
                <a:solidFill>
                  <a:srgbClr val="FFFFFF"/>
                </a:solidFill>
              </a14:hiddenFill>
            </a:ext>
          </a:extLst>
        </p:spPr>
      </p:pic>
      <p:pic>
        <p:nvPicPr>
          <p:cNvPr id="120836" name="Picture 4" descr="http://images.all-free-download.com/images/graphiclarge/speech_bubble_11773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9503" y="1977257"/>
            <a:ext cx="3416118" cy="30463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75155" y="2514600"/>
            <a:ext cx="2036520" cy="707886"/>
          </a:xfrm>
          <a:prstGeom prst="rect">
            <a:avLst/>
          </a:prstGeom>
          <a:noFill/>
        </p:spPr>
        <p:txBody>
          <a:bodyPr wrap="none" rtlCol="0">
            <a:spAutoFit/>
          </a:bodyPr>
          <a:lstStyle/>
          <a:p>
            <a:pPr algn="ctr"/>
            <a:r>
              <a:rPr lang="en-US" sz="4000" b="1"/>
              <a:t>fourteen</a:t>
            </a:r>
          </a:p>
        </p:txBody>
      </p:sp>
    </p:spTree>
    <p:extLst>
      <p:ext uri="{BB962C8B-B14F-4D97-AF65-F5344CB8AC3E}">
        <p14:creationId xmlns:p14="http://schemas.microsoft.com/office/powerpoint/2010/main" val="39870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20836"/>
                                        </p:tgtEl>
                                        <p:attrNameLst>
                                          <p:attrName>style.visibility</p:attrName>
                                        </p:attrNameLst>
                                      </p:cBhvr>
                                      <p:to>
                                        <p:strVal val="visible"/>
                                      </p:to>
                                    </p:set>
                                    <p:anim calcmode="lin" valueType="num">
                                      <p:cBhvr>
                                        <p:cTn id="12" dur="500" fill="hold"/>
                                        <p:tgtEl>
                                          <p:spTgt spid="120836"/>
                                        </p:tgtEl>
                                        <p:attrNameLst>
                                          <p:attrName>ppt_w</p:attrName>
                                        </p:attrNameLst>
                                      </p:cBhvr>
                                      <p:tavLst>
                                        <p:tav tm="0">
                                          <p:val>
                                            <p:fltVal val="0"/>
                                          </p:val>
                                        </p:tav>
                                        <p:tav tm="100000">
                                          <p:val>
                                            <p:strVal val="#ppt_w"/>
                                          </p:val>
                                        </p:tav>
                                      </p:tavLst>
                                    </p:anim>
                                    <p:anim calcmode="lin" valueType="num">
                                      <p:cBhvr>
                                        <p:cTn id="13" dur="500" fill="hold"/>
                                        <p:tgtEl>
                                          <p:spTgt spid="120836"/>
                                        </p:tgtEl>
                                        <p:attrNameLst>
                                          <p:attrName>ppt_h</p:attrName>
                                        </p:attrNameLst>
                                      </p:cBhvr>
                                      <p:tavLst>
                                        <p:tav tm="0">
                                          <p:val>
                                            <p:fltVal val="0"/>
                                          </p:val>
                                        </p:tav>
                                        <p:tav tm="100000">
                                          <p:val>
                                            <p:strVal val="#ppt_h"/>
                                          </p:val>
                                        </p:tav>
                                      </p:tavLst>
                                    </p:anim>
                                    <p:animEffect transition="in" filter="fade">
                                      <p:cBhvr>
                                        <p:cTn id="14" dur="500"/>
                                        <p:tgtEl>
                                          <p:spTgt spid="120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is One More?</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2</a:t>
            </a:r>
          </a:p>
          <a:p>
            <a:pPr algn="ctr"/>
            <a:r>
              <a:rPr lang="en-US" sz="1400"/>
              <a:t>Fluency</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23968" y="2122144"/>
            <a:ext cx="4296627" cy="2320683"/>
          </a:xfrm>
          <a:prstGeom prst="rect">
            <a:avLst/>
          </a:prstGeom>
        </p:spPr>
      </p:pic>
      <p:sp>
        <p:nvSpPr>
          <p:cNvPr id="18" name="TextBox 17"/>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What’s one more?</a:t>
            </a:r>
          </a:p>
          <a:p>
            <a:pPr algn="ctr"/>
            <a:r>
              <a:rPr lang="en-US" sz="2000" b="1">
                <a:solidFill>
                  <a:srgbClr val="0000FF"/>
                </a:solidFill>
              </a:rPr>
              <a:t>“__ is one more than __.”</a:t>
            </a:r>
          </a:p>
        </p:txBody>
      </p:sp>
    </p:spTree>
    <p:extLst>
      <p:ext uri="{BB962C8B-B14F-4D97-AF65-F5344CB8AC3E}">
        <p14:creationId xmlns:p14="http://schemas.microsoft.com/office/powerpoint/2010/main" val="374173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Saying Teen Numbers the Say Ten Way</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5" name="TextBox 14"/>
          <p:cNvSpPr txBox="1"/>
          <p:nvPr/>
        </p:nvSpPr>
        <p:spPr>
          <a:xfrm>
            <a:off x="1309523" y="1217633"/>
            <a:ext cx="6524955" cy="400110"/>
          </a:xfrm>
          <a:prstGeom prst="rect">
            <a:avLst/>
          </a:prstGeom>
          <a:noFill/>
        </p:spPr>
        <p:txBody>
          <a:bodyPr wrap="square" rtlCol="0">
            <a:spAutoFit/>
          </a:bodyPr>
          <a:lstStyle/>
          <a:p>
            <a:pPr algn="ctr"/>
            <a:r>
              <a:rPr lang="en-US" sz="2000" b="1">
                <a:solidFill>
                  <a:srgbClr val="0000FF"/>
                </a:solidFill>
              </a:rPr>
              <a:t>I’m going to say a number.  You say it the Say Ten Way.</a:t>
            </a:r>
          </a:p>
        </p:txBody>
      </p:sp>
      <p:pic>
        <p:nvPicPr>
          <p:cNvPr id="120834" name="Picture 2" descr="http://cliparts.co/cliparts/rcL/nA8/rcLnA8zn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58" y="3733774"/>
            <a:ext cx="3497158" cy="2797726"/>
          </a:xfrm>
          <a:prstGeom prst="rect">
            <a:avLst/>
          </a:prstGeom>
          <a:noFill/>
          <a:extLst>
            <a:ext uri="{909E8E84-426E-40DD-AFC4-6F175D3DCCD1}">
              <a14:hiddenFill xmlns:a14="http://schemas.microsoft.com/office/drawing/2010/main">
                <a:solidFill>
                  <a:srgbClr val="FFFFFF"/>
                </a:solidFill>
              </a14:hiddenFill>
            </a:ext>
          </a:extLst>
        </p:spPr>
      </p:pic>
      <p:pic>
        <p:nvPicPr>
          <p:cNvPr id="120836" name="Picture 4" descr="http://images.all-free-download.com/images/graphiclarge/speech_bubble_11773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9503" y="1977257"/>
            <a:ext cx="3416118" cy="30463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35585" y="2514600"/>
            <a:ext cx="1715662" cy="707886"/>
          </a:xfrm>
          <a:prstGeom prst="rect">
            <a:avLst/>
          </a:prstGeom>
          <a:noFill/>
        </p:spPr>
        <p:txBody>
          <a:bodyPr wrap="none" rtlCol="0">
            <a:spAutoFit/>
          </a:bodyPr>
          <a:lstStyle/>
          <a:p>
            <a:pPr algn="ctr"/>
            <a:r>
              <a:rPr lang="en-US" sz="4000" b="1"/>
              <a:t>sixteen</a:t>
            </a:r>
          </a:p>
        </p:txBody>
      </p:sp>
    </p:spTree>
    <p:extLst>
      <p:ext uri="{BB962C8B-B14F-4D97-AF65-F5344CB8AC3E}">
        <p14:creationId xmlns:p14="http://schemas.microsoft.com/office/powerpoint/2010/main" val="41588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20836"/>
                                        </p:tgtEl>
                                        <p:attrNameLst>
                                          <p:attrName>style.visibility</p:attrName>
                                        </p:attrNameLst>
                                      </p:cBhvr>
                                      <p:to>
                                        <p:strVal val="visible"/>
                                      </p:to>
                                    </p:set>
                                    <p:anim calcmode="lin" valueType="num">
                                      <p:cBhvr>
                                        <p:cTn id="12" dur="500" fill="hold"/>
                                        <p:tgtEl>
                                          <p:spTgt spid="120836"/>
                                        </p:tgtEl>
                                        <p:attrNameLst>
                                          <p:attrName>ppt_w</p:attrName>
                                        </p:attrNameLst>
                                      </p:cBhvr>
                                      <p:tavLst>
                                        <p:tav tm="0">
                                          <p:val>
                                            <p:fltVal val="0"/>
                                          </p:val>
                                        </p:tav>
                                        <p:tav tm="100000">
                                          <p:val>
                                            <p:strVal val="#ppt_w"/>
                                          </p:val>
                                        </p:tav>
                                      </p:tavLst>
                                    </p:anim>
                                    <p:anim calcmode="lin" valueType="num">
                                      <p:cBhvr>
                                        <p:cTn id="13" dur="500" fill="hold"/>
                                        <p:tgtEl>
                                          <p:spTgt spid="120836"/>
                                        </p:tgtEl>
                                        <p:attrNameLst>
                                          <p:attrName>ppt_h</p:attrName>
                                        </p:attrNameLst>
                                      </p:cBhvr>
                                      <p:tavLst>
                                        <p:tav tm="0">
                                          <p:val>
                                            <p:fltVal val="0"/>
                                          </p:val>
                                        </p:tav>
                                        <p:tav tm="100000">
                                          <p:val>
                                            <p:strVal val="#ppt_h"/>
                                          </p:val>
                                        </p:tav>
                                      </p:tavLst>
                                    </p:anim>
                                    <p:animEffect transition="in" filter="fade">
                                      <p:cBhvr>
                                        <p:cTn id="14" dur="500"/>
                                        <p:tgtEl>
                                          <p:spTgt spid="120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Saying Teen Numbers the Say Ten Way</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5" name="TextBox 14"/>
          <p:cNvSpPr txBox="1"/>
          <p:nvPr/>
        </p:nvSpPr>
        <p:spPr>
          <a:xfrm>
            <a:off x="1309523" y="1217633"/>
            <a:ext cx="6524955" cy="400110"/>
          </a:xfrm>
          <a:prstGeom prst="rect">
            <a:avLst/>
          </a:prstGeom>
          <a:noFill/>
        </p:spPr>
        <p:txBody>
          <a:bodyPr wrap="square" rtlCol="0">
            <a:spAutoFit/>
          </a:bodyPr>
          <a:lstStyle/>
          <a:p>
            <a:pPr algn="ctr"/>
            <a:r>
              <a:rPr lang="en-US" sz="2000" b="1">
                <a:solidFill>
                  <a:srgbClr val="0000FF"/>
                </a:solidFill>
              </a:rPr>
              <a:t>I’m going to say a number.  You say it the Say Ten Way.</a:t>
            </a:r>
          </a:p>
        </p:txBody>
      </p:sp>
      <p:pic>
        <p:nvPicPr>
          <p:cNvPr id="120834" name="Picture 2" descr="http://cliparts.co/cliparts/rcL/nA8/rcLnA8zn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58" y="3733774"/>
            <a:ext cx="3497158" cy="2797726"/>
          </a:xfrm>
          <a:prstGeom prst="rect">
            <a:avLst/>
          </a:prstGeom>
          <a:noFill/>
          <a:extLst>
            <a:ext uri="{909E8E84-426E-40DD-AFC4-6F175D3DCCD1}">
              <a14:hiddenFill xmlns:a14="http://schemas.microsoft.com/office/drawing/2010/main">
                <a:solidFill>
                  <a:srgbClr val="FFFFFF"/>
                </a:solidFill>
              </a14:hiddenFill>
            </a:ext>
          </a:extLst>
        </p:spPr>
      </p:pic>
      <p:pic>
        <p:nvPicPr>
          <p:cNvPr id="120836" name="Picture 4" descr="http://images.all-free-download.com/images/graphiclarge/speech_bubble_11773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9503" y="1977257"/>
            <a:ext cx="3416118" cy="30463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69644" y="2514600"/>
            <a:ext cx="2047548" cy="707886"/>
          </a:xfrm>
          <a:prstGeom prst="rect">
            <a:avLst/>
          </a:prstGeom>
          <a:noFill/>
        </p:spPr>
        <p:txBody>
          <a:bodyPr wrap="none" rtlCol="0">
            <a:spAutoFit/>
          </a:bodyPr>
          <a:lstStyle/>
          <a:p>
            <a:pPr algn="ctr"/>
            <a:r>
              <a:rPr lang="en-US" sz="4000" b="1"/>
              <a:t>eighteen</a:t>
            </a:r>
          </a:p>
        </p:txBody>
      </p:sp>
    </p:spTree>
    <p:extLst>
      <p:ext uri="{BB962C8B-B14F-4D97-AF65-F5344CB8AC3E}">
        <p14:creationId xmlns:p14="http://schemas.microsoft.com/office/powerpoint/2010/main" val="68733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20836"/>
                                        </p:tgtEl>
                                        <p:attrNameLst>
                                          <p:attrName>style.visibility</p:attrName>
                                        </p:attrNameLst>
                                      </p:cBhvr>
                                      <p:to>
                                        <p:strVal val="visible"/>
                                      </p:to>
                                    </p:set>
                                    <p:anim calcmode="lin" valueType="num">
                                      <p:cBhvr>
                                        <p:cTn id="12" dur="500" fill="hold"/>
                                        <p:tgtEl>
                                          <p:spTgt spid="120836"/>
                                        </p:tgtEl>
                                        <p:attrNameLst>
                                          <p:attrName>ppt_w</p:attrName>
                                        </p:attrNameLst>
                                      </p:cBhvr>
                                      <p:tavLst>
                                        <p:tav tm="0">
                                          <p:val>
                                            <p:fltVal val="0"/>
                                          </p:val>
                                        </p:tav>
                                        <p:tav tm="100000">
                                          <p:val>
                                            <p:strVal val="#ppt_w"/>
                                          </p:val>
                                        </p:tav>
                                      </p:tavLst>
                                    </p:anim>
                                    <p:anim calcmode="lin" valueType="num">
                                      <p:cBhvr>
                                        <p:cTn id="13" dur="500" fill="hold"/>
                                        <p:tgtEl>
                                          <p:spTgt spid="120836"/>
                                        </p:tgtEl>
                                        <p:attrNameLst>
                                          <p:attrName>ppt_h</p:attrName>
                                        </p:attrNameLst>
                                      </p:cBhvr>
                                      <p:tavLst>
                                        <p:tav tm="0">
                                          <p:val>
                                            <p:fltVal val="0"/>
                                          </p:val>
                                        </p:tav>
                                        <p:tav tm="100000">
                                          <p:val>
                                            <p:strVal val="#ppt_h"/>
                                          </p:val>
                                        </p:tav>
                                      </p:tavLst>
                                    </p:anim>
                                    <p:animEffect transition="in" filter="fade">
                                      <p:cBhvr>
                                        <p:cTn id="14" dur="500"/>
                                        <p:tgtEl>
                                          <p:spTgt spid="120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Saying Teen Numbers the Say Ten Way</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5" name="TextBox 14"/>
          <p:cNvSpPr txBox="1"/>
          <p:nvPr/>
        </p:nvSpPr>
        <p:spPr>
          <a:xfrm>
            <a:off x="1309523" y="1217633"/>
            <a:ext cx="6524955" cy="400110"/>
          </a:xfrm>
          <a:prstGeom prst="rect">
            <a:avLst/>
          </a:prstGeom>
          <a:noFill/>
        </p:spPr>
        <p:txBody>
          <a:bodyPr wrap="square" rtlCol="0">
            <a:spAutoFit/>
          </a:bodyPr>
          <a:lstStyle/>
          <a:p>
            <a:pPr algn="ctr"/>
            <a:r>
              <a:rPr lang="en-US" sz="2000" b="1">
                <a:solidFill>
                  <a:srgbClr val="0000FF"/>
                </a:solidFill>
              </a:rPr>
              <a:t>I’m going to say a number.  You say it the Say Ten Way.</a:t>
            </a:r>
          </a:p>
        </p:txBody>
      </p:sp>
      <p:pic>
        <p:nvPicPr>
          <p:cNvPr id="120834" name="Picture 2" descr="http://cliparts.co/cliparts/rcL/nA8/rcLnA8zn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58" y="3733774"/>
            <a:ext cx="3497158" cy="2797726"/>
          </a:xfrm>
          <a:prstGeom prst="rect">
            <a:avLst/>
          </a:prstGeom>
          <a:noFill/>
          <a:extLst>
            <a:ext uri="{909E8E84-426E-40DD-AFC4-6F175D3DCCD1}">
              <a14:hiddenFill xmlns:a14="http://schemas.microsoft.com/office/drawing/2010/main">
                <a:solidFill>
                  <a:srgbClr val="FFFFFF"/>
                </a:solidFill>
              </a14:hiddenFill>
            </a:ext>
          </a:extLst>
        </p:spPr>
      </p:pic>
      <p:pic>
        <p:nvPicPr>
          <p:cNvPr id="120836" name="Picture 4" descr="http://images.all-free-download.com/images/graphiclarge/speech_bubble_11773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9503" y="1977257"/>
            <a:ext cx="3416118" cy="30463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94097" y="2514600"/>
            <a:ext cx="1598644" cy="707886"/>
          </a:xfrm>
          <a:prstGeom prst="rect">
            <a:avLst/>
          </a:prstGeom>
          <a:noFill/>
        </p:spPr>
        <p:txBody>
          <a:bodyPr wrap="none" rtlCol="0">
            <a:spAutoFit/>
          </a:bodyPr>
          <a:lstStyle/>
          <a:p>
            <a:pPr algn="ctr"/>
            <a:r>
              <a:rPr lang="en-US" sz="4000" b="1"/>
              <a:t>fifteen</a:t>
            </a:r>
          </a:p>
        </p:txBody>
      </p:sp>
    </p:spTree>
    <p:extLst>
      <p:ext uri="{BB962C8B-B14F-4D97-AF65-F5344CB8AC3E}">
        <p14:creationId xmlns:p14="http://schemas.microsoft.com/office/powerpoint/2010/main" val="260214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20836"/>
                                        </p:tgtEl>
                                        <p:attrNameLst>
                                          <p:attrName>style.visibility</p:attrName>
                                        </p:attrNameLst>
                                      </p:cBhvr>
                                      <p:to>
                                        <p:strVal val="visible"/>
                                      </p:to>
                                    </p:set>
                                    <p:anim calcmode="lin" valueType="num">
                                      <p:cBhvr>
                                        <p:cTn id="12" dur="500" fill="hold"/>
                                        <p:tgtEl>
                                          <p:spTgt spid="120836"/>
                                        </p:tgtEl>
                                        <p:attrNameLst>
                                          <p:attrName>ppt_w</p:attrName>
                                        </p:attrNameLst>
                                      </p:cBhvr>
                                      <p:tavLst>
                                        <p:tav tm="0">
                                          <p:val>
                                            <p:fltVal val="0"/>
                                          </p:val>
                                        </p:tav>
                                        <p:tav tm="100000">
                                          <p:val>
                                            <p:strVal val="#ppt_w"/>
                                          </p:val>
                                        </p:tav>
                                      </p:tavLst>
                                    </p:anim>
                                    <p:anim calcmode="lin" valueType="num">
                                      <p:cBhvr>
                                        <p:cTn id="13" dur="500" fill="hold"/>
                                        <p:tgtEl>
                                          <p:spTgt spid="120836"/>
                                        </p:tgtEl>
                                        <p:attrNameLst>
                                          <p:attrName>ppt_h</p:attrName>
                                        </p:attrNameLst>
                                      </p:cBhvr>
                                      <p:tavLst>
                                        <p:tav tm="0">
                                          <p:val>
                                            <p:fltVal val="0"/>
                                          </p:val>
                                        </p:tav>
                                        <p:tav tm="100000">
                                          <p:val>
                                            <p:strVal val="#ppt_h"/>
                                          </p:val>
                                        </p:tav>
                                      </p:tavLst>
                                    </p:anim>
                                    <p:animEffect transition="in" filter="fade">
                                      <p:cBhvr>
                                        <p:cTn id="14" dur="500"/>
                                        <p:tgtEl>
                                          <p:spTgt spid="120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Saying Teen Numbers the Say Ten Way</a:t>
            </a:r>
            <a:endParaRPr lang="en-US" sz="8000" b="1"/>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5, Lesson 11</a:t>
            </a:r>
          </a:p>
          <a:p>
            <a:pPr algn="ctr"/>
            <a:r>
              <a:rPr lang="en-US" sz="1400"/>
              <a:t>Fluency</a:t>
            </a:r>
          </a:p>
        </p:txBody>
      </p:sp>
      <p:sp>
        <p:nvSpPr>
          <p:cNvPr id="15" name="TextBox 14"/>
          <p:cNvSpPr txBox="1"/>
          <p:nvPr/>
        </p:nvSpPr>
        <p:spPr>
          <a:xfrm>
            <a:off x="1309523" y="1217633"/>
            <a:ext cx="6524955" cy="400110"/>
          </a:xfrm>
          <a:prstGeom prst="rect">
            <a:avLst/>
          </a:prstGeom>
          <a:noFill/>
        </p:spPr>
        <p:txBody>
          <a:bodyPr wrap="square" rtlCol="0">
            <a:spAutoFit/>
          </a:bodyPr>
          <a:lstStyle/>
          <a:p>
            <a:pPr algn="ctr"/>
            <a:r>
              <a:rPr lang="en-US" sz="2000" b="1">
                <a:solidFill>
                  <a:srgbClr val="0000FF"/>
                </a:solidFill>
              </a:rPr>
              <a:t>I’m going to say a number.  You say it the Say Ten Way.</a:t>
            </a:r>
          </a:p>
        </p:txBody>
      </p:sp>
      <p:pic>
        <p:nvPicPr>
          <p:cNvPr id="120834" name="Picture 2" descr="http://cliparts.co/cliparts/rcL/nA8/rcLnA8zn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58" y="3733774"/>
            <a:ext cx="3497158" cy="2797726"/>
          </a:xfrm>
          <a:prstGeom prst="rect">
            <a:avLst/>
          </a:prstGeom>
          <a:noFill/>
          <a:extLst>
            <a:ext uri="{909E8E84-426E-40DD-AFC4-6F175D3DCCD1}">
              <a14:hiddenFill xmlns:a14="http://schemas.microsoft.com/office/drawing/2010/main">
                <a:solidFill>
                  <a:srgbClr val="FFFFFF"/>
                </a:solidFill>
              </a14:hiddenFill>
            </a:ext>
          </a:extLst>
        </p:spPr>
      </p:pic>
      <p:pic>
        <p:nvPicPr>
          <p:cNvPr id="120836" name="Picture 4" descr="http://images.all-free-download.com/images/graphiclarge/speech_bubble_11773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9503" y="1977257"/>
            <a:ext cx="3416118" cy="30463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48060" y="2514600"/>
            <a:ext cx="1690719" cy="707886"/>
          </a:xfrm>
          <a:prstGeom prst="rect">
            <a:avLst/>
          </a:prstGeom>
          <a:noFill/>
        </p:spPr>
        <p:txBody>
          <a:bodyPr wrap="none" rtlCol="0">
            <a:spAutoFit/>
          </a:bodyPr>
          <a:lstStyle/>
          <a:p>
            <a:pPr algn="ctr"/>
            <a:r>
              <a:rPr lang="en-US" sz="4000" b="1"/>
              <a:t>twenty</a:t>
            </a:r>
          </a:p>
        </p:txBody>
      </p:sp>
    </p:spTree>
    <p:extLst>
      <p:ext uri="{BB962C8B-B14F-4D97-AF65-F5344CB8AC3E}">
        <p14:creationId xmlns:p14="http://schemas.microsoft.com/office/powerpoint/2010/main" val="116412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20836"/>
                                        </p:tgtEl>
                                        <p:attrNameLst>
                                          <p:attrName>style.visibility</p:attrName>
                                        </p:attrNameLst>
                                      </p:cBhvr>
                                      <p:to>
                                        <p:strVal val="visible"/>
                                      </p:to>
                                    </p:set>
                                    <p:anim calcmode="lin" valueType="num">
                                      <p:cBhvr>
                                        <p:cTn id="12" dur="500" fill="hold"/>
                                        <p:tgtEl>
                                          <p:spTgt spid="120836"/>
                                        </p:tgtEl>
                                        <p:attrNameLst>
                                          <p:attrName>ppt_w</p:attrName>
                                        </p:attrNameLst>
                                      </p:cBhvr>
                                      <p:tavLst>
                                        <p:tav tm="0">
                                          <p:val>
                                            <p:fltVal val="0"/>
                                          </p:val>
                                        </p:tav>
                                        <p:tav tm="100000">
                                          <p:val>
                                            <p:strVal val="#ppt_w"/>
                                          </p:val>
                                        </p:tav>
                                      </p:tavLst>
                                    </p:anim>
                                    <p:anim calcmode="lin" valueType="num">
                                      <p:cBhvr>
                                        <p:cTn id="13" dur="500" fill="hold"/>
                                        <p:tgtEl>
                                          <p:spTgt spid="120836"/>
                                        </p:tgtEl>
                                        <p:attrNameLst>
                                          <p:attrName>ppt_h</p:attrName>
                                        </p:attrNameLst>
                                      </p:cBhvr>
                                      <p:tavLst>
                                        <p:tav tm="0">
                                          <p:val>
                                            <p:fltVal val="0"/>
                                          </p:val>
                                        </p:tav>
                                        <p:tav tm="100000">
                                          <p:val>
                                            <p:strVal val="#ppt_h"/>
                                          </p:val>
                                        </p:tav>
                                      </p:tavLst>
                                    </p:anim>
                                    <p:animEffect transition="in" filter="fade">
                                      <p:cBhvr>
                                        <p:cTn id="14" dur="500"/>
                                        <p:tgtEl>
                                          <p:spTgt spid="120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5, Lesson 11</a:t>
            </a:r>
          </a:p>
        </p:txBody>
      </p:sp>
      <p:sp>
        <p:nvSpPr>
          <p:cNvPr id="16" name="TextBox 15"/>
          <p:cNvSpPr txBox="1"/>
          <p:nvPr/>
        </p:nvSpPr>
        <p:spPr>
          <a:xfrm>
            <a:off x="457200" y="914400"/>
            <a:ext cx="8001000" cy="2123658"/>
          </a:xfrm>
          <a:prstGeom prst="rect">
            <a:avLst/>
          </a:prstGeom>
          <a:noFill/>
        </p:spPr>
        <p:txBody>
          <a:bodyPr wrap="square" rtlCol="0">
            <a:spAutoFit/>
          </a:bodyPr>
          <a:lstStyle/>
          <a:p>
            <a:pPr algn="ctr"/>
            <a:r>
              <a:rPr lang="en-US" sz="2200" b="1"/>
              <a:t>Mary has 10 toy trucks.  She told her mom she likes to</a:t>
            </a:r>
          </a:p>
          <a:p>
            <a:pPr algn="ctr"/>
            <a:r>
              <a:rPr lang="en-US" sz="2200" b="1"/>
              <a:t>spread them out on the floor.  She said she doesn’t like to</a:t>
            </a:r>
          </a:p>
          <a:p>
            <a:pPr algn="ctr"/>
            <a:r>
              <a:rPr lang="en-US" sz="2200" b="1"/>
              <a:t>put them away neatly in the little toy box because then</a:t>
            </a:r>
          </a:p>
          <a:p>
            <a:pPr algn="ctr"/>
            <a:r>
              <a:rPr lang="en-US" sz="2200" b="1"/>
              <a:t>there are fewer toys.  Can you draw a picture to prove to</a:t>
            </a:r>
          </a:p>
          <a:p>
            <a:pPr algn="ctr"/>
            <a:r>
              <a:rPr lang="en-US" sz="2200" b="1"/>
              <a:t>Mary that the number of toy trucks is the same when they</a:t>
            </a:r>
          </a:p>
          <a:p>
            <a:pPr algn="ctr"/>
            <a:r>
              <a:rPr lang="en-US" sz="2200" b="1"/>
              <a:t>are all spread out as when they are in the little toy box?</a:t>
            </a:r>
          </a:p>
        </p:txBody>
      </p:sp>
      <p:sp>
        <p:nvSpPr>
          <p:cNvPr id="11" name="Rounded Rectangle 10"/>
          <p:cNvSpPr/>
          <p:nvPr/>
        </p:nvSpPr>
        <p:spPr>
          <a:xfrm>
            <a:off x="155575" y="183529"/>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48130" name="AutoShape 2"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3" name="AutoShape 5"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6" name="Picture 2" descr="http://images.clipartpanda.com/truck-clip-art-old-truck-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5571975"/>
            <a:ext cx="1818999" cy="12228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lipartfreefor.com/cliparts/girl-clip-art/cliparti1_girl-clip-art_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9937" y="3329039"/>
            <a:ext cx="1798638" cy="3498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400946"/>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11</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601507" y="881676"/>
            <a:ext cx="5940985" cy="461665"/>
          </a:xfrm>
          <a:prstGeom prst="rect">
            <a:avLst/>
          </a:prstGeom>
          <a:noFill/>
        </p:spPr>
        <p:txBody>
          <a:bodyPr wrap="none" rtlCol="0">
            <a:spAutoFit/>
          </a:bodyPr>
          <a:lstStyle/>
          <a:p>
            <a:pPr algn="ctr"/>
            <a:r>
              <a:rPr lang="en-US" sz="2400" b="1">
                <a:solidFill>
                  <a:srgbClr val="0000FF"/>
                </a:solidFill>
              </a:rPr>
              <a:t>Show me a tower of 10 cubes using one color.</a:t>
            </a:r>
          </a:p>
        </p:txBody>
      </p:sp>
      <p:sp>
        <p:nvSpPr>
          <p:cNvPr id="5" name="TextBox 4"/>
          <p:cNvSpPr txBox="1"/>
          <p:nvPr/>
        </p:nvSpPr>
        <p:spPr>
          <a:xfrm>
            <a:off x="4552121" y="3117386"/>
            <a:ext cx="2807307" cy="1015663"/>
          </a:xfrm>
          <a:prstGeom prst="rect">
            <a:avLst/>
          </a:prstGeom>
          <a:noFill/>
        </p:spPr>
        <p:txBody>
          <a:bodyPr wrap="none" rtlCol="0">
            <a:spAutoFit/>
          </a:bodyPr>
          <a:lstStyle/>
          <a:p>
            <a:pPr algn="ctr"/>
            <a:r>
              <a:rPr lang="en-US" sz="2000" b="1">
                <a:solidFill>
                  <a:srgbClr val="FF0000"/>
                </a:solidFill>
              </a:rPr>
              <a:t>How many cubes are</a:t>
            </a:r>
          </a:p>
          <a:p>
            <a:pPr algn="ctr"/>
            <a:r>
              <a:rPr lang="en-US" sz="2000" b="1">
                <a:solidFill>
                  <a:srgbClr val="FF0000"/>
                </a:solidFill>
              </a:rPr>
              <a:t>you holding?  How many</a:t>
            </a:r>
          </a:p>
          <a:p>
            <a:pPr algn="ctr"/>
            <a:r>
              <a:rPr lang="en-US" sz="2000" b="1">
                <a:solidFill>
                  <a:srgbClr val="FF0000"/>
                </a:solidFill>
              </a:rPr>
              <a:t>ones is that?</a:t>
            </a:r>
          </a:p>
        </p:txBody>
      </p:sp>
      <p:sp>
        <p:nvSpPr>
          <p:cNvPr id="13" name="TextBox 12"/>
          <p:cNvSpPr txBox="1"/>
          <p:nvPr/>
        </p:nvSpPr>
        <p:spPr>
          <a:xfrm>
            <a:off x="4583369" y="3250499"/>
            <a:ext cx="2781659" cy="707886"/>
          </a:xfrm>
          <a:prstGeom prst="rect">
            <a:avLst/>
          </a:prstGeom>
          <a:noFill/>
        </p:spPr>
        <p:txBody>
          <a:bodyPr wrap="none" rtlCol="0">
            <a:spAutoFit/>
          </a:bodyPr>
          <a:lstStyle/>
          <a:p>
            <a:pPr algn="ctr"/>
            <a:r>
              <a:rPr lang="en-US" sz="2000" b="1">
                <a:solidFill>
                  <a:srgbClr val="009900"/>
                </a:solidFill>
              </a:rPr>
              <a:t>How many cubes do you</a:t>
            </a:r>
          </a:p>
          <a:p>
            <a:pPr algn="ctr"/>
            <a:r>
              <a:rPr lang="en-US" sz="2000" b="1">
                <a:solidFill>
                  <a:srgbClr val="009900"/>
                </a:solidFill>
              </a:rPr>
              <a:t>put to make 11?</a:t>
            </a:r>
          </a:p>
        </p:txBody>
      </p:sp>
      <p:pic>
        <p:nvPicPr>
          <p:cNvPr id="2050"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5668463"/>
            <a:ext cx="533400" cy="503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222764" y="4888364"/>
            <a:ext cx="3784177" cy="523220"/>
          </a:xfrm>
          <a:prstGeom prst="rect">
            <a:avLst/>
          </a:prstGeom>
          <a:noFill/>
        </p:spPr>
        <p:txBody>
          <a:bodyPr wrap="none" rtlCol="0">
            <a:spAutoFit/>
          </a:bodyPr>
          <a:lstStyle/>
          <a:p>
            <a:pPr algn="ctr"/>
            <a:r>
              <a:rPr lang="en-US" sz="2800" b="1"/>
              <a:t>_____.  1 more is _____.</a:t>
            </a:r>
          </a:p>
        </p:txBody>
      </p:sp>
      <p:pic>
        <p:nvPicPr>
          <p:cNvPr id="21"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319" y="5359105"/>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1" y="5049747"/>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1454" y="4753851"/>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288" y="4444493"/>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5122" y="4125916"/>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9522" y="3812315"/>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3764" y="3498714"/>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7988" y="3156631"/>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7653" y="2827679"/>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783" y="2483422"/>
            <a:ext cx="543270" cy="5130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0.gstatic.com/images?q=tbn:ANd9GcRYq8jYBGvyDEX2bNgJO-MgMqV6MFP_ghYNGyjt6hNtmJNPExGD_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05" y="4704633"/>
            <a:ext cx="1635350" cy="192766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9791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050"/>
                                        </p:tgtEl>
                                        <p:attrNameLst>
                                          <p:attrName>style.visibility</p:attrName>
                                        </p:attrNameLst>
                                      </p:cBhvr>
                                      <p:to>
                                        <p:strVal val="visible"/>
                                      </p:to>
                                    </p:set>
                                    <p:anim calcmode="lin" valueType="num">
                                      <p:cBhvr additive="base">
                                        <p:cTn id="43" dur="500" fill="hold"/>
                                        <p:tgtEl>
                                          <p:spTgt spid="2050"/>
                                        </p:tgtEl>
                                        <p:attrNameLst>
                                          <p:attrName>ppt_x</p:attrName>
                                        </p:attrNameLst>
                                      </p:cBhvr>
                                      <p:tavLst>
                                        <p:tav tm="0">
                                          <p:val>
                                            <p:strVal val="#ppt_x"/>
                                          </p:val>
                                        </p:tav>
                                        <p:tav tm="100000">
                                          <p:val>
                                            <p:strVal val="#ppt_x"/>
                                          </p:val>
                                        </p:tav>
                                      </p:tavLst>
                                    </p:anim>
                                    <p:anim calcmode="lin" valueType="num">
                                      <p:cBhvr additive="base">
                                        <p:cTn id="44" dur="500" fill="hold"/>
                                        <p:tgtEl>
                                          <p:spTgt spid="205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grpId="1" nodeType="clickEffect">
                                  <p:stCondLst>
                                    <p:cond delay="0"/>
                                  </p:stCondLst>
                                  <p:childTnLst>
                                    <p:anim calcmode="lin" valueType="num">
                                      <p:cBhvr additive="base">
                                        <p:cTn id="52" dur="500"/>
                                        <p:tgtEl>
                                          <p:spTgt spid="5"/>
                                        </p:tgtEl>
                                        <p:attrNameLst>
                                          <p:attrName>ppt_x</p:attrName>
                                        </p:attrNameLst>
                                      </p:cBhvr>
                                      <p:tavLst>
                                        <p:tav tm="0">
                                          <p:val>
                                            <p:strVal val="ppt_x"/>
                                          </p:val>
                                        </p:tav>
                                        <p:tav tm="100000">
                                          <p:val>
                                            <p:strVal val="ppt_x"/>
                                          </p:val>
                                        </p:tav>
                                      </p:tavLst>
                                    </p:anim>
                                    <p:anim calcmode="lin" valueType="num">
                                      <p:cBhvr additive="base">
                                        <p:cTn id="53" dur="500"/>
                                        <p:tgtEl>
                                          <p:spTgt spid="5"/>
                                        </p:tgtEl>
                                        <p:attrNameLst>
                                          <p:attrName>ppt_y</p:attrName>
                                        </p:attrNameLst>
                                      </p:cBhvr>
                                      <p:tavLst>
                                        <p:tav tm="0">
                                          <p:val>
                                            <p:strVal val="ppt_y"/>
                                          </p:val>
                                        </p:tav>
                                        <p:tav tm="100000">
                                          <p:val>
                                            <p:strVal val="1+ppt_h/2"/>
                                          </p:val>
                                        </p:tav>
                                      </p:tavLst>
                                    </p:anim>
                                    <p:set>
                                      <p:cBhvr>
                                        <p:cTn id="54" dur="1" fill="hold">
                                          <p:stCondLst>
                                            <p:cond delay="499"/>
                                          </p:stCondLst>
                                        </p:cTn>
                                        <p:tgtEl>
                                          <p:spTgt spid="5"/>
                                        </p:tgtEl>
                                        <p:attrNameLst>
                                          <p:attrName>style.visibility</p:attrName>
                                        </p:attrNameLst>
                                      </p:cBhvr>
                                      <p:to>
                                        <p:strVal val="hidden"/>
                                      </p:to>
                                    </p:set>
                                  </p:childTnLst>
                                </p:cTn>
                              </p:par>
                              <p:par>
                                <p:cTn id="55" presetID="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052"/>
                                        </p:tgtEl>
                                        <p:attrNameLst>
                                          <p:attrName>style.visibility</p:attrName>
                                        </p:attrNameLst>
                                      </p:cBhvr>
                                      <p:to>
                                        <p:strVal val="visible"/>
                                      </p:to>
                                    </p:set>
                                    <p:anim calcmode="lin" valueType="num">
                                      <p:cBhvr additive="base">
                                        <p:cTn id="63" dur="500" fill="hold"/>
                                        <p:tgtEl>
                                          <p:spTgt spid="2052"/>
                                        </p:tgtEl>
                                        <p:attrNameLst>
                                          <p:attrName>ppt_x</p:attrName>
                                        </p:attrNameLst>
                                      </p:cBhvr>
                                      <p:tavLst>
                                        <p:tav tm="0">
                                          <p:val>
                                            <p:strVal val="#ppt_x"/>
                                          </p:val>
                                        </p:tav>
                                        <p:tav tm="100000">
                                          <p:val>
                                            <p:strVal val="#ppt_x"/>
                                          </p:val>
                                        </p:tav>
                                      </p:tavLst>
                                    </p:anim>
                                    <p:anim calcmode="lin" valueType="num">
                                      <p:cBhvr additive="base">
                                        <p:cTn id="64" dur="500" fill="hold"/>
                                        <p:tgtEl>
                                          <p:spTgt spid="2052"/>
                                        </p:tgtEl>
                                        <p:attrNameLst>
                                          <p:attrName>ppt_y</p:attrName>
                                        </p:attrNameLst>
                                      </p:cBhvr>
                                      <p:tavLst>
                                        <p:tav tm="0">
                                          <p:val>
                                            <p:strVal val="1+#ppt_h/2"/>
                                          </p:val>
                                        </p:tav>
                                        <p:tav tm="100000">
                                          <p:val>
                                            <p:strVal val="#ppt_y"/>
                                          </p:val>
                                        </p:tav>
                                      </p:tavLst>
                                    </p:anim>
                                  </p:childTnLst>
                                </p:cTn>
                              </p:par>
                              <p:par>
                                <p:cTn id="65" presetID="31" presetClass="entr" presetSubtype="0" fill="hold" grpId="0" nodeType="with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p:cTn id="67" dur="1000" fill="hold"/>
                                        <p:tgtEl>
                                          <p:spTgt spid="6"/>
                                        </p:tgtEl>
                                        <p:attrNameLst>
                                          <p:attrName>ppt_w</p:attrName>
                                        </p:attrNameLst>
                                      </p:cBhvr>
                                      <p:tavLst>
                                        <p:tav tm="0">
                                          <p:val>
                                            <p:fltVal val="0"/>
                                          </p:val>
                                        </p:tav>
                                        <p:tav tm="100000">
                                          <p:val>
                                            <p:strVal val="#ppt_w"/>
                                          </p:val>
                                        </p:tav>
                                      </p:tavLst>
                                    </p:anim>
                                    <p:anim calcmode="lin" valueType="num">
                                      <p:cBhvr>
                                        <p:cTn id="68" dur="1000" fill="hold"/>
                                        <p:tgtEl>
                                          <p:spTgt spid="6"/>
                                        </p:tgtEl>
                                        <p:attrNameLst>
                                          <p:attrName>ppt_h</p:attrName>
                                        </p:attrNameLst>
                                      </p:cBhvr>
                                      <p:tavLst>
                                        <p:tav tm="0">
                                          <p:val>
                                            <p:fltVal val="0"/>
                                          </p:val>
                                        </p:tav>
                                        <p:tav tm="100000">
                                          <p:val>
                                            <p:strVal val="#ppt_h"/>
                                          </p:val>
                                        </p:tav>
                                      </p:tavLst>
                                    </p:anim>
                                    <p:anim calcmode="lin" valueType="num">
                                      <p:cBhvr>
                                        <p:cTn id="69" dur="1000" fill="hold"/>
                                        <p:tgtEl>
                                          <p:spTgt spid="6"/>
                                        </p:tgtEl>
                                        <p:attrNameLst>
                                          <p:attrName>style.rotation</p:attrName>
                                        </p:attrNameLst>
                                      </p:cBhvr>
                                      <p:tavLst>
                                        <p:tav tm="0">
                                          <p:val>
                                            <p:fltVal val="90"/>
                                          </p:val>
                                        </p:tav>
                                        <p:tav tm="100000">
                                          <p:val>
                                            <p:fltVal val="0"/>
                                          </p:val>
                                        </p:tav>
                                      </p:tavLst>
                                    </p:anim>
                                    <p:animEffect transition="in" filter="fade">
                                      <p:cBhvr>
                                        <p:cTn id="7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3" grpId="0"/>
      <p:bldP spid="6" grpId="0"/>
    </p:bld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11</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203402" y="644207"/>
            <a:ext cx="4737195" cy="461665"/>
          </a:xfrm>
          <a:prstGeom prst="rect">
            <a:avLst/>
          </a:prstGeom>
          <a:noFill/>
        </p:spPr>
        <p:txBody>
          <a:bodyPr wrap="none" rtlCol="0">
            <a:spAutoFit/>
          </a:bodyPr>
          <a:lstStyle/>
          <a:p>
            <a:pPr algn="ctr"/>
            <a:r>
              <a:rPr lang="en-US" sz="2400" b="1">
                <a:solidFill>
                  <a:srgbClr val="0000FF"/>
                </a:solidFill>
              </a:rPr>
              <a:t>How do we say 11 the Say Ten way?</a:t>
            </a:r>
          </a:p>
        </p:txBody>
      </p:sp>
      <p:sp>
        <p:nvSpPr>
          <p:cNvPr id="13" name="TextBox 12"/>
          <p:cNvSpPr txBox="1"/>
          <p:nvPr/>
        </p:nvSpPr>
        <p:spPr>
          <a:xfrm>
            <a:off x="4571999" y="2440765"/>
            <a:ext cx="2203167" cy="707886"/>
          </a:xfrm>
          <a:prstGeom prst="rect">
            <a:avLst/>
          </a:prstGeom>
          <a:noFill/>
        </p:spPr>
        <p:txBody>
          <a:bodyPr wrap="none" rtlCol="0">
            <a:spAutoFit/>
          </a:bodyPr>
          <a:lstStyle/>
          <a:p>
            <a:pPr algn="ctr"/>
            <a:r>
              <a:rPr lang="en-US" sz="2000" b="1">
                <a:solidFill>
                  <a:srgbClr val="009900"/>
                </a:solidFill>
              </a:rPr>
              <a:t>Put one more cube</a:t>
            </a:r>
          </a:p>
          <a:p>
            <a:pPr algn="ctr"/>
            <a:r>
              <a:rPr lang="en-US" sz="2000" b="1">
                <a:solidFill>
                  <a:srgbClr val="009900"/>
                </a:solidFill>
              </a:rPr>
              <a:t>to your tower.</a:t>
            </a:r>
          </a:p>
        </p:txBody>
      </p:sp>
      <p:sp>
        <p:nvSpPr>
          <p:cNvPr id="6" name="TextBox 5"/>
          <p:cNvSpPr txBox="1"/>
          <p:nvPr/>
        </p:nvSpPr>
        <p:spPr>
          <a:xfrm>
            <a:off x="4199616" y="4368073"/>
            <a:ext cx="3784177" cy="523220"/>
          </a:xfrm>
          <a:prstGeom prst="rect">
            <a:avLst/>
          </a:prstGeom>
          <a:noFill/>
        </p:spPr>
        <p:txBody>
          <a:bodyPr wrap="none" rtlCol="0">
            <a:spAutoFit/>
          </a:bodyPr>
          <a:lstStyle/>
          <a:p>
            <a:pPr algn="ctr"/>
            <a:r>
              <a:rPr lang="en-US" sz="2800" b="1"/>
              <a:t>_____.  1 more is _____.</a:t>
            </a:r>
          </a:p>
        </p:txBody>
      </p:sp>
      <p:sp>
        <p:nvSpPr>
          <p:cNvPr id="2" name="TextBox 1"/>
          <p:cNvSpPr txBox="1"/>
          <p:nvPr/>
        </p:nvSpPr>
        <p:spPr>
          <a:xfrm>
            <a:off x="4627690" y="2473736"/>
            <a:ext cx="2329163" cy="707886"/>
          </a:xfrm>
          <a:prstGeom prst="rect">
            <a:avLst/>
          </a:prstGeom>
          <a:noFill/>
        </p:spPr>
        <p:txBody>
          <a:bodyPr wrap="none" rtlCol="0">
            <a:spAutoFit/>
          </a:bodyPr>
          <a:lstStyle/>
          <a:p>
            <a:pPr algn="ctr"/>
            <a:r>
              <a:rPr lang="en-US" sz="2000" b="1">
                <a:solidFill>
                  <a:srgbClr val="FF0000"/>
                </a:solidFill>
              </a:rPr>
              <a:t>How many cubes do</a:t>
            </a:r>
          </a:p>
          <a:p>
            <a:pPr algn="ctr"/>
            <a:r>
              <a:rPr lang="en-US" sz="2000" b="1">
                <a:solidFill>
                  <a:srgbClr val="FF0000"/>
                </a:solidFill>
              </a:rPr>
              <a:t>you have now?</a:t>
            </a:r>
          </a:p>
        </p:txBody>
      </p:sp>
      <p:pic>
        <p:nvPicPr>
          <p:cNvPr id="22"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5668463"/>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319" y="5359105"/>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1" y="5049747"/>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1454" y="4753851"/>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288" y="4444493"/>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5122" y="4125916"/>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9522" y="3812315"/>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3764" y="3498714"/>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7988" y="3156631"/>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7653" y="2827679"/>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783" y="2483422"/>
            <a:ext cx="543270" cy="51308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5101" y="2157789"/>
            <a:ext cx="543270" cy="5130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leonschools.net/cms/lib7/FL01903265/Centricity/Domain/3782/girl%20SK%20(c)%20Melonheadz%20Illustrating%20LLC%202015%20color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897" y="3750597"/>
            <a:ext cx="1428750" cy="29051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31859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 presetClass="exit"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13"/>
                                        </p:tgtEl>
                                        <p:attrNameLst>
                                          <p:attrName>ppt_x</p:attrName>
                                        </p:attrNameLst>
                                      </p:cBhvr>
                                      <p:tavLst>
                                        <p:tav tm="0">
                                          <p:val>
                                            <p:strVal val="ppt_x"/>
                                          </p:val>
                                        </p:tav>
                                        <p:tav tm="100000">
                                          <p:val>
                                            <p:strVal val="ppt_x"/>
                                          </p:val>
                                        </p:tav>
                                      </p:tavLst>
                                    </p:anim>
                                    <p:anim calcmode="lin" valueType="num">
                                      <p:cBhvr additive="base">
                                        <p:cTn id="15" dur="500"/>
                                        <p:tgtEl>
                                          <p:spTgt spid="13"/>
                                        </p:tgtEl>
                                        <p:attrNameLst>
                                          <p:attrName>ppt_y</p:attrName>
                                        </p:attrNameLst>
                                      </p:cBhvr>
                                      <p:tavLst>
                                        <p:tav tm="0">
                                          <p:val>
                                            <p:strVal val="ppt_y"/>
                                          </p:val>
                                        </p:tav>
                                        <p:tav tm="100000">
                                          <p:val>
                                            <p:strVal val="1+ppt_h/2"/>
                                          </p:val>
                                        </p:tav>
                                      </p:tavLst>
                                    </p:anim>
                                    <p:set>
                                      <p:cBhvr>
                                        <p:cTn id="16" dur="1" fill="hold">
                                          <p:stCondLst>
                                            <p:cond delay="499"/>
                                          </p:stCondLst>
                                        </p:cTn>
                                        <p:tgtEl>
                                          <p:spTgt spid="13"/>
                                        </p:tgtEl>
                                        <p:attrNameLst>
                                          <p:attrName>style.visibility</p:attrName>
                                        </p:attrNameLst>
                                      </p:cBhvr>
                                      <p:to>
                                        <p:strVal val="hidden"/>
                                      </p:to>
                                    </p:set>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fill="hold"/>
                                        <p:tgtEl>
                                          <p:spTgt spid="43"/>
                                        </p:tgtEl>
                                        <p:attrNameLst>
                                          <p:attrName>ppt_x</p:attrName>
                                        </p:attrNameLst>
                                      </p:cBhvr>
                                      <p:tavLst>
                                        <p:tav tm="0">
                                          <p:val>
                                            <p:strVal val="#ppt_x"/>
                                          </p:val>
                                        </p:tav>
                                        <p:tav tm="100000">
                                          <p:val>
                                            <p:strVal val="#ppt_x"/>
                                          </p:val>
                                        </p:tav>
                                      </p:tavLst>
                                    </p:anim>
                                    <p:anim calcmode="lin" valueType="num">
                                      <p:cBhvr additive="base">
                                        <p:cTn id="24" dur="500" fill="hold"/>
                                        <p:tgtEl>
                                          <p:spTgt spid="43"/>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31"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 calcmode="lin" valueType="num">
                                      <p:cBhvr>
                                        <p:cTn id="30" dur="1000" fill="hold"/>
                                        <p:tgtEl>
                                          <p:spTgt spid="6"/>
                                        </p:tgtEl>
                                        <p:attrNameLst>
                                          <p:attrName>style.rotation</p:attrName>
                                        </p:attrNameLst>
                                      </p:cBhvr>
                                      <p:tavLst>
                                        <p:tav tm="0">
                                          <p:val>
                                            <p:fltVal val="90"/>
                                          </p:val>
                                        </p:tav>
                                        <p:tav tm="100000">
                                          <p:val>
                                            <p:fltVal val="0"/>
                                          </p:val>
                                        </p:tav>
                                      </p:tavLst>
                                    </p:anim>
                                    <p:animEffect transition="in" filter="fade">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3" grpId="1"/>
      <p:bldP spid="6" grpId="0"/>
      <p:bldP spid="2" grpId="0"/>
    </p:bld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11</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571999" y="2440765"/>
            <a:ext cx="2203167" cy="707886"/>
          </a:xfrm>
          <a:prstGeom prst="rect">
            <a:avLst/>
          </a:prstGeom>
          <a:noFill/>
        </p:spPr>
        <p:txBody>
          <a:bodyPr wrap="none" rtlCol="0">
            <a:spAutoFit/>
          </a:bodyPr>
          <a:lstStyle/>
          <a:p>
            <a:pPr algn="ctr"/>
            <a:r>
              <a:rPr lang="en-US" sz="2000" b="1">
                <a:solidFill>
                  <a:srgbClr val="009900"/>
                </a:solidFill>
              </a:rPr>
              <a:t>Put one more cube</a:t>
            </a:r>
          </a:p>
          <a:p>
            <a:pPr algn="ctr"/>
            <a:r>
              <a:rPr lang="en-US" sz="2000" b="1">
                <a:solidFill>
                  <a:srgbClr val="009900"/>
                </a:solidFill>
              </a:rPr>
              <a:t>to your tower.</a:t>
            </a:r>
          </a:p>
        </p:txBody>
      </p:sp>
      <p:sp>
        <p:nvSpPr>
          <p:cNvPr id="6" name="TextBox 5"/>
          <p:cNvSpPr txBox="1"/>
          <p:nvPr/>
        </p:nvSpPr>
        <p:spPr>
          <a:xfrm>
            <a:off x="4115487" y="4002698"/>
            <a:ext cx="3784177" cy="523220"/>
          </a:xfrm>
          <a:prstGeom prst="rect">
            <a:avLst/>
          </a:prstGeom>
          <a:noFill/>
        </p:spPr>
        <p:txBody>
          <a:bodyPr wrap="none" rtlCol="0">
            <a:spAutoFit/>
          </a:bodyPr>
          <a:lstStyle/>
          <a:p>
            <a:pPr algn="ctr"/>
            <a:r>
              <a:rPr lang="en-US" sz="2800" b="1"/>
              <a:t>_____.  1 more is _____.</a:t>
            </a:r>
          </a:p>
        </p:txBody>
      </p:sp>
      <p:sp>
        <p:nvSpPr>
          <p:cNvPr id="2" name="TextBox 1"/>
          <p:cNvSpPr txBox="1"/>
          <p:nvPr/>
        </p:nvSpPr>
        <p:spPr>
          <a:xfrm>
            <a:off x="4509000" y="2473736"/>
            <a:ext cx="2329163" cy="707886"/>
          </a:xfrm>
          <a:prstGeom prst="rect">
            <a:avLst/>
          </a:prstGeom>
          <a:noFill/>
        </p:spPr>
        <p:txBody>
          <a:bodyPr wrap="none" rtlCol="0">
            <a:spAutoFit/>
          </a:bodyPr>
          <a:lstStyle/>
          <a:p>
            <a:pPr algn="ctr"/>
            <a:r>
              <a:rPr lang="en-US" sz="2000" b="1">
                <a:solidFill>
                  <a:srgbClr val="FF0000"/>
                </a:solidFill>
              </a:rPr>
              <a:t>How many cubes do</a:t>
            </a:r>
          </a:p>
          <a:p>
            <a:pPr algn="ctr"/>
            <a:r>
              <a:rPr lang="en-US" sz="2000" b="1">
                <a:solidFill>
                  <a:srgbClr val="FF0000"/>
                </a:solidFill>
              </a:rPr>
              <a:t>you have now?</a:t>
            </a:r>
          </a:p>
        </p:txBody>
      </p:sp>
      <p:pic>
        <p:nvPicPr>
          <p:cNvPr id="22"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5668463"/>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319" y="5359105"/>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1" y="5049747"/>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1454" y="4753851"/>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288" y="4444493"/>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5122" y="4125916"/>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9522" y="3812315"/>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3764" y="3498714"/>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7988" y="3156631"/>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7653" y="2827679"/>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783" y="2483422"/>
            <a:ext cx="543270" cy="51308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5101" y="2157789"/>
            <a:ext cx="543270" cy="51308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2419" y="1832156"/>
            <a:ext cx="543270" cy="51308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s-media-cache-ak0.pinimg.com/originals/4c/0a/29/4c0a29614e3d75f5543efcba44cfe723.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5005734"/>
            <a:ext cx="1499900" cy="158440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s-media-cache-ak0.pinimg.com/originals/4c/0a/29/4c0a29614e3d75f5543efcba44cfe723.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7391" y="5005734"/>
            <a:ext cx="1499900" cy="158440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75982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1"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2" grpId="0"/>
    </p:bld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11</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571999" y="2440765"/>
            <a:ext cx="2203167" cy="707886"/>
          </a:xfrm>
          <a:prstGeom prst="rect">
            <a:avLst/>
          </a:prstGeom>
          <a:noFill/>
        </p:spPr>
        <p:txBody>
          <a:bodyPr wrap="none" rtlCol="0">
            <a:spAutoFit/>
          </a:bodyPr>
          <a:lstStyle/>
          <a:p>
            <a:pPr algn="ctr"/>
            <a:r>
              <a:rPr lang="en-US" sz="2000" b="1">
                <a:solidFill>
                  <a:srgbClr val="009900"/>
                </a:solidFill>
              </a:rPr>
              <a:t>Put one more cube</a:t>
            </a:r>
          </a:p>
          <a:p>
            <a:pPr algn="ctr"/>
            <a:r>
              <a:rPr lang="en-US" sz="2000" b="1">
                <a:solidFill>
                  <a:srgbClr val="009900"/>
                </a:solidFill>
              </a:rPr>
              <a:t>to your tower.</a:t>
            </a:r>
          </a:p>
        </p:txBody>
      </p:sp>
      <p:sp>
        <p:nvSpPr>
          <p:cNvPr id="6" name="TextBox 5"/>
          <p:cNvSpPr txBox="1"/>
          <p:nvPr/>
        </p:nvSpPr>
        <p:spPr>
          <a:xfrm>
            <a:off x="4068193" y="3793094"/>
            <a:ext cx="3784177" cy="523220"/>
          </a:xfrm>
          <a:prstGeom prst="rect">
            <a:avLst/>
          </a:prstGeom>
          <a:noFill/>
        </p:spPr>
        <p:txBody>
          <a:bodyPr wrap="none" rtlCol="0">
            <a:spAutoFit/>
          </a:bodyPr>
          <a:lstStyle/>
          <a:p>
            <a:pPr algn="ctr"/>
            <a:r>
              <a:rPr lang="en-US" sz="2800" b="1"/>
              <a:t>_____.  1 more is _____.</a:t>
            </a:r>
          </a:p>
        </p:txBody>
      </p:sp>
      <p:sp>
        <p:nvSpPr>
          <p:cNvPr id="2" name="TextBox 1"/>
          <p:cNvSpPr txBox="1"/>
          <p:nvPr/>
        </p:nvSpPr>
        <p:spPr>
          <a:xfrm>
            <a:off x="4509000" y="2473736"/>
            <a:ext cx="2329163" cy="707886"/>
          </a:xfrm>
          <a:prstGeom prst="rect">
            <a:avLst/>
          </a:prstGeom>
          <a:noFill/>
        </p:spPr>
        <p:txBody>
          <a:bodyPr wrap="none" rtlCol="0">
            <a:spAutoFit/>
          </a:bodyPr>
          <a:lstStyle/>
          <a:p>
            <a:pPr algn="ctr"/>
            <a:r>
              <a:rPr lang="en-US" sz="2000" b="1">
                <a:solidFill>
                  <a:srgbClr val="FF0000"/>
                </a:solidFill>
              </a:rPr>
              <a:t>How many cubes do</a:t>
            </a:r>
          </a:p>
          <a:p>
            <a:pPr algn="ctr"/>
            <a:r>
              <a:rPr lang="en-US" sz="2000" b="1">
                <a:solidFill>
                  <a:srgbClr val="FF0000"/>
                </a:solidFill>
              </a:rPr>
              <a:t>you have now?</a:t>
            </a:r>
          </a:p>
        </p:txBody>
      </p:sp>
      <p:pic>
        <p:nvPicPr>
          <p:cNvPr id="22"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5668463"/>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319" y="5359105"/>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1" y="5049747"/>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1454" y="4753851"/>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288" y="4444493"/>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5122" y="4125916"/>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9522" y="3812315"/>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3764" y="3498714"/>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7988" y="3156631"/>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7653" y="2827679"/>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783" y="2483422"/>
            <a:ext cx="543270" cy="51308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5101" y="2157789"/>
            <a:ext cx="543270" cy="51308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2419" y="1832156"/>
            <a:ext cx="543270" cy="51308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9737" y="1506211"/>
            <a:ext cx="543270" cy="51308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clipartion.com/wp-content/uploads/2015/11/apple-for-the-teacher-clip-art-school-clip-art-and-ow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522" y="4444493"/>
            <a:ext cx="1931571" cy="23439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clipartion.com/wp-content/uploads/2015/11/apple-for-the-teacher-clip-art-school-clip-art-and-ow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429" y="4439037"/>
            <a:ext cx="1931571" cy="234390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79481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1"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2" grpId="0"/>
    </p:bld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11</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571999" y="2440765"/>
            <a:ext cx="2203167" cy="707886"/>
          </a:xfrm>
          <a:prstGeom prst="rect">
            <a:avLst/>
          </a:prstGeom>
          <a:noFill/>
        </p:spPr>
        <p:txBody>
          <a:bodyPr wrap="none" rtlCol="0">
            <a:spAutoFit/>
          </a:bodyPr>
          <a:lstStyle/>
          <a:p>
            <a:pPr algn="ctr"/>
            <a:r>
              <a:rPr lang="en-US" sz="2000" b="1">
                <a:solidFill>
                  <a:srgbClr val="009900"/>
                </a:solidFill>
              </a:rPr>
              <a:t>Put one more cube</a:t>
            </a:r>
          </a:p>
          <a:p>
            <a:pPr algn="ctr"/>
            <a:r>
              <a:rPr lang="en-US" sz="2000" b="1">
                <a:solidFill>
                  <a:srgbClr val="009900"/>
                </a:solidFill>
              </a:rPr>
              <a:t>to your tower.</a:t>
            </a:r>
          </a:p>
        </p:txBody>
      </p:sp>
      <p:sp>
        <p:nvSpPr>
          <p:cNvPr id="6" name="TextBox 5"/>
          <p:cNvSpPr txBox="1"/>
          <p:nvPr/>
        </p:nvSpPr>
        <p:spPr>
          <a:xfrm>
            <a:off x="4199616" y="4368073"/>
            <a:ext cx="3784177" cy="523220"/>
          </a:xfrm>
          <a:prstGeom prst="rect">
            <a:avLst/>
          </a:prstGeom>
          <a:noFill/>
        </p:spPr>
        <p:txBody>
          <a:bodyPr wrap="none" rtlCol="0">
            <a:spAutoFit/>
          </a:bodyPr>
          <a:lstStyle/>
          <a:p>
            <a:pPr algn="ctr"/>
            <a:r>
              <a:rPr lang="en-US" sz="2800" b="1"/>
              <a:t>_____.  1 more is _____.</a:t>
            </a:r>
          </a:p>
        </p:txBody>
      </p:sp>
      <p:sp>
        <p:nvSpPr>
          <p:cNvPr id="2" name="TextBox 1"/>
          <p:cNvSpPr txBox="1"/>
          <p:nvPr/>
        </p:nvSpPr>
        <p:spPr>
          <a:xfrm>
            <a:off x="4509000" y="2473736"/>
            <a:ext cx="2329163" cy="707886"/>
          </a:xfrm>
          <a:prstGeom prst="rect">
            <a:avLst/>
          </a:prstGeom>
          <a:noFill/>
        </p:spPr>
        <p:txBody>
          <a:bodyPr wrap="none" rtlCol="0">
            <a:spAutoFit/>
          </a:bodyPr>
          <a:lstStyle/>
          <a:p>
            <a:pPr algn="ctr"/>
            <a:r>
              <a:rPr lang="en-US" sz="2000" b="1">
                <a:solidFill>
                  <a:srgbClr val="FF0000"/>
                </a:solidFill>
              </a:rPr>
              <a:t>How many cubes do</a:t>
            </a:r>
          </a:p>
          <a:p>
            <a:pPr algn="ctr"/>
            <a:r>
              <a:rPr lang="en-US" sz="2000" b="1">
                <a:solidFill>
                  <a:srgbClr val="FF0000"/>
                </a:solidFill>
              </a:rPr>
              <a:t>you have now?</a:t>
            </a:r>
          </a:p>
        </p:txBody>
      </p:sp>
      <p:pic>
        <p:nvPicPr>
          <p:cNvPr id="22"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5668463"/>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319" y="5359105"/>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1" y="5049747"/>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1454" y="4753851"/>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288" y="4444493"/>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5122" y="4125916"/>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9522" y="3812315"/>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3764" y="3498714"/>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7988" y="3156631"/>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7653" y="2827679"/>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783" y="2483422"/>
            <a:ext cx="543270" cy="51308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5101" y="2157789"/>
            <a:ext cx="543270" cy="51308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2419" y="1832156"/>
            <a:ext cx="543270" cy="51308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9737" y="1444642"/>
            <a:ext cx="543270" cy="60535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9737" y="1195187"/>
            <a:ext cx="543270" cy="51308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encrypted-tbn1.gstatic.com/images?q=tbn:ANd9GcSIP_pv74Cr01Ms8_SfDpRboWbsWDckupj_-USXhdME5YcAgbVPB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015" y="4444493"/>
            <a:ext cx="2095500" cy="2181226"/>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5756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1"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is One More?</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2</a:t>
            </a:r>
          </a:p>
          <a:p>
            <a:pPr algn="ctr"/>
            <a:r>
              <a:rPr lang="en-US" sz="1400"/>
              <a:t>Fluency</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413425" y="2154421"/>
            <a:ext cx="4384364" cy="2256127"/>
          </a:xfrm>
          <a:prstGeom prst="rect">
            <a:avLst/>
          </a:prstGeom>
        </p:spPr>
      </p:pic>
      <p:sp>
        <p:nvSpPr>
          <p:cNvPr id="18" name="TextBox 17"/>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What’s one more?</a:t>
            </a:r>
          </a:p>
          <a:p>
            <a:pPr algn="ctr"/>
            <a:r>
              <a:rPr lang="en-US" sz="2000" b="1">
                <a:solidFill>
                  <a:srgbClr val="0000FF"/>
                </a:solidFill>
              </a:rPr>
              <a:t>“__ is one more than __.”</a:t>
            </a:r>
          </a:p>
        </p:txBody>
      </p:sp>
    </p:spTree>
    <p:extLst>
      <p:ext uri="{BB962C8B-B14F-4D97-AF65-F5344CB8AC3E}">
        <p14:creationId xmlns:p14="http://schemas.microsoft.com/office/powerpoint/2010/main" val="409954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11</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571999" y="2440765"/>
            <a:ext cx="2203167" cy="707886"/>
          </a:xfrm>
          <a:prstGeom prst="rect">
            <a:avLst/>
          </a:prstGeom>
          <a:noFill/>
        </p:spPr>
        <p:txBody>
          <a:bodyPr wrap="none" rtlCol="0">
            <a:spAutoFit/>
          </a:bodyPr>
          <a:lstStyle/>
          <a:p>
            <a:pPr algn="ctr"/>
            <a:r>
              <a:rPr lang="en-US" sz="2000" b="1">
                <a:solidFill>
                  <a:srgbClr val="009900"/>
                </a:solidFill>
              </a:rPr>
              <a:t>Put one more cube</a:t>
            </a:r>
          </a:p>
          <a:p>
            <a:pPr algn="ctr"/>
            <a:r>
              <a:rPr lang="en-US" sz="2000" b="1">
                <a:solidFill>
                  <a:srgbClr val="009900"/>
                </a:solidFill>
              </a:rPr>
              <a:t>to your tower.</a:t>
            </a:r>
          </a:p>
        </p:txBody>
      </p:sp>
      <p:sp>
        <p:nvSpPr>
          <p:cNvPr id="6" name="TextBox 5"/>
          <p:cNvSpPr txBox="1"/>
          <p:nvPr/>
        </p:nvSpPr>
        <p:spPr>
          <a:xfrm>
            <a:off x="4163924" y="3880303"/>
            <a:ext cx="3784177" cy="523220"/>
          </a:xfrm>
          <a:prstGeom prst="rect">
            <a:avLst/>
          </a:prstGeom>
          <a:noFill/>
        </p:spPr>
        <p:txBody>
          <a:bodyPr wrap="none" rtlCol="0">
            <a:spAutoFit/>
          </a:bodyPr>
          <a:lstStyle/>
          <a:p>
            <a:pPr algn="ctr"/>
            <a:r>
              <a:rPr lang="en-US" sz="2800" b="1"/>
              <a:t>_____.  1 more is _____.</a:t>
            </a:r>
          </a:p>
        </p:txBody>
      </p:sp>
      <p:sp>
        <p:nvSpPr>
          <p:cNvPr id="2" name="TextBox 1"/>
          <p:cNvSpPr txBox="1"/>
          <p:nvPr/>
        </p:nvSpPr>
        <p:spPr>
          <a:xfrm>
            <a:off x="4509000" y="2473736"/>
            <a:ext cx="2329163" cy="707886"/>
          </a:xfrm>
          <a:prstGeom prst="rect">
            <a:avLst/>
          </a:prstGeom>
          <a:noFill/>
        </p:spPr>
        <p:txBody>
          <a:bodyPr wrap="none" rtlCol="0">
            <a:spAutoFit/>
          </a:bodyPr>
          <a:lstStyle/>
          <a:p>
            <a:pPr algn="ctr"/>
            <a:r>
              <a:rPr lang="en-US" sz="2000" b="1">
                <a:solidFill>
                  <a:srgbClr val="FF0000"/>
                </a:solidFill>
              </a:rPr>
              <a:t>How many cubes do</a:t>
            </a:r>
          </a:p>
          <a:p>
            <a:pPr algn="ctr"/>
            <a:r>
              <a:rPr lang="en-US" sz="2000" b="1">
                <a:solidFill>
                  <a:srgbClr val="FF0000"/>
                </a:solidFill>
              </a:rPr>
              <a:t>you have now?</a:t>
            </a:r>
          </a:p>
        </p:txBody>
      </p:sp>
      <p:pic>
        <p:nvPicPr>
          <p:cNvPr id="22"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5668463"/>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319" y="5359105"/>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1" y="5049747"/>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1454" y="4753851"/>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288" y="4444493"/>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5122" y="4125916"/>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9522" y="3812315"/>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3764" y="3498714"/>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7988" y="3156631"/>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7653" y="2827679"/>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783" y="2483422"/>
            <a:ext cx="543270" cy="51308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5101" y="2157789"/>
            <a:ext cx="543270" cy="51308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2419" y="1832156"/>
            <a:ext cx="543270" cy="51308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9737" y="1536260"/>
            <a:ext cx="543270" cy="51373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3181" y="1216168"/>
            <a:ext cx="543270" cy="51308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6625" y="890535"/>
            <a:ext cx="543270" cy="5130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73584" y="1536260"/>
            <a:ext cx="184730" cy="523220"/>
          </a:xfrm>
          <a:prstGeom prst="rect">
            <a:avLst/>
          </a:prstGeom>
          <a:noFill/>
        </p:spPr>
        <p:txBody>
          <a:bodyPr wrap="none" rtlCol="0">
            <a:spAutoFit/>
          </a:bodyPr>
          <a:lstStyle/>
          <a:p>
            <a:pPr algn="ctr"/>
            <a:endParaRPr lang="en-US" sz="2800" b="1">
              <a:solidFill>
                <a:srgbClr val="0000FF"/>
              </a:solidFill>
            </a:endParaRPr>
          </a:p>
        </p:txBody>
      </p:sp>
      <p:sp>
        <p:nvSpPr>
          <p:cNvPr id="5" name="Rectangle 4"/>
          <p:cNvSpPr/>
          <p:nvPr/>
        </p:nvSpPr>
        <p:spPr>
          <a:xfrm>
            <a:off x="4092392" y="2496443"/>
            <a:ext cx="4058804" cy="461665"/>
          </a:xfrm>
          <a:prstGeom prst="rect">
            <a:avLst/>
          </a:prstGeom>
        </p:spPr>
        <p:txBody>
          <a:bodyPr wrap="none">
            <a:spAutoFit/>
          </a:bodyPr>
          <a:lstStyle/>
          <a:p>
            <a:pPr algn="ctr"/>
            <a:r>
              <a:rPr lang="en-US" sz="2400" b="1">
                <a:solidFill>
                  <a:srgbClr val="0000FF"/>
                </a:solidFill>
              </a:rPr>
              <a:t>Can you continue the pattern?</a:t>
            </a:r>
          </a:p>
        </p:txBody>
      </p:sp>
      <p:pic>
        <p:nvPicPr>
          <p:cNvPr id="7" name="Picture 6"/>
          <p:cNvPicPr>
            <a:picLocks noChangeAspect="1"/>
          </p:cNvPicPr>
          <p:nvPr/>
        </p:nvPicPr>
        <p:blipFill>
          <a:blip r:embed="rId5"/>
          <a:stretch>
            <a:fillRect/>
          </a:stretch>
        </p:blipFill>
        <p:spPr>
          <a:xfrm>
            <a:off x="307975" y="5610988"/>
            <a:ext cx="1252495" cy="970926"/>
          </a:xfrm>
          <a:prstGeom prst="rect">
            <a:avLst/>
          </a:prstGeom>
        </p:spPr>
      </p:pic>
      <p:pic>
        <p:nvPicPr>
          <p:cNvPr id="31" name="Picture 30"/>
          <p:cNvPicPr>
            <a:picLocks noChangeAspect="1"/>
          </p:cNvPicPr>
          <p:nvPr/>
        </p:nvPicPr>
        <p:blipFill>
          <a:blip r:embed="rId5"/>
          <a:stretch>
            <a:fillRect/>
          </a:stretch>
        </p:blipFill>
        <p:spPr>
          <a:xfrm>
            <a:off x="7598588" y="5610988"/>
            <a:ext cx="1252495" cy="970926"/>
          </a:xfrm>
          <a:prstGeom prst="rect">
            <a:avLst/>
          </a:prstGeom>
        </p:spPr>
      </p:pic>
      <p:sp>
        <p:nvSpPr>
          <p:cNvPr id="30" name="Rectangle 2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28394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1"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grpId="1" nodeType="clickEffect">
                                  <p:stCondLst>
                                    <p:cond delay="0"/>
                                  </p:stCondLst>
                                  <p:childTnLst>
                                    <p:anim calcmode="lin" valueType="num">
                                      <p:cBhvr additive="base">
                                        <p:cTn id="27" dur="500"/>
                                        <p:tgtEl>
                                          <p:spTgt spid="2"/>
                                        </p:tgtEl>
                                        <p:attrNameLst>
                                          <p:attrName>ppt_x</p:attrName>
                                        </p:attrNameLst>
                                      </p:cBhvr>
                                      <p:tavLst>
                                        <p:tav tm="0">
                                          <p:val>
                                            <p:strVal val="ppt_x"/>
                                          </p:val>
                                        </p:tav>
                                        <p:tav tm="100000">
                                          <p:val>
                                            <p:strVal val="ppt_x"/>
                                          </p:val>
                                        </p:tav>
                                      </p:tavLst>
                                    </p:anim>
                                    <p:anim calcmode="lin" valueType="num">
                                      <p:cBhvr additive="base">
                                        <p:cTn id="28" dur="500"/>
                                        <p:tgtEl>
                                          <p:spTgt spid="2"/>
                                        </p:tgtEl>
                                        <p:attrNameLst>
                                          <p:attrName>ppt_y</p:attrName>
                                        </p:attrNameLst>
                                      </p:cBhvr>
                                      <p:tavLst>
                                        <p:tav tm="0">
                                          <p:val>
                                            <p:strVal val="ppt_y"/>
                                          </p:val>
                                        </p:tav>
                                        <p:tav tm="100000">
                                          <p:val>
                                            <p:strVal val="1+ppt_h/2"/>
                                          </p:val>
                                        </p:tav>
                                      </p:tavLst>
                                    </p:anim>
                                    <p:set>
                                      <p:cBhvr>
                                        <p:cTn id="29" dur="1" fill="hold">
                                          <p:stCondLst>
                                            <p:cond delay="499"/>
                                          </p:stCondLst>
                                        </p:cTn>
                                        <p:tgtEl>
                                          <p:spTgt spid="2"/>
                                        </p:tgtEl>
                                        <p:attrNameLst>
                                          <p:attrName>style.visibility</p:attrName>
                                        </p:attrNameLst>
                                      </p:cBhvr>
                                      <p:to>
                                        <p:strVal val="hidden"/>
                                      </p:to>
                                    </p:set>
                                  </p:childTnLst>
                                </p:cTn>
                              </p:par>
                              <p:par>
                                <p:cTn id="30" presetID="2" presetClass="entr" presetSubtype="4"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2" grpId="0"/>
      <p:bldP spid="2" grpId="1"/>
      <p:bldP spid="5" grpId="0"/>
    </p:bld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2239903" y="698372"/>
            <a:ext cx="4541897" cy="5929128"/>
          </a:xfrm>
          <a:prstGeom prst="rect">
            <a:avLst/>
          </a:prstGeom>
        </p:spPr>
      </p:pic>
      <p:pic>
        <p:nvPicPr>
          <p:cNvPr id="2" name="Picture 1"/>
          <p:cNvPicPr>
            <a:picLocks noChangeAspect="1"/>
          </p:cNvPicPr>
          <p:nvPr/>
        </p:nvPicPr>
        <p:blipFill>
          <a:blip r:embed="rId4"/>
          <a:stretch>
            <a:fillRect/>
          </a:stretch>
        </p:blipFill>
        <p:spPr>
          <a:xfrm>
            <a:off x="307975" y="211849"/>
            <a:ext cx="8628527" cy="547386"/>
          </a:xfrm>
          <a:prstGeom prst="rect">
            <a:avLst/>
          </a:prstGeom>
        </p:spPr>
      </p:pic>
    </p:spTree>
    <p:extLst>
      <p:ext uri="{BB962C8B-B14F-4D97-AF65-F5344CB8AC3E}">
        <p14:creationId xmlns:p14="http://schemas.microsoft.com/office/powerpoint/2010/main" val="2099875636"/>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782293"/>
            <a:ext cx="2105025" cy="17690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951542" y="2035428"/>
            <a:ext cx="7244228" cy="1759639"/>
          </a:xfrm>
          <a:prstGeom prst="rect">
            <a:avLst/>
          </a:prstGeom>
        </p:spPr>
      </p:pic>
      <p:sp>
        <p:nvSpPr>
          <p:cNvPr id="7" name="Rectangle 6"/>
          <p:cNvSpPr/>
          <p:nvPr/>
        </p:nvSpPr>
        <p:spPr>
          <a:xfrm>
            <a:off x="5449395" y="1293521"/>
            <a:ext cx="2682328" cy="1297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3234852"/>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4955203"/>
          </a:xfrm>
          <a:prstGeom prst="rect">
            <a:avLst/>
          </a:prstGeom>
          <a:noFill/>
        </p:spPr>
        <p:txBody>
          <a:bodyPr wrap="square" rtlCol="0">
            <a:spAutoFit/>
          </a:bodyPr>
          <a:lstStyle/>
          <a:p>
            <a:pPr algn="ctr"/>
            <a:r>
              <a:rPr lang="en-US" sz="4800" b="1">
                <a:latin typeface="Kristen ITC" panose="03050502040202030202" pitchFamily="66" charset="0"/>
              </a:rPr>
              <a:t>Lesson 12</a:t>
            </a:r>
            <a:endParaRPr lang="en-US" sz="1600">
              <a:latin typeface="Kristen ITC" panose="03050502040202030202" pitchFamily="66" charset="0"/>
            </a:endParaRPr>
          </a:p>
          <a:p>
            <a:pPr algn="ctr"/>
            <a:endParaRPr lang="en-US" sz="4800">
              <a:latin typeface="Kristen ITC" panose="03050502040202030202" pitchFamily="66" charset="0"/>
            </a:endParaRPr>
          </a:p>
          <a:p>
            <a:pPr algn="ctr"/>
            <a:r>
              <a:rPr lang="en-US" sz="4000">
                <a:latin typeface="Kristen ITC" panose="03050502040202030202" pitchFamily="66" charset="0"/>
              </a:rPr>
              <a:t>I can represent numbers 20 to 11 in towers decreasing by 1.</a:t>
            </a:r>
          </a:p>
          <a:p>
            <a:pPr algn="ctr"/>
            <a:endParaRPr lang="en-US" sz="4000">
              <a:latin typeface="Kristen ITC" panose="03050502040202030202" pitchFamily="66" charset="0"/>
            </a:endParaRPr>
          </a:p>
          <a:p>
            <a:pPr algn="ctr"/>
            <a:endParaRPr lang="en-US" sz="32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577481690"/>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65175" y="1887382"/>
            <a:ext cx="7571724" cy="1200329"/>
          </a:xfrm>
          <a:prstGeom prst="rect">
            <a:avLst/>
          </a:prstGeom>
          <a:noFill/>
        </p:spPr>
        <p:txBody>
          <a:bodyPr wrap="square" rtlCol="0">
            <a:spAutoFit/>
          </a:bodyPr>
          <a:lstStyle/>
          <a:p>
            <a:pPr algn="ctr"/>
            <a:r>
              <a:rPr lang="en-US" sz="2400" b="1">
                <a:solidFill>
                  <a:srgbClr val="0000FF"/>
                </a:solidFill>
              </a:rPr>
              <a:t>Place your stick of ten cubes on your personal white board.  Place 3 cubes next to your 10 cubes.  Write the number of cubes you placed on your board.</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Writing Teen Numbers</a:t>
            </a:r>
            <a:endParaRPr lang="en-US" sz="8000" b="1"/>
          </a:p>
        </p:txBody>
      </p:sp>
      <p:pic>
        <p:nvPicPr>
          <p:cNvPr id="22" name="Picture 2" descr="http://photos.gograph.com/thumbs/CSP/CSP993/k150509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4" y="4029244"/>
            <a:ext cx="2663825" cy="235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929154"/>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65175" y="1887382"/>
            <a:ext cx="7571724" cy="1200329"/>
          </a:xfrm>
          <a:prstGeom prst="rect">
            <a:avLst/>
          </a:prstGeom>
          <a:noFill/>
        </p:spPr>
        <p:txBody>
          <a:bodyPr wrap="square" rtlCol="0">
            <a:spAutoFit/>
          </a:bodyPr>
          <a:lstStyle/>
          <a:p>
            <a:pPr algn="ctr"/>
            <a:r>
              <a:rPr lang="en-US" sz="2400" b="1">
                <a:solidFill>
                  <a:srgbClr val="0000FF"/>
                </a:solidFill>
              </a:rPr>
              <a:t>Place your stick of ten cubes on your personal white board.  Place 5 cubes next to your 10 cubes.  Write the number of cubes you placed on your board.</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Writing Teen Numbers</a:t>
            </a:r>
            <a:endParaRPr lang="en-US" sz="8000" b="1"/>
          </a:p>
        </p:txBody>
      </p:sp>
      <p:pic>
        <p:nvPicPr>
          <p:cNvPr id="22" name="Picture 2" descr="http://photos.gograph.com/thumbs/CSP/CSP993/k150509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4" y="4029244"/>
            <a:ext cx="2663825" cy="235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12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65175" y="1887382"/>
            <a:ext cx="7571724" cy="1200329"/>
          </a:xfrm>
          <a:prstGeom prst="rect">
            <a:avLst/>
          </a:prstGeom>
          <a:noFill/>
        </p:spPr>
        <p:txBody>
          <a:bodyPr wrap="square" rtlCol="0">
            <a:spAutoFit/>
          </a:bodyPr>
          <a:lstStyle/>
          <a:p>
            <a:pPr algn="ctr"/>
            <a:r>
              <a:rPr lang="en-US" sz="2400" b="1">
                <a:solidFill>
                  <a:srgbClr val="0000FF"/>
                </a:solidFill>
              </a:rPr>
              <a:t>Place your stick of ten cubes on your personal white board.  Place 2 cubes next to your 10 cubes.  Write the number of cubes you placed on your board.</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Writing Teen Numbers</a:t>
            </a:r>
            <a:endParaRPr lang="en-US" sz="8000" b="1"/>
          </a:p>
        </p:txBody>
      </p:sp>
      <p:pic>
        <p:nvPicPr>
          <p:cNvPr id="22" name="Picture 2" descr="http://photos.gograph.com/thumbs/CSP/CSP993/k150509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4" y="4029244"/>
            <a:ext cx="2663825" cy="235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5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65175" y="1887382"/>
            <a:ext cx="7571724" cy="1200329"/>
          </a:xfrm>
          <a:prstGeom prst="rect">
            <a:avLst/>
          </a:prstGeom>
          <a:noFill/>
        </p:spPr>
        <p:txBody>
          <a:bodyPr wrap="square" rtlCol="0">
            <a:spAutoFit/>
          </a:bodyPr>
          <a:lstStyle/>
          <a:p>
            <a:pPr algn="ctr"/>
            <a:r>
              <a:rPr lang="en-US" sz="2400" b="1">
                <a:solidFill>
                  <a:srgbClr val="0000FF"/>
                </a:solidFill>
              </a:rPr>
              <a:t>Place your stick of ten cubes on your personal white board.  Place 9 cubes next to your 10 cubes.  Write the number of cubes you placed on your board.</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Writing Teen Numbers</a:t>
            </a:r>
            <a:endParaRPr lang="en-US" sz="8000" b="1"/>
          </a:p>
        </p:txBody>
      </p:sp>
      <p:pic>
        <p:nvPicPr>
          <p:cNvPr id="22" name="Picture 2" descr="http://photos.gograph.com/thumbs/CSP/CSP993/k150509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4" y="4029244"/>
            <a:ext cx="2663825" cy="235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6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65175" y="1887382"/>
            <a:ext cx="7571724" cy="1200329"/>
          </a:xfrm>
          <a:prstGeom prst="rect">
            <a:avLst/>
          </a:prstGeom>
          <a:noFill/>
        </p:spPr>
        <p:txBody>
          <a:bodyPr wrap="square" rtlCol="0">
            <a:spAutoFit/>
          </a:bodyPr>
          <a:lstStyle/>
          <a:p>
            <a:pPr algn="ctr"/>
            <a:r>
              <a:rPr lang="en-US" sz="2400" b="1">
                <a:solidFill>
                  <a:srgbClr val="0000FF"/>
                </a:solidFill>
              </a:rPr>
              <a:t>Place your stick of ten cubes on your personal white board.  Place 7 cubes next to your 10 cubes.  Write the number of cubes you placed on your board.</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Writing Teen Numbers</a:t>
            </a:r>
            <a:endParaRPr lang="en-US" sz="8000" b="1"/>
          </a:p>
        </p:txBody>
      </p:sp>
      <p:pic>
        <p:nvPicPr>
          <p:cNvPr id="22" name="Picture 2" descr="http://photos.gograph.com/thumbs/CSP/CSP993/k150509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4" y="4029244"/>
            <a:ext cx="2663825" cy="235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84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65175" y="1887382"/>
            <a:ext cx="7571724" cy="1200329"/>
          </a:xfrm>
          <a:prstGeom prst="rect">
            <a:avLst/>
          </a:prstGeom>
          <a:noFill/>
        </p:spPr>
        <p:txBody>
          <a:bodyPr wrap="square" rtlCol="0">
            <a:spAutoFit/>
          </a:bodyPr>
          <a:lstStyle/>
          <a:p>
            <a:pPr algn="ctr"/>
            <a:r>
              <a:rPr lang="en-US" sz="2400" b="1">
                <a:solidFill>
                  <a:srgbClr val="0000FF"/>
                </a:solidFill>
              </a:rPr>
              <a:t>Hold up your stick of 10 cubes.  Show me 11 cubes.  Say the number the Say Ten Way.  Take off the extra one, and put it back in the pile of 10 ones.</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Show Teen Numbers</a:t>
            </a:r>
            <a:endParaRPr lang="en-US" sz="8000" b="1"/>
          </a:p>
        </p:txBody>
      </p:sp>
      <p:pic>
        <p:nvPicPr>
          <p:cNvPr id="149506" name="Picture 2" descr="http://www.free-clipart-pictures.net/free_clipart/animal_clipart/animal_clipart_monke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60375" y="4177695"/>
            <a:ext cx="2166592" cy="23157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free-clipart-pictures.net/free_clipart/animal_clipart/animal_clipart_monke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177695"/>
            <a:ext cx="2199999" cy="2315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02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is One More?</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2</a:t>
            </a:r>
          </a:p>
          <a:p>
            <a:pPr algn="ctr"/>
            <a:r>
              <a:rPr lang="en-US" sz="1400"/>
              <a:t>Fluency</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38641" y="2154421"/>
            <a:ext cx="4359148" cy="2276787"/>
          </a:xfrm>
          <a:prstGeom prst="rect">
            <a:avLst/>
          </a:prstGeom>
        </p:spPr>
      </p:pic>
      <p:sp>
        <p:nvSpPr>
          <p:cNvPr id="18" name="TextBox 17"/>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What’s one more?</a:t>
            </a:r>
          </a:p>
          <a:p>
            <a:pPr algn="ctr"/>
            <a:r>
              <a:rPr lang="en-US" sz="2000" b="1">
                <a:solidFill>
                  <a:srgbClr val="0000FF"/>
                </a:solidFill>
              </a:rPr>
              <a:t>“__ is one more than __.”</a:t>
            </a:r>
          </a:p>
        </p:txBody>
      </p:sp>
    </p:spTree>
    <p:extLst>
      <p:ext uri="{BB962C8B-B14F-4D97-AF65-F5344CB8AC3E}">
        <p14:creationId xmlns:p14="http://schemas.microsoft.com/office/powerpoint/2010/main" val="268851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65175" y="1887382"/>
            <a:ext cx="7571724" cy="1200329"/>
          </a:xfrm>
          <a:prstGeom prst="rect">
            <a:avLst/>
          </a:prstGeom>
          <a:noFill/>
        </p:spPr>
        <p:txBody>
          <a:bodyPr wrap="square" rtlCol="0">
            <a:spAutoFit/>
          </a:bodyPr>
          <a:lstStyle/>
          <a:p>
            <a:pPr algn="ctr"/>
            <a:r>
              <a:rPr lang="en-US" sz="2400" b="1">
                <a:solidFill>
                  <a:srgbClr val="0000FF"/>
                </a:solidFill>
              </a:rPr>
              <a:t>Hold up your stick of 10 cubes.  Show me 14 cubes.  Say the number the Say Ten Way.  Take off the extra four, and put it back in the pile of 10 ones.</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Show Teen Numbers</a:t>
            </a:r>
            <a:endParaRPr lang="en-US" sz="8000" b="1"/>
          </a:p>
        </p:txBody>
      </p:sp>
      <p:pic>
        <p:nvPicPr>
          <p:cNvPr id="149506" name="Picture 2" descr="http://www.free-clipart-pictures.net/free_clipart/animal_clipart/animal_clipart_monke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60375" y="4177695"/>
            <a:ext cx="2166592" cy="23157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free-clipart-pictures.net/free_clipart/animal_clipart/animal_clipart_monke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177695"/>
            <a:ext cx="2199999" cy="2315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68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65175" y="1887382"/>
            <a:ext cx="7571724" cy="1200329"/>
          </a:xfrm>
          <a:prstGeom prst="rect">
            <a:avLst/>
          </a:prstGeom>
          <a:noFill/>
        </p:spPr>
        <p:txBody>
          <a:bodyPr wrap="square" rtlCol="0">
            <a:spAutoFit/>
          </a:bodyPr>
          <a:lstStyle/>
          <a:p>
            <a:pPr algn="ctr"/>
            <a:r>
              <a:rPr lang="en-US" sz="2400" b="1">
                <a:solidFill>
                  <a:srgbClr val="0000FF"/>
                </a:solidFill>
              </a:rPr>
              <a:t>Hold up your stick of 10 cubes.  Show me 15 cubes.  Say the number the Say Ten Way.  Take off the extra five, and put it back in the pile of 10 ones.</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Show Teen Numbers</a:t>
            </a:r>
            <a:endParaRPr lang="en-US" sz="8000" b="1"/>
          </a:p>
        </p:txBody>
      </p:sp>
      <p:pic>
        <p:nvPicPr>
          <p:cNvPr id="149506" name="Picture 2" descr="http://www.free-clipart-pictures.net/free_clipart/animal_clipart/animal_clipart_monke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60375" y="4177695"/>
            <a:ext cx="2166592" cy="23157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free-clipart-pictures.net/free_clipart/animal_clipart/animal_clipart_monke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177695"/>
            <a:ext cx="2199999" cy="2315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52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65175" y="1887382"/>
            <a:ext cx="7571724" cy="1200329"/>
          </a:xfrm>
          <a:prstGeom prst="rect">
            <a:avLst/>
          </a:prstGeom>
          <a:noFill/>
        </p:spPr>
        <p:txBody>
          <a:bodyPr wrap="square" rtlCol="0">
            <a:spAutoFit/>
          </a:bodyPr>
          <a:lstStyle/>
          <a:p>
            <a:pPr algn="ctr"/>
            <a:r>
              <a:rPr lang="en-US" sz="2400" b="1">
                <a:solidFill>
                  <a:srgbClr val="0000FF"/>
                </a:solidFill>
              </a:rPr>
              <a:t>Hold up your stick of 10 cubes.  Show me 17 cubes.  Say the number the Say Ten Way.  Take off the extra seven, and put it back in the pile of 10 ones.</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Show Teen Numbers</a:t>
            </a:r>
            <a:endParaRPr lang="en-US" sz="8000" b="1"/>
          </a:p>
        </p:txBody>
      </p:sp>
      <p:pic>
        <p:nvPicPr>
          <p:cNvPr id="149506" name="Picture 2" descr="http://www.free-clipart-pictures.net/free_clipart/animal_clipart/animal_clipart_monke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60375" y="4177695"/>
            <a:ext cx="2166592" cy="23157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free-clipart-pictures.net/free_clipart/animal_clipart/animal_clipart_monke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177695"/>
            <a:ext cx="2199999" cy="2315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93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10</a:t>
            </a:r>
          </a:p>
        </p:txBody>
      </p:sp>
      <p:pic>
        <p:nvPicPr>
          <p:cNvPr id="168964"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69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11</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92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12</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0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11</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34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12</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61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13</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60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14</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86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is One More?</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2</a:t>
            </a:r>
          </a:p>
          <a:p>
            <a:pPr algn="ctr"/>
            <a:r>
              <a:rPr lang="en-US" sz="1400"/>
              <a:t>Fluency</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457159" y="2126263"/>
            <a:ext cx="4296896" cy="2396676"/>
          </a:xfrm>
          <a:prstGeom prst="rect">
            <a:avLst/>
          </a:prstGeom>
        </p:spPr>
      </p:pic>
      <p:sp>
        <p:nvSpPr>
          <p:cNvPr id="17" name="TextBox 16"/>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What’s one more?</a:t>
            </a:r>
          </a:p>
          <a:p>
            <a:pPr algn="ctr"/>
            <a:r>
              <a:rPr lang="en-US" sz="2000" b="1">
                <a:solidFill>
                  <a:srgbClr val="0000FF"/>
                </a:solidFill>
              </a:rPr>
              <a:t>“__ is one more than __.”</a:t>
            </a:r>
          </a:p>
        </p:txBody>
      </p:sp>
    </p:spTree>
    <p:extLst>
      <p:ext uri="{BB962C8B-B14F-4D97-AF65-F5344CB8AC3E}">
        <p14:creationId xmlns:p14="http://schemas.microsoft.com/office/powerpoint/2010/main" val="219474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15</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48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14</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18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13</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37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14</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59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15</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85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16</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61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17</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97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16</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65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17</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5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18</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95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3F51B-05AC-7EBB-C282-EADA0D8C851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A4650F7-7FC5-9186-17A1-477CDD1A765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07832840"/>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19</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24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18</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67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19</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55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12</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20</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76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6156325" y="3657600"/>
            <a:ext cx="2762250" cy="2799578"/>
          </a:xfrm>
          <a:prstGeom prst="rect">
            <a:avLst/>
          </a:prstGeom>
        </p:spPr>
      </p:pic>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5, Lesson 12</a:t>
            </a:r>
          </a:p>
        </p:txBody>
      </p:sp>
      <p:sp>
        <p:nvSpPr>
          <p:cNvPr id="16" name="TextBox 15"/>
          <p:cNvSpPr txBox="1"/>
          <p:nvPr/>
        </p:nvSpPr>
        <p:spPr>
          <a:xfrm>
            <a:off x="457200" y="914400"/>
            <a:ext cx="8229600" cy="1446550"/>
          </a:xfrm>
          <a:prstGeom prst="rect">
            <a:avLst/>
          </a:prstGeom>
          <a:noFill/>
        </p:spPr>
        <p:txBody>
          <a:bodyPr wrap="square" rtlCol="0">
            <a:spAutoFit/>
          </a:bodyPr>
          <a:lstStyle/>
          <a:p>
            <a:pPr algn="ctr"/>
            <a:r>
              <a:rPr lang="en-US" sz="2200" b="1"/>
              <a:t>Peter was sitting at lunch eating his French fries.  He counted</a:t>
            </a:r>
          </a:p>
          <a:p>
            <a:pPr algn="ctr"/>
            <a:r>
              <a:rPr lang="en-US" sz="2200" b="1"/>
              <a:t>8 left on his plate.  He ate 1 French fry.  He ate another French</a:t>
            </a:r>
          </a:p>
          <a:p>
            <a:pPr algn="ctr"/>
            <a:r>
              <a:rPr lang="en-US" sz="2200" b="1"/>
              <a:t>fry.  Then he ate another French fry.  How many French fries</a:t>
            </a:r>
          </a:p>
          <a:p>
            <a:pPr algn="ctr"/>
            <a:r>
              <a:rPr lang="en-US" sz="2200" b="1"/>
              <a:t>did Peter have then?</a:t>
            </a:r>
          </a:p>
        </p:txBody>
      </p:sp>
      <p:sp>
        <p:nvSpPr>
          <p:cNvPr id="11" name="Rounded Rectangle 10"/>
          <p:cNvSpPr/>
          <p:nvPr/>
        </p:nvSpPr>
        <p:spPr>
          <a:xfrm>
            <a:off x="155575" y="183529"/>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48130" name="AutoShape 2"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3" name="AutoShape 5"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73312670"/>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12</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668544" y="659437"/>
            <a:ext cx="5806911" cy="461665"/>
          </a:xfrm>
          <a:prstGeom prst="rect">
            <a:avLst/>
          </a:prstGeom>
          <a:noFill/>
        </p:spPr>
        <p:txBody>
          <a:bodyPr wrap="none" rtlCol="0">
            <a:spAutoFit/>
          </a:bodyPr>
          <a:lstStyle/>
          <a:p>
            <a:pPr algn="ctr"/>
            <a:r>
              <a:rPr lang="en-US" sz="2400" b="1">
                <a:solidFill>
                  <a:srgbClr val="0000FF"/>
                </a:solidFill>
              </a:rPr>
              <a:t>Build a tower with all the cubes of one color.</a:t>
            </a:r>
          </a:p>
        </p:txBody>
      </p:sp>
      <p:sp>
        <p:nvSpPr>
          <p:cNvPr id="5" name="TextBox 4"/>
          <p:cNvSpPr txBox="1"/>
          <p:nvPr/>
        </p:nvSpPr>
        <p:spPr>
          <a:xfrm>
            <a:off x="737847" y="3256719"/>
            <a:ext cx="2398412" cy="1015663"/>
          </a:xfrm>
          <a:prstGeom prst="rect">
            <a:avLst/>
          </a:prstGeom>
          <a:noFill/>
        </p:spPr>
        <p:txBody>
          <a:bodyPr wrap="none" rtlCol="0">
            <a:spAutoFit/>
          </a:bodyPr>
          <a:lstStyle/>
          <a:p>
            <a:pPr algn="ctr"/>
            <a:r>
              <a:rPr lang="en-US" sz="2000" b="1">
                <a:solidFill>
                  <a:srgbClr val="FF0000"/>
                </a:solidFill>
              </a:rPr>
              <a:t>How many cubes are</a:t>
            </a:r>
          </a:p>
          <a:p>
            <a:pPr algn="ctr"/>
            <a:r>
              <a:rPr lang="en-US" sz="2000" b="1">
                <a:solidFill>
                  <a:srgbClr val="FF0000"/>
                </a:solidFill>
              </a:rPr>
              <a:t>in your tower?  How</a:t>
            </a:r>
          </a:p>
          <a:p>
            <a:pPr algn="ctr"/>
            <a:r>
              <a:rPr lang="en-US" sz="2000" b="1">
                <a:solidFill>
                  <a:srgbClr val="FF0000"/>
                </a:solidFill>
              </a:rPr>
              <a:t>many ones is that?</a:t>
            </a:r>
          </a:p>
        </p:txBody>
      </p:sp>
      <p:pic>
        <p:nvPicPr>
          <p:cNvPr id="2050"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7450" y="5055215"/>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7028" y="4692265"/>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814" y="4369973"/>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2590" y="4043656"/>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4950" y="3726420"/>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3700" y="3379249"/>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4089" y="3038373"/>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4478" y="2697753"/>
            <a:ext cx="533400" cy="50376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820444" y="670301"/>
            <a:ext cx="5503110" cy="461665"/>
          </a:xfrm>
          <a:prstGeom prst="rect">
            <a:avLst/>
          </a:prstGeom>
          <a:noFill/>
        </p:spPr>
        <p:txBody>
          <a:bodyPr wrap="none" rtlCol="0">
            <a:spAutoFit/>
          </a:bodyPr>
          <a:lstStyle/>
          <a:p>
            <a:pPr algn="ctr"/>
            <a:r>
              <a:rPr lang="en-US" sz="2400" b="1">
                <a:solidFill>
                  <a:srgbClr val="0000FF"/>
                </a:solidFill>
              </a:rPr>
              <a:t>Now, build a tower using the other cubes.</a:t>
            </a:r>
          </a:p>
        </p:txBody>
      </p:sp>
      <p:pic>
        <p:nvPicPr>
          <p:cNvPr id="38"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4089" y="2371436"/>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lessonpix.com/drawings/27617/90x85/Countin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9550" y="2040936"/>
            <a:ext cx="533400" cy="50376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8232" y="5028305"/>
            <a:ext cx="538334" cy="50842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5313" y="4698242"/>
            <a:ext cx="538334" cy="50842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1515" y="4353267"/>
            <a:ext cx="538334" cy="50842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1515" y="4023204"/>
            <a:ext cx="538334" cy="50842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3653" y="3720276"/>
            <a:ext cx="538334" cy="50842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3653" y="3399491"/>
            <a:ext cx="538334" cy="50842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116" y="3069428"/>
            <a:ext cx="538334" cy="50842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6818" y="2734961"/>
            <a:ext cx="538334" cy="50842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6429" y="2423105"/>
            <a:ext cx="538334" cy="50842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6429" y="2099944"/>
            <a:ext cx="538334" cy="508427"/>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5874599" y="3431803"/>
            <a:ext cx="2398412" cy="707886"/>
          </a:xfrm>
          <a:prstGeom prst="rect">
            <a:avLst/>
          </a:prstGeom>
          <a:noFill/>
        </p:spPr>
        <p:txBody>
          <a:bodyPr wrap="none" rtlCol="0">
            <a:spAutoFit/>
          </a:bodyPr>
          <a:lstStyle/>
          <a:p>
            <a:pPr algn="ctr"/>
            <a:r>
              <a:rPr lang="en-US" sz="2000" b="1">
                <a:solidFill>
                  <a:srgbClr val="009900"/>
                </a:solidFill>
              </a:rPr>
              <a:t>How many cubes are</a:t>
            </a:r>
          </a:p>
          <a:p>
            <a:pPr algn="ctr"/>
            <a:r>
              <a:rPr lang="en-US" sz="2000" b="1">
                <a:solidFill>
                  <a:srgbClr val="009900"/>
                </a:solidFill>
              </a:rPr>
              <a:t>in this tower?</a:t>
            </a:r>
          </a:p>
        </p:txBody>
      </p:sp>
      <p:sp>
        <p:nvSpPr>
          <p:cNvPr id="30" name="Rectangle 2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238594" name="Picture 2" descr="http://amesburylibrary.org/wp-content/uploads/2012/01/i-love-math-pictures-i-love-mat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349" y="4952455"/>
            <a:ext cx="1512469" cy="16730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amesburylibrary.org/wp-content/uploads/2012/01/i-love-math-pictures-i-love-mat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3582" y="4944148"/>
            <a:ext cx="1512469" cy="1673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70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fill="hold" grpId="0"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0-ppt_w/2"/>
                                          </p:val>
                                        </p:tav>
                                      </p:tavLst>
                                    </p:anim>
                                    <p:anim calcmode="lin" valueType="num">
                                      <p:cBhvr additive="base">
                                        <p:cTn id="13" dur="500"/>
                                        <p:tgtEl>
                                          <p:spTgt spid="3"/>
                                        </p:tgtEl>
                                        <p:attrNameLst>
                                          <p:attrName>ppt_y</p:attrName>
                                        </p:attrNameLst>
                                      </p:cBhvr>
                                      <p:tavLst>
                                        <p:tav tm="0">
                                          <p:val>
                                            <p:strVal val="ppt_y"/>
                                          </p:val>
                                        </p:tav>
                                        <p:tav tm="100000">
                                          <p:val>
                                            <p:strVal val="ppt_y"/>
                                          </p:val>
                                        </p:tav>
                                      </p:tavLst>
                                    </p:anim>
                                    <p:set>
                                      <p:cBhvr>
                                        <p:cTn id="14" dur="1" fill="hold">
                                          <p:stCondLst>
                                            <p:cond delay="499"/>
                                          </p:stCondLst>
                                        </p:cTn>
                                        <p:tgtEl>
                                          <p:spTgt spid="3"/>
                                        </p:tgtEl>
                                        <p:attrNameLst>
                                          <p:attrName>style.visibility</p:attrName>
                                        </p:attrNameLst>
                                      </p:cBhvr>
                                      <p:to>
                                        <p:strVal val="hidden"/>
                                      </p:to>
                                    </p:set>
                                  </p:childTnLst>
                                </p:cTn>
                              </p:par>
                              <p:par>
                                <p:cTn id="15" presetID="2" presetClass="entr" presetSubtype="2"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1+#ppt_w/2"/>
                                          </p:val>
                                        </p:tav>
                                        <p:tav tm="100000">
                                          <p:val>
                                            <p:strVal val="#ppt_x"/>
                                          </p:val>
                                        </p:tav>
                                      </p:tavLst>
                                    </p:anim>
                                    <p:anim calcmode="lin" valueType="num">
                                      <p:cBhvr additive="base">
                                        <p:cTn id="18" dur="500" fill="hold"/>
                                        <p:tgtEl>
                                          <p:spTgt spid="26"/>
                                        </p:tgtEl>
                                        <p:attrNameLst>
                                          <p:attrName>ppt_y</p:attrName>
                                        </p:attrNameLst>
                                      </p:cBhvr>
                                      <p:tavLst>
                                        <p:tav tm="0">
                                          <p:val>
                                            <p:strVal val="#ppt_y"/>
                                          </p:val>
                                        </p:tav>
                                        <p:tav tm="100000">
                                          <p:val>
                                            <p:strVal val="#ppt_y"/>
                                          </p:val>
                                        </p:tav>
                                      </p:tavLst>
                                    </p:anim>
                                  </p:childTnLst>
                                </p:cTn>
                              </p:par>
                              <p:par>
                                <p:cTn id="19" presetID="1" presetClass="exit"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anim calcmode="lin" valueType="num">
                                      <p:cBhvr additive="base">
                                        <p:cTn id="29" dur="500" fill="hold"/>
                                        <p:tgtEl>
                                          <p:spTgt spid="50"/>
                                        </p:tgtEl>
                                        <p:attrNameLst>
                                          <p:attrName>ppt_x</p:attrName>
                                        </p:attrNameLst>
                                      </p:cBhvr>
                                      <p:tavLst>
                                        <p:tav tm="0">
                                          <p:val>
                                            <p:strVal val="#ppt_x"/>
                                          </p:val>
                                        </p:tav>
                                        <p:tav tm="100000">
                                          <p:val>
                                            <p:strVal val="#ppt_x"/>
                                          </p:val>
                                        </p:tav>
                                      </p:tavLst>
                                    </p:anim>
                                    <p:anim calcmode="lin" valueType="num">
                                      <p:cBhvr additive="base">
                                        <p:cTn id="30" dur="500" fill="hold"/>
                                        <p:tgtEl>
                                          <p:spTgt spid="5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anim calcmode="lin" valueType="num">
                                      <p:cBhvr additive="base">
                                        <p:cTn id="33" dur="500" fill="hold"/>
                                        <p:tgtEl>
                                          <p:spTgt spid="48"/>
                                        </p:tgtEl>
                                        <p:attrNameLst>
                                          <p:attrName>ppt_x</p:attrName>
                                        </p:attrNameLst>
                                      </p:cBhvr>
                                      <p:tavLst>
                                        <p:tav tm="0">
                                          <p:val>
                                            <p:strVal val="#ppt_x"/>
                                          </p:val>
                                        </p:tav>
                                        <p:tav tm="100000">
                                          <p:val>
                                            <p:strVal val="#ppt_x"/>
                                          </p:val>
                                        </p:tav>
                                      </p:tavLst>
                                    </p:anim>
                                    <p:anim calcmode="lin" valueType="num">
                                      <p:cBhvr additive="base">
                                        <p:cTn id="34" dur="500" fill="hold"/>
                                        <p:tgtEl>
                                          <p:spTgt spid="4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additive="base">
                                        <p:cTn id="41" dur="500" fill="hold"/>
                                        <p:tgtEl>
                                          <p:spTgt spid="46"/>
                                        </p:tgtEl>
                                        <p:attrNameLst>
                                          <p:attrName>ppt_x</p:attrName>
                                        </p:attrNameLst>
                                      </p:cBhvr>
                                      <p:tavLst>
                                        <p:tav tm="0">
                                          <p:val>
                                            <p:strVal val="#ppt_x"/>
                                          </p:val>
                                        </p:tav>
                                        <p:tav tm="100000">
                                          <p:val>
                                            <p:strVal val="#ppt_x"/>
                                          </p:val>
                                        </p:tav>
                                      </p:tavLst>
                                    </p:anim>
                                    <p:anim calcmode="lin" valueType="num">
                                      <p:cBhvr additive="base">
                                        <p:cTn id="42" dur="500" fill="hold"/>
                                        <p:tgtEl>
                                          <p:spTgt spid="4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500" fill="hold"/>
                                        <p:tgtEl>
                                          <p:spTgt spid="45"/>
                                        </p:tgtEl>
                                        <p:attrNameLst>
                                          <p:attrName>ppt_x</p:attrName>
                                        </p:attrNameLst>
                                      </p:cBhvr>
                                      <p:tavLst>
                                        <p:tav tm="0">
                                          <p:val>
                                            <p:strVal val="#ppt_x"/>
                                          </p:val>
                                        </p:tav>
                                        <p:tav tm="100000">
                                          <p:val>
                                            <p:strVal val="#ppt_x"/>
                                          </p:val>
                                        </p:tav>
                                      </p:tavLst>
                                    </p:anim>
                                    <p:anim calcmode="lin" valueType="num">
                                      <p:cBhvr additive="base">
                                        <p:cTn id="46" dur="500" fill="hold"/>
                                        <p:tgtEl>
                                          <p:spTgt spid="4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additive="base">
                                        <p:cTn id="49" dur="500" fill="hold"/>
                                        <p:tgtEl>
                                          <p:spTgt spid="44"/>
                                        </p:tgtEl>
                                        <p:attrNameLst>
                                          <p:attrName>ppt_x</p:attrName>
                                        </p:attrNameLst>
                                      </p:cBhvr>
                                      <p:tavLst>
                                        <p:tav tm="0">
                                          <p:val>
                                            <p:strVal val="#ppt_x"/>
                                          </p:val>
                                        </p:tav>
                                        <p:tav tm="100000">
                                          <p:val>
                                            <p:strVal val="#ppt_x"/>
                                          </p:val>
                                        </p:tav>
                                      </p:tavLst>
                                    </p:anim>
                                    <p:anim calcmode="lin" valueType="num">
                                      <p:cBhvr additive="base">
                                        <p:cTn id="50" dur="500" fill="hold"/>
                                        <p:tgtEl>
                                          <p:spTgt spid="4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anim calcmode="lin" valueType="num">
                                      <p:cBhvr additive="base">
                                        <p:cTn id="53" dur="500" fill="hold"/>
                                        <p:tgtEl>
                                          <p:spTgt spid="43"/>
                                        </p:tgtEl>
                                        <p:attrNameLst>
                                          <p:attrName>ppt_x</p:attrName>
                                        </p:attrNameLst>
                                      </p:cBhvr>
                                      <p:tavLst>
                                        <p:tav tm="0">
                                          <p:val>
                                            <p:strVal val="#ppt_x"/>
                                          </p:val>
                                        </p:tav>
                                        <p:tav tm="100000">
                                          <p:val>
                                            <p:strVal val="#ppt_x"/>
                                          </p:val>
                                        </p:tav>
                                      </p:tavLst>
                                    </p:anim>
                                    <p:anim calcmode="lin" valueType="num">
                                      <p:cBhvr additive="base">
                                        <p:cTn id="54" dur="500" fill="hold"/>
                                        <p:tgtEl>
                                          <p:spTgt spid="4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additive="base">
                                        <p:cTn id="57" dur="500" fill="hold"/>
                                        <p:tgtEl>
                                          <p:spTgt spid="42"/>
                                        </p:tgtEl>
                                        <p:attrNameLst>
                                          <p:attrName>ppt_x</p:attrName>
                                        </p:attrNameLst>
                                      </p:cBhvr>
                                      <p:tavLst>
                                        <p:tav tm="0">
                                          <p:val>
                                            <p:strVal val="#ppt_x"/>
                                          </p:val>
                                        </p:tav>
                                        <p:tav tm="100000">
                                          <p:val>
                                            <p:strVal val="#ppt_x"/>
                                          </p:val>
                                        </p:tav>
                                      </p:tavLst>
                                    </p:anim>
                                    <p:anim calcmode="lin" valueType="num">
                                      <p:cBhvr additive="base">
                                        <p:cTn id="58" dur="500" fill="hold"/>
                                        <p:tgtEl>
                                          <p:spTgt spid="4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childTnLst>
                          </p:cTn>
                        </p:par>
                        <p:par>
                          <p:cTn id="63" fill="hold">
                            <p:stCondLst>
                              <p:cond delay="500"/>
                            </p:stCondLst>
                            <p:childTnLst>
                              <p:par>
                                <p:cTn id="64" presetID="2" presetClass="entr" presetSubtype="4" fill="hold" grpId="0" nodeType="afterEffect">
                                  <p:stCondLst>
                                    <p:cond delay="0"/>
                                  </p:stCondLst>
                                  <p:childTnLst>
                                    <p:set>
                                      <p:cBhvr>
                                        <p:cTn id="65" dur="1" fill="hold">
                                          <p:stCondLst>
                                            <p:cond delay="0"/>
                                          </p:stCondLst>
                                        </p:cTn>
                                        <p:tgtEl>
                                          <p:spTgt spid="51"/>
                                        </p:tgtEl>
                                        <p:attrNameLst>
                                          <p:attrName>style.visibility</p:attrName>
                                        </p:attrNameLst>
                                      </p:cBhvr>
                                      <p:to>
                                        <p:strVal val="visible"/>
                                      </p:to>
                                    </p:set>
                                    <p:anim calcmode="lin" valueType="num">
                                      <p:cBhvr additive="base">
                                        <p:cTn id="66" dur="500" fill="hold"/>
                                        <p:tgtEl>
                                          <p:spTgt spid="51"/>
                                        </p:tgtEl>
                                        <p:attrNameLst>
                                          <p:attrName>ppt_x</p:attrName>
                                        </p:attrNameLst>
                                      </p:cBhvr>
                                      <p:tavLst>
                                        <p:tav tm="0">
                                          <p:val>
                                            <p:strVal val="#ppt_x"/>
                                          </p:val>
                                        </p:tav>
                                        <p:tav tm="100000">
                                          <p:val>
                                            <p:strVal val="#ppt_x"/>
                                          </p:val>
                                        </p:tav>
                                      </p:tavLst>
                                    </p:anim>
                                    <p:anim calcmode="lin" valueType="num">
                                      <p:cBhvr additive="base">
                                        <p:cTn id="67"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5" grpId="1"/>
      <p:bldP spid="26" grpId="0"/>
      <p:bldP spid="51" grpId="0"/>
    </p:bld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12</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11597" y="1223691"/>
            <a:ext cx="4120808" cy="646331"/>
          </a:xfrm>
          <a:prstGeom prst="rect">
            <a:avLst/>
          </a:prstGeom>
          <a:noFill/>
        </p:spPr>
        <p:txBody>
          <a:bodyPr wrap="none" rtlCol="0">
            <a:spAutoFit/>
          </a:bodyPr>
          <a:lstStyle/>
          <a:p>
            <a:pPr algn="ctr"/>
            <a:r>
              <a:rPr lang="en-US" sz="3600" b="1">
                <a:solidFill>
                  <a:srgbClr val="0000FF"/>
                </a:solidFill>
              </a:rPr>
              <a:t>Join the two towers!</a:t>
            </a:r>
          </a:p>
        </p:txBody>
      </p:sp>
      <p:pic>
        <p:nvPicPr>
          <p:cNvPr id="6" name="Picture 5"/>
          <p:cNvPicPr>
            <a:picLocks noChangeAspect="1"/>
          </p:cNvPicPr>
          <p:nvPr/>
        </p:nvPicPr>
        <p:blipFill>
          <a:blip r:embed="rId3"/>
          <a:stretch>
            <a:fillRect/>
          </a:stretch>
        </p:blipFill>
        <p:spPr>
          <a:xfrm>
            <a:off x="762000" y="2880776"/>
            <a:ext cx="3791828" cy="572866"/>
          </a:xfrm>
          <a:prstGeom prst="rect">
            <a:avLst/>
          </a:prstGeom>
        </p:spPr>
      </p:pic>
      <p:sp>
        <p:nvSpPr>
          <p:cNvPr id="22" name="TextBox 21"/>
          <p:cNvSpPr txBox="1"/>
          <p:nvPr/>
        </p:nvSpPr>
        <p:spPr>
          <a:xfrm>
            <a:off x="2025693" y="1254468"/>
            <a:ext cx="5227137" cy="584775"/>
          </a:xfrm>
          <a:prstGeom prst="rect">
            <a:avLst/>
          </a:prstGeom>
          <a:noFill/>
        </p:spPr>
        <p:txBody>
          <a:bodyPr wrap="none" rtlCol="0">
            <a:spAutoFit/>
          </a:bodyPr>
          <a:lstStyle/>
          <a:p>
            <a:pPr algn="ctr"/>
            <a:r>
              <a:rPr lang="en-US" sz="3200" b="1">
                <a:solidFill>
                  <a:srgbClr val="FF0000"/>
                </a:solidFill>
              </a:rPr>
              <a:t>What is 10 ones and 10 ones?</a:t>
            </a:r>
          </a:p>
        </p:txBody>
      </p:sp>
      <p:sp>
        <p:nvSpPr>
          <p:cNvPr id="23" name="TextBox 22"/>
          <p:cNvSpPr txBox="1"/>
          <p:nvPr/>
        </p:nvSpPr>
        <p:spPr>
          <a:xfrm>
            <a:off x="2628667" y="1230315"/>
            <a:ext cx="3960444" cy="584775"/>
          </a:xfrm>
          <a:prstGeom prst="rect">
            <a:avLst/>
          </a:prstGeom>
          <a:noFill/>
        </p:spPr>
        <p:txBody>
          <a:bodyPr wrap="none" rtlCol="0">
            <a:spAutoFit/>
          </a:bodyPr>
          <a:lstStyle/>
          <a:p>
            <a:pPr algn="ctr"/>
            <a:r>
              <a:rPr lang="en-US" sz="3200" b="1">
                <a:solidFill>
                  <a:srgbClr val="009900"/>
                </a:solidFill>
              </a:rPr>
              <a:t>How can we show 19?</a:t>
            </a:r>
          </a:p>
        </p:txBody>
      </p:sp>
      <p:pic>
        <p:nvPicPr>
          <p:cNvPr id="25"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408116" y="2911552"/>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785213" y="2902789"/>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162293" y="2902789"/>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535722" y="2902789"/>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912801" y="2896306"/>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289880" y="2889823"/>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670171" y="2883053"/>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040388" y="2870062"/>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408536" y="2870063"/>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785159" y="2870063"/>
            <a:ext cx="553945" cy="5231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665098" y="4189523"/>
            <a:ext cx="3906840" cy="707886"/>
          </a:xfrm>
          <a:prstGeom prst="rect">
            <a:avLst/>
          </a:prstGeom>
          <a:noFill/>
        </p:spPr>
        <p:txBody>
          <a:bodyPr wrap="none" rtlCol="0">
            <a:spAutoFit/>
          </a:bodyPr>
          <a:lstStyle/>
          <a:p>
            <a:pPr algn="ctr"/>
            <a:r>
              <a:rPr lang="en-US" sz="4000" b="1"/>
              <a:t>“20.  1 less is 19.”</a:t>
            </a:r>
          </a:p>
        </p:txBody>
      </p:sp>
      <p:sp>
        <p:nvSpPr>
          <p:cNvPr id="10" name="TextBox 9"/>
          <p:cNvSpPr txBox="1"/>
          <p:nvPr/>
        </p:nvSpPr>
        <p:spPr>
          <a:xfrm>
            <a:off x="768587" y="1157207"/>
            <a:ext cx="7606826" cy="830997"/>
          </a:xfrm>
          <a:prstGeom prst="rect">
            <a:avLst/>
          </a:prstGeom>
          <a:noFill/>
        </p:spPr>
        <p:txBody>
          <a:bodyPr wrap="none" rtlCol="0">
            <a:spAutoFit/>
          </a:bodyPr>
          <a:lstStyle/>
          <a:p>
            <a:pPr algn="ctr"/>
            <a:r>
              <a:rPr lang="en-US" sz="2400" b="1">
                <a:solidFill>
                  <a:srgbClr val="0000FF"/>
                </a:solidFill>
              </a:rPr>
              <a:t>Take off one cube.  Be sure to take the same color cube as </a:t>
            </a:r>
          </a:p>
          <a:p>
            <a:pPr algn="ctr"/>
            <a:r>
              <a:rPr lang="en-US" sz="2400" b="1">
                <a:solidFill>
                  <a:srgbClr val="0000FF"/>
                </a:solidFill>
              </a:rPr>
              <a:t>before.  How many cubes are in your tower now?</a:t>
            </a:r>
          </a:p>
        </p:txBody>
      </p:sp>
      <p:pic>
        <p:nvPicPr>
          <p:cNvPr id="39" name="Picture 38"/>
          <p:cNvPicPr>
            <a:picLocks noChangeAspect="1"/>
          </p:cNvPicPr>
          <p:nvPr/>
        </p:nvPicPr>
        <p:blipFill>
          <a:blip r:embed="rId5"/>
          <a:stretch>
            <a:fillRect/>
          </a:stretch>
        </p:blipFill>
        <p:spPr>
          <a:xfrm>
            <a:off x="282575" y="5440611"/>
            <a:ext cx="1465990" cy="1145980"/>
          </a:xfrm>
          <a:prstGeom prst="rect">
            <a:avLst/>
          </a:prstGeom>
        </p:spPr>
      </p:pic>
      <p:pic>
        <p:nvPicPr>
          <p:cNvPr id="40" name="Picture 39"/>
          <p:cNvPicPr>
            <a:picLocks noChangeAspect="1"/>
          </p:cNvPicPr>
          <p:nvPr/>
        </p:nvPicPr>
        <p:blipFill>
          <a:blip r:embed="rId5"/>
          <a:stretch>
            <a:fillRect/>
          </a:stretch>
        </p:blipFill>
        <p:spPr>
          <a:xfrm>
            <a:off x="7394136" y="5440611"/>
            <a:ext cx="1465990" cy="1145980"/>
          </a:xfrm>
          <a:prstGeom prst="rect">
            <a:avLst/>
          </a:prstGeom>
        </p:spPr>
      </p:pic>
      <p:sp>
        <p:nvSpPr>
          <p:cNvPr id="41" name="TextBox 40"/>
          <p:cNvSpPr txBox="1"/>
          <p:nvPr/>
        </p:nvSpPr>
        <p:spPr>
          <a:xfrm>
            <a:off x="2251120" y="4147724"/>
            <a:ext cx="4867936" cy="707886"/>
          </a:xfrm>
          <a:prstGeom prst="rect">
            <a:avLst/>
          </a:prstGeom>
          <a:noFill/>
        </p:spPr>
        <p:txBody>
          <a:bodyPr wrap="none" rtlCol="0">
            <a:spAutoFit/>
          </a:bodyPr>
          <a:lstStyle/>
          <a:p>
            <a:pPr algn="ctr"/>
            <a:r>
              <a:rPr lang="en-US" sz="4000" b="1"/>
              <a:t>“____.  1 less is ____.”</a:t>
            </a:r>
          </a:p>
        </p:txBody>
      </p:sp>
      <p:sp>
        <p:nvSpPr>
          <p:cNvPr id="26" name="Rectangle 2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68629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1+#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grpId="1" nodeType="clickEffect">
                                  <p:stCondLst>
                                    <p:cond delay="0"/>
                                  </p:stCondLst>
                                  <p:childTnLst>
                                    <p:anim calcmode="lin" valueType="num">
                                      <p:cBhvr additive="base">
                                        <p:cTn id="16" dur="500"/>
                                        <p:tgtEl>
                                          <p:spTgt spid="22"/>
                                        </p:tgtEl>
                                        <p:attrNameLst>
                                          <p:attrName>ppt_x</p:attrName>
                                        </p:attrNameLst>
                                      </p:cBhvr>
                                      <p:tavLst>
                                        <p:tav tm="0">
                                          <p:val>
                                            <p:strVal val="ppt_x"/>
                                          </p:val>
                                        </p:tav>
                                        <p:tav tm="100000">
                                          <p:val>
                                            <p:strVal val="0-ppt_w/2"/>
                                          </p:val>
                                        </p:tav>
                                      </p:tavLst>
                                    </p:anim>
                                    <p:anim calcmode="lin" valueType="num">
                                      <p:cBhvr additive="base">
                                        <p:cTn id="17" dur="500"/>
                                        <p:tgtEl>
                                          <p:spTgt spid="22"/>
                                        </p:tgtEl>
                                        <p:attrNameLst>
                                          <p:attrName>ppt_y</p:attrName>
                                        </p:attrNameLst>
                                      </p:cBhvr>
                                      <p:tavLst>
                                        <p:tav tm="0">
                                          <p:val>
                                            <p:strVal val="ppt_y"/>
                                          </p:val>
                                        </p:tav>
                                        <p:tav tm="100000">
                                          <p:val>
                                            <p:strVal val="ppt_y"/>
                                          </p:val>
                                        </p:tav>
                                      </p:tavLst>
                                    </p:anim>
                                    <p:set>
                                      <p:cBhvr>
                                        <p:cTn id="18" dur="1" fill="hold">
                                          <p:stCondLst>
                                            <p:cond delay="499"/>
                                          </p:stCondLst>
                                        </p:cTn>
                                        <p:tgtEl>
                                          <p:spTgt spid="22"/>
                                        </p:tgtEl>
                                        <p:attrNameLst>
                                          <p:attrName>style.visibility</p:attrName>
                                        </p:attrNameLst>
                                      </p:cBhvr>
                                      <p:to>
                                        <p:strVal val="hidden"/>
                                      </p:to>
                                    </p:set>
                                  </p:childTnLst>
                                </p:cTn>
                              </p:par>
                              <p:par>
                                <p:cTn id="19" presetID="2" presetClass="entr" presetSubtype="2"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1+#ppt_w/2"/>
                                          </p:val>
                                        </p:tav>
                                        <p:tav tm="100000">
                                          <p:val>
                                            <p:strVal val="#ppt_x"/>
                                          </p:val>
                                        </p:tav>
                                      </p:tavLst>
                                    </p:anim>
                                    <p:anim calcmode="lin" valueType="num">
                                      <p:cBhvr additive="base">
                                        <p:cTn id="2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2" fill="hold" nodeType="clickEffect">
                                  <p:stCondLst>
                                    <p:cond delay="0"/>
                                  </p:stCondLst>
                                  <p:childTnLst>
                                    <p:anim calcmode="lin" valueType="num">
                                      <p:cBhvr additive="base">
                                        <p:cTn id="26" dur="2000"/>
                                        <p:tgtEl>
                                          <p:spTgt spid="38"/>
                                        </p:tgtEl>
                                        <p:attrNameLst>
                                          <p:attrName>ppt_x</p:attrName>
                                        </p:attrNameLst>
                                      </p:cBhvr>
                                      <p:tavLst>
                                        <p:tav tm="0">
                                          <p:val>
                                            <p:strVal val="ppt_x"/>
                                          </p:val>
                                        </p:tav>
                                        <p:tav tm="100000">
                                          <p:val>
                                            <p:strVal val="1+ppt_w/2"/>
                                          </p:val>
                                        </p:tav>
                                      </p:tavLst>
                                    </p:anim>
                                    <p:anim calcmode="lin" valueType="num">
                                      <p:cBhvr additive="base">
                                        <p:cTn id="27" dur="2000"/>
                                        <p:tgtEl>
                                          <p:spTgt spid="38"/>
                                        </p:tgtEl>
                                        <p:attrNameLst>
                                          <p:attrName>ppt_y</p:attrName>
                                        </p:attrNameLst>
                                      </p:cBhvr>
                                      <p:tavLst>
                                        <p:tav tm="0">
                                          <p:val>
                                            <p:strVal val="ppt_y"/>
                                          </p:val>
                                        </p:tav>
                                        <p:tav tm="100000">
                                          <p:val>
                                            <p:strVal val="ppt_y"/>
                                          </p:val>
                                        </p:tav>
                                      </p:tavLst>
                                    </p:anim>
                                    <p:set>
                                      <p:cBhvr>
                                        <p:cTn id="28" dur="1" fill="hold">
                                          <p:stCondLst>
                                            <p:cond delay="1999"/>
                                          </p:stCondLst>
                                        </p:cTn>
                                        <p:tgtEl>
                                          <p:spTgt spid="38"/>
                                        </p:tgtEl>
                                        <p:attrNameLst>
                                          <p:attrName>style.visibility</p:attrName>
                                        </p:attrNameLst>
                                      </p:cBhvr>
                                      <p:to>
                                        <p:strVal val="hidden"/>
                                      </p:to>
                                    </p:set>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 presetClass="exit" presetSubtype="2" fill="hold" nodeType="afterEffect">
                                  <p:stCondLst>
                                    <p:cond delay="0"/>
                                  </p:stCondLst>
                                  <p:childTnLst>
                                    <p:anim calcmode="lin" valueType="num">
                                      <p:cBhvr additive="base">
                                        <p:cTn id="45" dur="2000"/>
                                        <p:tgtEl>
                                          <p:spTgt spid="37"/>
                                        </p:tgtEl>
                                        <p:attrNameLst>
                                          <p:attrName>ppt_x</p:attrName>
                                        </p:attrNameLst>
                                      </p:cBhvr>
                                      <p:tavLst>
                                        <p:tav tm="0">
                                          <p:val>
                                            <p:strVal val="ppt_x"/>
                                          </p:val>
                                        </p:tav>
                                        <p:tav tm="100000">
                                          <p:val>
                                            <p:strVal val="1+ppt_w/2"/>
                                          </p:val>
                                        </p:tav>
                                      </p:tavLst>
                                    </p:anim>
                                    <p:anim calcmode="lin" valueType="num">
                                      <p:cBhvr additive="base">
                                        <p:cTn id="46" dur="2000"/>
                                        <p:tgtEl>
                                          <p:spTgt spid="37"/>
                                        </p:tgtEl>
                                        <p:attrNameLst>
                                          <p:attrName>ppt_y</p:attrName>
                                        </p:attrNameLst>
                                      </p:cBhvr>
                                      <p:tavLst>
                                        <p:tav tm="0">
                                          <p:val>
                                            <p:strVal val="ppt_y"/>
                                          </p:val>
                                        </p:tav>
                                        <p:tav tm="100000">
                                          <p:val>
                                            <p:strVal val="ppt_y"/>
                                          </p:val>
                                        </p:tav>
                                      </p:tavLst>
                                    </p:anim>
                                    <p:set>
                                      <p:cBhvr>
                                        <p:cTn id="47" dur="1" fill="hold">
                                          <p:stCondLst>
                                            <p:cond delay="1999"/>
                                          </p:stCondLst>
                                        </p:cTn>
                                        <p:tgtEl>
                                          <p:spTgt spid="37"/>
                                        </p:tgtEl>
                                        <p:attrNameLst>
                                          <p:attrName>style.visibility</p:attrName>
                                        </p:attrNameLst>
                                      </p:cBhvr>
                                      <p:to>
                                        <p:strVal val="hidden"/>
                                      </p:to>
                                    </p:set>
                                  </p:childTnLst>
                                </p:cTn>
                              </p:par>
                              <p:par>
                                <p:cTn id="48" presetID="31" presetClass="entr" presetSubtype="0"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 calcmode="lin" valueType="num">
                                      <p:cBhvr>
                                        <p:cTn id="50" dur="1000" fill="hold"/>
                                        <p:tgtEl>
                                          <p:spTgt spid="41"/>
                                        </p:tgtEl>
                                        <p:attrNameLst>
                                          <p:attrName>ppt_w</p:attrName>
                                        </p:attrNameLst>
                                      </p:cBhvr>
                                      <p:tavLst>
                                        <p:tav tm="0">
                                          <p:val>
                                            <p:fltVal val="0"/>
                                          </p:val>
                                        </p:tav>
                                        <p:tav tm="100000">
                                          <p:val>
                                            <p:strVal val="#ppt_w"/>
                                          </p:val>
                                        </p:tav>
                                      </p:tavLst>
                                    </p:anim>
                                    <p:anim calcmode="lin" valueType="num">
                                      <p:cBhvr>
                                        <p:cTn id="51" dur="1000" fill="hold"/>
                                        <p:tgtEl>
                                          <p:spTgt spid="41"/>
                                        </p:tgtEl>
                                        <p:attrNameLst>
                                          <p:attrName>ppt_h</p:attrName>
                                        </p:attrNameLst>
                                      </p:cBhvr>
                                      <p:tavLst>
                                        <p:tav tm="0">
                                          <p:val>
                                            <p:fltVal val="0"/>
                                          </p:val>
                                        </p:tav>
                                        <p:tav tm="100000">
                                          <p:val>
                                            <p:strVal val="#ppt_h"/>
                                          </p:val>
                                        </p:tav>
                                      </p:tavLst>
                                    </p:anim>
                                    <p:anim calcmode="lin" valueType="num">
                                      <p:cBhvr>
                                        <p:cTn id="52" dur="1000" fill="hold"/>
                                        <p:tgtEl>
                                          <p:spTgt spid="41"/>
                                        </p:tgtEl>
                                        <p:attrNameLst>
                                          <p:attrName>style.rotation</p:attrName>
                                        </p:attrNameLst>
                                      </p:cBhvr>
                                      <p:tavLst>
                                        <p:tav tm="0">
                                          <p:val>
                                            <p:fltVal val="90"/>
                                          </p:val>
                                        </p:tav>
                                        <p:tav tm="100000">
                                          <p:val>
                                            <p:fltVal val="0"/>
                                          </p:val>
                                        </p:tav>
                                      </p:tavLst>
                                    </p:anim>
                                    <p:animEffect transition="in" filter="fade">
                                      <p:cBhvr>
                                        <p:cTn id="53"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2" grpId="1"/>
      <p:bldP spid="23" grpId="0"/>
      <p:bldP spid="23" grpId="1"/>
      <p:bldP spid="9" grpId="0"/>
      <p:bldP spid="9" grpId="1"/>
      <p:bldP spid="10" grpId="0"/>
      <p:bldP spid="41" grpId="0"/>
    </p:bld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12</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762000" y="2880776"/>
            <a:ext cx="3791828" cy="572866"/>
          </a:xfrm>
          <a:prstGeom prst="rect">
            <a:avLst/>
          </a:prstGeom>
        </p:spPr>
      </p:pic>
      <p:pic>
        <p:nvPicPr>
          <p:cNvPr id="25"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408116" y="2911552"/>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785213" y="2902789"/>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162293" y="2902789"/>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535722" y="2902789"/>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912801" y="2896306"/>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289880" y="2889823"/>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670171" y="2883053"/>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040388" y="2870062"/>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5"/>
          <a:stretch>
            <a:fillRect/>
          </a:stretch>
        </p:blipFill>
        <p:spPr>
          <a:xfrm>
            <a:off x="282575" y="5440611"/>
            <a:ext cx="1465990" cy="1145980"/>
          </a:xfrm>
          <a:prstGeom prst="rect">
            <a:avLst/>
          </a:prstGeom>
        </p:spPr>
      </p:pic>
      <p:pic>
        <p:nvPicPr>
          <p:cNvPr id="40" name="Picture 39"/>
          <p:cNvPicPr>
            <a:picLocks noChangeAspect="1"/>
          </p:cNvPicPr>
          <p:nvPr/>
        </p:nvPicPr>
        <p:blipFill>
          <a:blip r:embed="rId5"/>
          <a:stretch>
            <a:fillRect/>
          </a:stretch>
        </p:blipFill>
        <p:spPr>
          <a:xfrm>
            <a:off x="7385093" y="5440611"/>
            <a:ext cx="1465990" cy="1145980"/>
          </a:xfrm>
          <a:prstGeom prst="rect">
            <a:avLst/>
          </a:prstGeom>
        </p:spPr>
      </p:pic>
      <p:sp>
        <p:nvSpPr>
          <p:cNvPr id="41" name="TextBox 40"/>
          <p:cNvSpPr txBox="1"/>
          <p:nvPr/>
        </p:nvSpPr>
        <p:spPr>
          <a:xfrm>
            <a:off x="2205293" y="4025968"/>
            <a:ext cx="4867936" cy="707886"/>
          </a:xfrm>
          <a:prstGeom prst="rect">
            <a:avLst/>
          </a:prstGeom>
          <a:noFill/>
        </p:spPr>
        <p:txBody>
          <a:bodyPr wrap="none" rtlCol="0">
            <a:spAutoFit/>
          </a:bodyPr>
          <a:lstStyle/>
          <a:p>
            <a:pPr algn="ctr"/>
            <a:r>
              <a:rPr lang="en-US" sz="4000" b="1"/>
              <a:t>“____.  1 less is ____.”</a:t>
            </a:r>
          </a:p>
        </p:txBody>
      </p:sp>
      <p:sp>
        <p:nvSpPr>
          <p:cNvPr id="43" name="TextBox 42"/>
          <p:cNvSpPr txBox="1"/>
          <p:nvPr/>
        </p:nvSpPr>
        <p:spPr>
          <a:xfrm>
            <a:off x="1929012" y="1203680"/>
            <a:ext cx="5512151" cy="954107"/>
          </a:xfrm>
          <a:prstGeom prst="rect">
            <a:avLst/>
          </a:prstGeom>
          <a:noFill/>
        </p:spPr>
        <p:txBody>
          <a:bodyPr wrap="none" rtlCol="0">
            <a:spAutoFit/>
          </a:bodyPr>
          <a:lstStyle/>
          <a:p>
            <a:pPr algn="ctr"/>
            <a:r>
              <a:rPr lang="en-US" sz="2800" b="1">
                <a:solidFill>
                  <a:srgbClr val="0000FF"/>
                </a:solidFill>
              </a:rPr>
              <a:t>Let’s take off another one!</a:t>
            </a:r>
          </a:p>
          <a:p>
            <a:pPr algn="ctr"/>
            <a:r>
              <a:rPr lang="en-US" sz="2800" b="1">
                <a:solidFill>
                  <a:srgbClr val="0000FF"/>
                </a:solidFill>
              </a:rPr>
              <a:t>How many cubes do you have now?</a:t>
            </a:r>
          </a:p>
        </p:txBody>
      </p:sp>
      <p:sp>
        <p:nvSpPr>
          <p:cNvPr id="20" name="Rectangle 1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5208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nodeType="afterEffect">
                                  <p:stCondLst>
                                    <p:cond delay="0"/>
                                  </p:stCondLst>
                                  <p:childTnLst>
                                    <p:anim calcmode="lin" valueType="num">
                                      <p:cBhvr additive="base">
                                        <p:cTn id="6" dur="2000"/>
                                        <p:tgtEl>
                                          <p:spTgt spid="36"/>
                                        </p:tgtEl>
                                        <p:attrNameLst>
                                          <p:attrName>ppt_x</p:attrName>
                                        </p:attrNameLst>
                                      </p:cBhvr>
                                      <p:tavLst>
                                        <p:tav tm="0">
                                          <p:val>
                                            <p:strVal val="ppt_x"/>
                                          </p:val>
                                        </p:tav>
                                        <p:tav tm="100000">
                                          <p:val>
                                            <p:strVal val="1+ppt_w/2"/>
                                          </p:val>
                                        </p:tav>
                                      </p:tavLst>
                                    </p:anim>
                                    <p:anim calcmode="lin" valueType="num">
                                      <p:cBhvr additive="base">
                                        <p:cTn id="7" dur="2000"/>
                                        <p:tgtEl>
                                          <p:spTgt spid="36"/>
                                        </p:tgtEl>
                                        <p:attrNameLst>
                                          <p:attrName>ppt_y</p:attrName>
                                        </p:attrNameLst>
                                      </p:cBhvr>
                                      <p:tavLst>
                                        <p:tav tm="0">
                                          <p:val>
                                            <p:strVal val="ppt_y"/>
                                          </p:val>
                                        </p:tav>
                                        <p:tav tm="100000">
                                          <p:val>
                                            <p:strVal val="ppt_y"/>
                                          </p:val>
                                        </p:tav>
                                      </p:tavLst>
                                    </p:anim>
                                    <p:set>
                                      <p:cBhvr>
                                        <p:cTn id="8" dur="1" fill="hold">
                                          <p:stCondLst>
                                            <p:cond delay="1999"/>
                                          </p:stCondLst>
                                        </p:cTn>
                                        <p:tgtEl>
                                          <p:spTgt spid="36"/>
                                        </p:tgtEl>
                                        <p:attrNameLst>
                                          <p:attrName>style.visibility</p:attrName>
                                        </p:attrNameLst>
                                      </p:cBhvr>
                                      <p:to>
                                        <p:strVal val="hidden"/>
                                      </p:to>
                                    </p:set>
                                  </p:childTnLst>
                                </p:cTn>
                              </p:par>
                              <p:par>
                                <p:cTn id="9" presetID="3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1000" fill="hold"/>
                                        <p:tgtEl>
                                          <p:spTgt spid="41"/>
                                        </p:tgtEl>
                                        <p:attrNameLst>
                                          <p:attrName>ppt_w</p:attrName>
                                        </p:attrNameLst>
                                      </p:cBhvr>
                                      <p:tavLst>
                                        <p:tav tm="0">
                                          <p:val>
                                            <p:fltVal val="0"/>
                                          </p:val>
                                        </p:tav>
                                        <p:tav tm="100000">
                                          <p:val>
                                            <p:strVal val="#ppt_w"/>
                                          </p:val>
                                        </p:tav>
                                      </p:tavLst>
                                    </p:anim>
                                    <p:anim calcmode="lin" valueType="num">
                                      <p:cBhvr>
                                        <p:cTn id="12" dur="1000" fill="hold"/>
                                        <p:tgtEl>
                                          <p:spTgt spid="41"/>
                                        </p:tgtEl>
                                        <p:attrNameLst>
                                          <p:attrName>ppt_h</p:attrName>
                                        </p:attrNameLst>
                                      </p:cBhvr>
                                      <p:tavLst>
                                        <p:tav tm="0">
                                          <p:val>
                                            <p:fltVal val="0"/>
                                          </p:val>
                                        </p:tav>
                                        <p:tav tm="100000">
                                          <p:val>
                                            <p:strVal val="#ppt_h"/>
                                          </p:val>
                                        </p:tav>
                                      </p:tavLst>
                                    </p:anim>
                                    <p:anim calcmode="lin" valueType="num">
                                      <p:cBhvr>
                                        <p:cTn id="13" dur="1000" fill="hold"/>
                                        <p:tgtEl>
                                          <p:spTgt spid="41"/>
                                        </p:tgtEl>
                                        <p:attrNameLst>
                                          <p:attrName>style.rotation</p:attrName>
                                        </p:attrNameLst>
                                      </p:cBhvr>
                                      <p:tavLst>
                                        <p:tav tm="0">
                                          <p:val>
                                            <p:fltVal val="90"/>
                                          </p:val>
                                        </p:tav>
                                        <p:tav tm="100000">
                                          <p:val>
                                            <p:fltVal val="0"/>
                                          </p:val>
                                        </p:tav>
                                      </p:tavLst>
                                    </p:anim>
                                    <p:animEffect transition="in" filter="fade">
                                      <p:cBhvr>
                                        <p:cTn id="14"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12</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762000" y="2880776"/>
            <a:ext cx="3791828" cy="572866"/>
          </a:xfrm>
          <a:prstGeom prst="rect">
            <a:avLst/>
          </a:prstGeom>
        </p:spPr>
      </p:pic>
      <p:pic>
        <p:nvPicPr>
          <p:cNvPr id="25"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408116" y="2911552"/>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785213" y="2902789"/>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162293" y="2902789"/>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535722" y="2902789"/>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912801" y="2896306"/>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289880" y="2889823"/>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670171" y="2883053"/>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5"/>
          <a:stretch>
            <a:fillRect/>
          </a:stretch>
        </p:blipFill>
        <p:spPr>
          <a:xfrm>
            <a:off x="282575" y="5440611"/>
            <a:ext cx="1465990" cy="1145980"/>
          </a:xfrm>
          <a:prstGeom prst="rect">
            <a:avLst/>
          </a:prstGeom>
        </p:spPr>
      </p:pic>
      <p:pic>
        <p:nvPicPr>
          <p:cNvPr id="40" name="Picture 39"/>
          <p:cNvPicPr>
            <a:picLocks noChangeAspect="1"/>
          </p:cNvPicPr>
          <p:nvPr/>
        </p:nvPicPr>
        <p:blipFill>
          <a:blip r:embed="rId5"/>
          <a:stretch>
            <a:fillRect/>
          </a:stretch>
        </p:blipFill>
        <p:spPr>
          <a:xfrm>
            <a:off x="7385093" y="5440611"/>
            <a:ext cx="1465990" cy="1145980"/>
          </a:xfrm>
          <a:prstGeom prst="rect">
            <a:avLst/>
          </a:prstGeom>
        </p:spPr>
      </p:pic>
      <p:sp>
        <p:nvSpPr>
          <p:cNvPr id="41" name="TextBox 40"/>
          <p:cNvSpPr txBox="1"/>
          <p:nvPr/>
        </p:nvSpPr>
        <p:spPr>
          <a:xfrm>
            <a:off x="2205293" y="4025968"/>
            <a:ext cx="4867936" cy="707886"/>
          </a:xfrm>
          <a:prstGeom prst="rect">
            <a:avLst/>
          </a:prstGeom>
          <a:noFill/>
        </p:spPr>
        <p:txBody>
          <a:bodyPr wrap="none" rtlCol="0">
            <a:spAutoFit/>
          </a:bodyPr>
          <a:lstStyle/>
          <a:p>
            <a:pPr algn="ctr"/>
            <a:r>
              <a:rPr lang="en-US" sz="4000" b="1"/>
              <a:t>“____.  1 less is ____.”</a:t>
            </a:r>
          </a:p>
        </p:txBody>
      </p:sp>
      <p:sp>
        <p:nvSpPr>
          <p:cNvPr id="43" name="TextBox 42"/>
          <p:cNvSpPr txBox="1"/>
          <p:nvPr/>
        </p:nvSpPr>
        <p:spPr>
          <a:xfrm>
            <a:off x="1929012" y="1203680"/>
            <a:ext cx="5512151" cy="954107"/>
          </a:xfrm>
          <a:prstGeom prst="rect">
            <a:avLst/>
          </a:prstGeom>
          <a:noFill/>
        </p:spPr>
        <p:txBody>
          <a:bodyPr wrap="none" rtlCol="0">
            <a:spAutoFit/>
          </a:bodyPr>
          <a:lstStyle/>
          <a:p>
            <a:pPr algn="ctr"/>
            <a:r>
              <a:rPr lang="en-US" sz="2800" b="1">
                <a:solidFill>
                  <a:srgbClr val="FF0000"/>
                </a:solidFill>
              </a:rPr>
              <a:t>Let’s take off another one!</a:t>
            </a:r>
          </a:p>
          <a:p>
            <a:pPr algn="ctr"/>
            <a:r>
              <a:rPr lang="en-US" sz="2800" b="1">
                <a:solidFill>
                  <a:srgbClr val="FF0000"/>
                </a:solidFill>
              </a:rPr>
              <a:t>How many cubes do you have now?</a:t>
            </a:r>
          </a:p>
        </p:txBody>
      </p:sp>
      <p:sp>
        <p:nvSpPr>
          <p:cNvPr id="18" name="Rectangle 1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47227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nodeType="afterEffect">
                                  <p:stCondLst>
                                    <p:cond delay="0"/>
                                  </p:stCondLst>
                                  <p:childTnLst>
                                    <p:anim calcmode="lin" valueType="num">
                                      <p:cBhvr additive="base">
                                        <p:cTn id="6" dur="2000"/>
                                        <p:tgtEl>
                                          <p:spTgt spid="35"/>
                                        </p:tgtEl>
                                        <p:attrNameLst>
                                          <p:attrName>ppt_x</p:attrName>
                                        </p:attrNameLst>
                                      </p:cBhvr>
                                      <p:tavLst>
                                        <p:tav tm="0">
                                          <p:val>
                                            <p:strVal val="ppt_x"/>
                                          </p:val>
                                        </p:tav>
                                        <p:tav tm="100000">
                                          <p:val>
                                            <p:strVal val="1+ppt_w/2"/>
                                          </p:val>
                                        </p:tav>
                                      </p:tavLst>
                                    </p:anim>
                                    <p:anim calcmode="lin" valueType="num">
                                      <p:cBhvr additive="base">
                                        <p:cTn id="7" dur="2000"/>
                                        <p:tgtEl>
                                          <p:spTgt spid="35"/>
                                        </p:tgtEl>
                                        <p:attrNameLst>
                                          <p:attrName>ppt_y</p:attrName>
                                        </p:attrNameLst>
                                      </p:cBhvr>
                                      <p:tavLst>
                                        <p:tav tm="0">
                                          <p:val>
                                            <p:strVal val="ppt_y"/>
                                          </p:val>
                                        </p:tav>
                                        <p:tav tm="100000">
                                          <p:val>
                                            <p:strVal val="ppt_y"/>
                                          </p:val>
                                        </p:tav>
                                      </p:tavLst>
                                    </p:anim>
                                    <p:set>
                                      <p:cBhvr>
                                        <p:cTn id="8" dur="1" fill="hold">
                                          <p:stCondLst>
                                            <p:cond delay="1999"/>
                                          </p:stCondLst>
                                        </p:cTn>
                                        <p:tgtEl>
                                          <p:spTgt spid="35"/>
                                        </p:tgtEl>
                                        <p:attrNameLst>
                                          <p:attrName>style.visibility</p:attrName>
                                        </p:attrNameLst>
                                      </p:cBhvr>
                                      <p:to>
                                        <p:strVal val="hidden"/>
                                      </p:to>
                                    </p:set>
                                  </p:childTnLst>
                                </p:cTn>
                              </p:par>
                              <p:par>
                                <p:cTn id="9" presetID="3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1000" fill="hold"/>
                                        <p:tgtEl>
                                          <p:spTgt spid="41"/>
                                        </p:tgtEl>
                                        <p:attrNameLst>
                                          <p:attrName>ppt_w</p:attrName>
                                        </p:attrNameLst>
                                      </p:cBhvr>
                                      <p:tavLst>
                                        <p:tav tm="0">
                                          <p:val>
                                            <p:fltVal val="0"/>
                                          </p:val>
                                        </p:tav>
                                        <p:tav tm="100000">
                                          <p:val>
                                            <p:strVal val="#ppt_w"/>
                                          </p:val>
                                        </p:tav>
                                      </p:tavLst>
                                    </p:anim>
                                    <p:anim calcmode="lin" valueType="num">
                                      <p:cBhvr>
                                        <p:cTn id="12" dur="1000" fill="hold"/>
                                        <p:tgtEl>
                                          <p:spTgt spid="41"/>
                                        </p:tgtEl>
                                        <p:attrNameLst>
                                          <p:attrName>ppt_h</p:attrName>
                                        </p:attrNameLst>
                                      </p:cBhvr>
                                      <p:tavLst>
                                        <p:tav tm="0">
                                          <p:val>
                                            <p:fltVal val="0"/>
                                          </p:val>
                                        </p:tav>
                                        <p:tav tm="100000">
                                          <p:val>
                                            <p:strVal val="#ppt_h"/>
                                          </p:val>
                                        </p:tav>
                                      </p:tavLst>
                                    </p:anim>
                                    <p:anim calcmode="lin" valueType="num">
                                      <p:cBhvr>
                                        <p:cTn id="13" dur="1000" fill="hold"/>
                                        <p:tgtEl>
                                          <p:spTgt spid="41"/>
                                        </p:tgtEl>
                                        <p:attrNameLst>
                                          <p:attrName>style.rotation</p:attrName>
                                        </p:attrNameLst>
                                      </p:cBhvr>
                                      <p:tavLst>
                                        <p:tav tm="0">
                                          <p:val>
                                            <p:fltVal val="90"/>
                                          </p:val>
                                        </p:tav>
                                        <p:tav tm="100000">
                                          <p:val>
                                            <p:fltVal val="0"/>
                                          </p:val>
                                        </p:tav>
                                      </p:tavLst>
                                    </p:anim>
                                    <p:animEffect transition="in" filter="fade">
                                      <p:cBhvr>
                                        <p:cTn id="14"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12</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762000" y="2880776"/>
            <a:ext cx="3791828" cy="572866"/>
          </a:xfrm>
          <a:prstGeom prst="rect">
            <a:avLst/>
          </a:prstGeom>
        </p:spPr>
      </p:pic>
      <p:pic>
        <p:nvPicPr>
          <p:cNvPr id="25"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408116" y="2911552"/>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785213" y="2902789"/>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162293" y="2902789"/>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535722" y="2902789"/>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912801" y="2896306"/>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289880" y="2889823"/>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5"/>
          <a:stretch>
            <a:fillRect/>
          </a:stretch>
        </p:blipFill>
        <p:spPr>
          <a:xfrm>
            <a:off x="282575" y="5440611"/>
            <a:ext cx="1465990" cy="1145980"/>
          </a:xfrm>
          <a:prstGeom prst="rect">
            <a:avLst/>
          </a:prstGeom>
        </p:spPr>
      </p:pic>
      <p:pic>
        <p:nvPicPr>
          <p:cNvPr id="40" name="Picture 39"/>
          <p:cNvPicPr>
            <a:picLocks noChangeAspect="1"/>
          </p:cNvPicPr>
          <p:nvPr/>
        </p:nvPicPr>
        <p:blipFill>
          <a:blip r:embed="rId5"/>
          <a:stretch>
            <a:fillRect/>
          </a:stretch>
        </p:blipFill>
        <p:spPr>
          <a:xfrm>
            <a:off x="7381780" y="5440611"/>
            <a:ext cx="1465990" cy="1145980"/>
          </a:xfrm>
          <a:prstGeom prst="rect">
            <a:avLst/>
          </a:prstGeom>
        </p:spPr>
      </p:pic>
      <p:sp>
        <p:nvSpPr>
          <p:cNvPr id="41" name="TextBox 40"/>
          <p:cNvSpPr txBox="1"/>
          <p:nvPr/>
        </p:nvSpPr>
        <p:spPr>
          <a:xfrm>
            <a:off x="2205293" y="4025968"/>
            <a:ext cx="4867936" cy="707886"/>
          </a:xfrm>
          <a:prstGeom prst="rect">
            <a:avLst/>
          </a:prstGeom>
          <a:noFill/>
        </p:spPr>
        <p:txBody>
          <a:bodyPr wrap="none" rtlCol="0">
            <a:spAutoFit/>
          </a:bodyPr>
          <a:lstStyle/>
          <a:p>
            <a:pPr algn="ctr"/>
            <a:r>
              <a:rPr lang="en-US" sz="4000" b="1"/>
              <a:t>“____.  1 less is ____.”</a:t>
            </a:r>
          </a:p>
        </p:txBody>
      </p:sp>
      <p:sp>
        <p:nvSpPr>
          <p:cNvPr id="43" name="TextBox 42"/>
          <p:cNvSpPr txBox="1"/>
          <p:nvPr/>
        </p:nvSpPr>
        <p:spPr>
          <a:xfrm>
            <a:off x="1929012" y="1203680"/>
            <a:ext cx="5512151" cy="954107"/>
          </a:xfrm>
          <a:prstGeom prst="rect">
            <a:avLst/>
          </a:prstGeom>
          <a:noFill/>
        </p:spPr>
        <p:txBody>
          <a:bodyPr wrap="none" rtlCol="0">
            <a:spAutoFit/>
          </a:bodyPr>
          <a:lstStyle/>
          <a:p>
            <a:pPr algn="ctr"/>
            <a:r>
              <a:rPr lang="en-US" sz="2800" b="1">
                <a:solidFill>
                  <a:srgbClr val="009900"/>
                </a:solidFill>
              </a:rPr>
              <a:t>Let’s take off another one!</a:t>
            </a:r>
          </a:p>
          <a:p>
            <a:pPr algn="ctr"/>
            <a:r>
              <a:rPr lang="en-US" sz="2800" b="1">
                <a:solidFill>
                  <a:srgbClr val="009900"/>
                </a:solidFill>
              </a:rPr>
              <a:t>How many cubes do you have now?</a:t>
            </a:r>
          </a:p>
        </p:txBody>
      </p:sp>
      <p:sp>
        <p:nvSpPr>
          <p:cNvPr id="17" name="Rectangle 1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82780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nodeType="withEffect">
                                  <p:stCondLst>
                                    <p:cond delay="0"/>
                                  </p:stCondLst>
                                  <p:childTnLst>
                                    <p:anim calcmode="lin" valueType="num">
                                      <p:cBhvr additive="base">
                                        <p:cTn id="6" dur="2000"/>
                                        <p:tgtEl>
                                          <p:spTgt spid="34"/>
                                        </p:tgtEl>
                                        <p:attrNameLst>
                                          <p:attrName>ppt_x</p:attrName>
                                        </p:attrNameLst>
                                      </p:cBhvr>
                                      <p:tavLst>
                                        <p:tav tm="0">
                                          <p:val>
                                            <p:strVal val="ppt_x"/>
                                          </p:val>
                                        </p:tav>
                                        <p:tav tm="100000">
                                          <p:val>
                                            <p:strVal val="1+ppt_w/2"/>
                                          </p:val>
                                        </p:tav>
                                      </p:tavLst>
                                    </p:anim>
                                    <p:anim calcmode="lin" valueType="num">
                                      <p:cBhvr additive="base">
                                        <p:cTn id="7" dur="2000"/>
                                        <p:tgtEl>
                                          <p:spTgt spid="34"/>
                                        </p:tgtEl>
                                        <p:attrNameLst>
                                          <p:attrName>ppt_y</p:attrName>
                                        </p:attrNameLst>
                                      </p:cBhvr>
                                      <p:tavLst>
                                        <p:tav tm="0">
                                          <p:val>
                                            <p:strVal val="ppt_y"/>
                                          </p:val>
                                        </p:tav>
                                        <p:tav tm="100000">
                                          <p:val>
                                            <p:strVal val="ppt_y"/>
                                          </p:val>
                                        </p:tav>
                                      </p:tavLst>
                                    </p:anim>
                                    <p:set>
                                      <p:cBhvr>
                                        <p:cTn id="8" dur="1" fill="hold">
                                          <p:stCondLst>
                                            <p:cond delay="1999"/>
                                          </p:stCondLst>
                                        </p:cTn>
                                        <p:tgtEl>
                                          <p:spTgt spid="34"/>
                                        </p:tgtEl>
                                        <p:attrNameLst>
                                          <p:attrName>style.visibility</p:attrName>
                                        </p:attrNameLst>
                                      </p:cBhvr>
                                      <p:to>
                                        <p:strVal val="hidden"/>
                                      </p:to>
                                    </p:set>
                                  </p:childTnLst>
                                </p:cTn>
                              </p:par>
                              <p:par>
                                <p:cTn id="9" presetID="3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1000" fill="hold"/>
                                        <p:tgtEl>
                                          <p:spTgt spid="41"/>
                                        </p:tgtEl>
                                        <p:attrNameLst>
                                          <p:attrName>ppt_w</p:attrName>
                                        </p:attrNameLst>
                                      </p:cBhvr>
                                      <p:tavLst>
                                        <p:tav tm="0">
                                          <p:val>
                                            <p:fltVal val="0"/>
                                          </p:val>
                                        </p:tav>
                                        <p:tav tm="100000">
                                          <p:val>
                                            <p:strVal val="#ppt_w"/>
                                          </p:val>
                                        </p:tav>
                                      </p:tavLst>
                                    </p:anim>
                                    <p:anim calcmode="lin" valueType="num">
                                      <p:cBhvr>
                                        <p:cTn id="12" dur="1000" fill="hold"/>
                                        <p:tgtEl>
                                          <p:spTgt spid="41"/>
                                        </p:tgtEl>
                                        <p:attrNameLst>
                                          <p:attrName>ppt_h</p:attrName>
                                        </p:attrNameLst>
                                      </p:cBhvr>
                                      <p:tavLst>
                                        <p:tav tm="0">
                                          <p:val>
                                            <p:fltVal val="0"/>
                                          </p:val>
                                        </p:tav>
                                        <p:tav tm="100000">
                                          <p:val>
                                            <p:strVal val="#ppt_h"/>
                                          </p:val>
                                        </p:tav>
                                      </p:tavLst>
                                    </p:anim>
                                    <p:anim calcmode="lin" valueType="num">
                                      <p:cBhvr>
                                        <p:cTn id="13" dur="1000" fill="hold"/>
                                        <p:tgtEl>
                                          <p:spTgt spid="41"/>
                                        </p:tgtEl>
                                        <p:attrNameLst>
                                          <p:attrName>style.rotation</p:attrName>
                                        </p:attrNameLst>
                                      </p:cBhvr>
                                      <p:tavLst>
                                        <p:tav tm="0">
                                          <p:val>
                                            <p:fltVal val="90"/>
                                          </p:val>
                                        </p:tav>
                                        <p:tav tm="100000">
                                          <p:val>
                                            <p:fltVal val="0"/>
                                          </p:val>
                                        </p:tav>
                                      </p:tavLst>
                                    </p:anim>
                                    <p:animEffect transition="in" filter="fade">
                                      <p:cBhvr>
                                        <p:cTn id="14"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5,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1" y="662263"/>
            <a:ext cx="7467598" cy="523220"/>
          </a:xfrm>
          <a:prstGeom prst="rect">
            <a:avLst/>
          </a:prstGeom>
          <a:noFill/>
        </p:spPr>
        <p:txBody>
          <a:bodyPr wrap="square" rtlCol="0">
            <a:spAutoFit/>
          </a:bodyPr>
          <a:lstStyle/>
          <a:p>
            <a:pPr algn="ctr"/>
            <a:r>
              <a:rPr lang="en-US" sz="2800" b="1"/>
              <a:t>Finger Counting from Left to Right</a:t>
            </a:r>
            <a:endParaRPr lang="en-US" sz="8000" b="1"/>
          </a:p>
        </p:txBody>
      </p:sp>
      <p:sp>
        <p:nvSpPr>
          <p:cNvPr id="14" name="TextBox 13"/>
          <p:cNvSpPr txBox="1"/>
          <p:nvPr/>
        </p:nvSpPr>
        <p:spPr>
          <a:xfrm>
            <a:off x="427245" y="1155683"/>
            <a:ext cx="8223137" cy="707886"/>
          </a:xfrm>
          <a:prstGeom prst="rect">
            <a:avLst/>
          </a:prstGeom>
          <a:noFill/>
        </p:spPr>
        <p:txBody>
          <a:bodyPr wrap="square" rtlCol="0">
            <a:spAutoFit/>
          </a:bodyPr>
          <a:lstStyle/>
          <a:p>
            <a:pPr algn="ctr"/>
            <a:r>
              <a:rPr lang="en-US" sz="2000" b="1">
                <a:solidFill>
                  <a:srgbClr val="0070C0"/>
                </a:solidFill>
              </a:rPr>
              <a:t>Hover your fingers like you are playing the piano.  Drop each finger as you count and leave it down.  We won’t always start at 1, so listen carefully!</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descr="https://thebookwars.files.wordpress.com/2014/05/bigstock_thought_bubble_45732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8294" y="2025808"/>
            <a:ext cx="5910386" cy="33338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55236" y="3181598"/>
            <a:ext cx="7467598" cy="646331"/>
          </a:xfrm>
          <a:prstGeom prst="rect">
            <a:avLst/>
          </a:prstGeom>
          <a:noFill/>
        </p:spPr>
        <p:txBody>
          <a:bodyPr wrap="square" rtlCol="0">
            <a:spAutoFit/>
          </a:bodyPr>
          <a:lstStyle/>
          <a:p>
            <a:pPr algn="ctr"/>
            <a:r>
              <a:rPr lang="en-US" sz="3600" b="1"/>
              <a:t>Count from 5 to 7.</a:t>
            </a:r>
            <a:endParaRPr lang="en-US" sz="8800" b="1"/>
          </a:p>
        </p:txBody>
      </p:sp>
      <p:pic>
        <p:nvPicPr>
          <p:cNvPr id="1026" name="Picture 2" descr="http://images.clipartpanda.com/protege-clipart-clip-art-hands-playing-piano-page0001-e1377719164636-300x1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288096" y="4880848"/>
            <a:ext cx="3407298" cy="1715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43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412FE-5E0A-6252-BE4D-88F855D57E2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01C0006-911C-D48F-87A1-09DCABA5EB3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48918618"/>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12</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762000" y="2880776"/>
            <a:ext cx="3791828" cy="572866"/>
          </a:xfrm>
          <a:prstGeom prst="rect">
            <a:avLst/>
          </a:prstGeom>
        </p:spPr>
      </p:pic>
      <p:pic>
        <p:nvPicPr>
          <p:cNvPr id="25"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408116" y="2911552"/>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785213" y="2902789"/>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162293" y="2902789"/>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535722" y="2902789"/>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912801" y="2896306"/>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5"/>
          <a:stretch>
            <a:fillRect/>
          </a:stretch>
        </p:blipFill>
        <p:spPr>
          <a:xfrm>
            <a:off x="282575" y="5440611"/>
            <a:ext cx="1465990" cy="1145980"/>
          </a:xfrm>
          <a:prstGeom prst="rect">
            <a:avLst/>
          </a:prstGeom>
        </p:spPr>
      </p:pic>
      <p:pic>
        <p:nvPicPr>
          <p:cNvPr id="40" name="Picture 39"/>
          <p:cNvPicPr>
            <a:picLocks noChangeAspect="1"/>
          </p:cNvPicPr>
          <p:nvPr/>
        </p:nvPicPr>
        <p:blipFill>
          <a:blip r:embed="rId5"/>
          <a:stretch>
            <a:fillRect/>
          </a:stretch>
        </p:blipFill>
        <p:spPr>
          <a:xfrm>
            <a:off x="7398345" y="5440611"/>
            <a:ext cx="1465990" cy="1145980"/>
          </a:xfrm>
          <a:prstGeom prst="rect">
            <a:avLst/>
          </a:prstGeom>
        </p:spPr>
      </p:pic>
      <p:sp>
        <p:nvSpPr>
          <p:cNvPr id="41" name="TextBox 40"/>
          <p:cNvSpPr txBox="1"/>
          <p:nvPr/>
        </p:nvSpPr>
        <p:spPr>
          <a:xfrm>
            <a:off x="2205293" y="4025968"/>
            <a:ext cx="4867936" cy="707886"/>
          </a:xfrm>
          <a:prstGeom prst="rect">
            <a:avLst/>
          </a:prstGeom>
          <a:noFill/>
        </p:spPr>
        <p:txBody>
          <a:bodyPr wrap="none" rtlCol="0">
            <a:spAutoFit/>
          </a:bodyPr>
          <a:lstStyle/>
          <a:p>
            <a:pPr algn="ctr"/>
            <a:r>
              <a:rPr lang="en-US" sz="4000" b="1"/>
              <a:t>“____.  1 less is ____.”</a:t>
            </a:r>
          </a:p>
        </p:txBody>
      </p:sp>
      <p:sp>
        <p:nvSpPr>
          <p:cNvPr id="43" name="TextBox 42"/>
          <p:cNvSpPr txBox="1"/>
          <p:nvPr/>
        </p:nvSpPr>
        <p:spPr>
          <a:xfrm>
            <a:off x="1929012" y="1203680"/>
            <a:ext cx="5512151" cy="954107"/>
          </a:xfrm>
          <a:prstGeom prst="rect">
            <a:avLst/>
          </a:prstGeom>
          <a:noFill/>
        </p:spPr>
        <p:txBody>
          <a:bodyPr wrap="none" rtlCol="0">
            <a:spAutoFit/>
          </a:bodyPr>
          <a:lstStyle/>
          <a:p>
            <a:pPr algn="ctr"/>
            <a:r>
              <a:rPr lang="en-US" sz="2800" b="1">
                <a:solidFill>
                  <a:srgbClr val="0000FF"/>
                </a:solidFill>
              </a:rPr>
              <a:t>Let’s take off another one!</a:t>
            </a:r>
          </a:p>
          <a:p>
            <a:pPr algn="ctr"/>
            <a:r>
              <a:rPr lang="en-US" sz="2800" b="1">
                <a:solidFill>
                  <a:srgbClr val="0000FF"/>
                </a:solidFill>
              </a:rPr>
              <a:t>How many cubes do you have now?</a:t>
            </a:r>
          </a:p>
        </p:txBody>
      </p:sp>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66812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nodeType="withEffect">
                                  <p:stCondLst>
                                    <p:cond delay="0"/>
                                  </p:stCondLst>
                                  <p:childTnLst>
                                    <p:anim calcmode="lin" valueType="num">
                                      <p:cBhvr additive="base">
                                        <p:cTn id="6" dur="2000"/>
                                        <p:tgtEl>
                                          <p:spTgt spid="31"/>
                                        </p:tgtEl>
                                        <p:attrNameLst>
                                          <p:attrName>ppt_x</p:attrName>
                                        </p:attrNameLst>
                                      </p:cBhvr>
                                      <p:tavLst>
                                        <p:tav tm="0">
                                          <p:val>
                                            <p:strVal val="ppt_x"/>
                                          </p:val>
                                        </p:tav>
                                        <p:tav tm="100000">
                                          <p:val>
                                            <p:strVal val="1+ppt_w/2"/>
                                          </p:val>
                                        </p:tav>
                                      </p:tavLst>
                                    </p:anim>
                                    <p:anim calcmode="lin" valueType="num">
                                      <p:cBhvr additive="base">
                                        <p:cTn id="7" dur="2000"/>
                                        <p:tgtEl>
                                          <p:spTgt spid="31"/>
                                        </p:tgtEl>
                                        <p:attrNameLst>
                                          <p:attrName>ppt_y</p:attrName>
                                        </p:attrNameLst>
                                      </p:cBhvr>
                                      <p:tavLst>
                                        <p:tav tm="0">
                                          <p:val>
                                            <p:strVal val="ppt_y"/>
                                          </p:val>
                                        </p:tav>
                                        <p:tav tm="100000">
                                          <p:val>
                                            <p:strVal val="ppt_y"/>
                                          </p:val>
                                        </p:tav>
                                      </p:tavLst>
                                    </p:anim>
                                    <p:set>
                                      <p:cBhvr>
                                        <p:cTn id="8" dur="1" fill="hold">
                                          <p:stCondLst>
                                            <p:cond delay="1999"/>
                                          </p:stCondLst>
                                        </p:cTn>
                                        <p:tgtEl>
                                          <p:spTgt spid="31"/>
                                        </p:tgtEl>
                                        <p:attrNameLst>
                                          <p:attrName>style.visibility</p:attrName>
                                        </p:attrNameLst>
                                      </p:cBhvr>
                                      <p:to>
                                        <p:strVal val="hidden"/>
                                      </p:to>
                                    </p:set>
                                  </p:childTnLst>
                                </p:cTn>
                              </p:par>
                              <p:par>
                                <p:cTn id="9" presetID="3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1000" fill="hold"/>
                                        <p:tgtEl>
                                          <p:spTgt spid="41"/>
                                        </p:tgtEl>
                                        <p:attrNameLst>
                                          <p:attrName>ppt_w</p:attrName>
                                        </p:attrNameLst>
                                      </p:cBhvr>
                                      <p:tavLst>
                                        <p:tav tm="0">
                                          <p:val>
                                            <p:fltVal val="0"/>
                                          </p:val>
                                        </p:tav>
                                        <p:tav tm="100000">
                                          <p:val>
                                            <p:strVal val="#ppt_w"/>
                                          </p:val>
                                        </p:tav>
                                      </p:tavLst>
                                    </p:anim>
                                    <p:anim calcmode="lin" valueType="num">
                                      <p:cBhvr>
                                        <p:cTn id="12" dur="1000" fill="hold"/>
                                        <p:tgtEl>
                                          <p:spTgt spid="41"/>
                                        </p:tgtEl>
                                        <p:attrNameLst>
                                          <p:attrName>ppt_h</p:attrName>
                                        </p:attrNameLst>
                                      </p:cBhvr>
                                      <p:tavLst>
                                        <p:tav tm="0">
                                          <p:val>
                                            <p:fltVal val="0"/>
                                          </p:val>
                                        </p:tav>
                                        <p:tav tm="100000">
                                          <p:val>
                                            <p:strVal val="#ppt_h"/>
                                          </p:val>
                                        </p:tav>
                                      </p:tavLst>
                                    </p:anim>
                                    <p:anim calcmode="lin" valueType="num">
                                      <p:cBhvr>
                                        <p:cTn id="13" dur="1000" fill="hold"/>
                                        <p:tgtEl>
                                          <p:spTgt spid="41"/>
                                        </p:tgtEl>
                                        <p:attrNameLst>
                                          <p:attrName>style.rotation</p:attrName>
                                        </p:attrNameLst>
                                      </p:cBhvr>
                                      <p:tavLst>
                                        <p:tav tm="0">
                                          <p:val>
                                            <p:fltVal val="90"/>
                                          </p:val>
                                        </p:tav>
                                        <p:tav tm="100000">
                                          <p:val>
                                            <p:fltVal val="0"/>
                                          </p:val>
                                        </p:tav>
                                      </p:tavLst>
                                    </p:anim>
                                    <p:animEffect transition="in" filter="fade">
                                      <p:cBhvr>
                                        <p:cTn id="14"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12</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762000" y="2880776"/>
            <a:ext cx="3791828" cy="572866"/>
          </a:xfrm>
          <a:prstGeom prst="rect">
            <a:avLst/>
          </a:prstGeom>
        </p:spPr>
      </p:pic>
      <p:pic>
        <p:nvPicPr>
          <p:cNvPr id="25"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408116" y="2911552"/>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785213" y="2902789"/>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162293" y="2902789"/>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535722" y="2902789"/>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5"/>
          <a:stretch>
            <a:fillRect/>
          </a:stretch>
        </p:blipFill>
        <p:spPr>
          <a:xfrm>
            <a:off x="282575" y="5440611"/>
            <a:ext cx="1465990" cy="1145980"/>
          </a:xfrm>
          <a:prstGeom prst="rect">
            <a:avLst/>
          </a:prstGeom>
        </p:spPr>
      </p:pic>
      <p:pic>
        <p:nvPicPr>
          <p:cNvPr id="40" name="Picture 39"/>
          <p:cNvPicPr>
            <a:picLocks noChangeAspect="1"/>
          </p:cNvPicPr>
          <p:nvPr/>
        </p:nvPicPr>
        <p:blipFill>
          <a:blip r:embed="rId5"/>
          <a:stretch>
            <a:fillRect/>
          </a:stretch>
        </p:blipFill>
        <p:spPr>
          <a:xfrm>
            <a:off x="7385093" y="5440611"/>
            <a:ext cx="1465990" cy="1145980"/>
          </a:xfrm>
          <a:prstGeom prst="rect">
            <a:avLst/>
          </a:prstGeom>
        </p:spPr>
      </p:pic>
      <p:sp>
        <p:nvSpPr>
          <p:cNvPr id="41" name="TextBox 40"/>
          <p:cNvSpPr txBox="1"/>
          <p:nvPr/>
        </p:nvSpPr>
        <p:spPr>
          <a:xfrm>
            <a:off x="2205293" y="4025968"/>
            <a:ext cx="4867936" cy="707886"/>
          </a:xfrm>
          <a:prstGeom prst="rect">
            <a:avLst/>
          </a:prstGeom>
          <a:noFill/>
        </p:spPr>
        <p:txBody>
          <a:bodyPr wrap="none" rtlCol="0">
            <a:spAutoFit/>
          </a:bodyPr>
          <a:lstStyle/>
          <a:p>
            <a:pPr algn="ctr"/>
            <a:r>
              <a:rPr lang="en-US" sz="4000" b="1"/>
              <a:t>“____.  1 less is ____.”</a:t>
            </a:r>
          </a:p>
        </p:txBody>
      </p:sp>
      <p:sp>
        <p:nvSpPr>
          <p:cNvPr id="43" name="TextBox 42"/>
          <p:cNvSpPr txBox="1"/>
          <p:nvPr/>
        </p:nvSpPr>
        <p:spPr>
          <a:xfrm>
            <a:off x="1929012" y="1203680"/>
            <a:ext cx="5512151" cy="954107"/>
          </a:xfrm>
          <a:prstGeom prst="rect">
            <a:avLst/>
          </a:prstGeom>
          <a:noFill/>
        </p:spPr>
        <p:txBody>
          <a:bodyPr wrap="none" rtlCol="0">
            <a:spAutoFit/>
          </a:bodyPr>
          <a:lstStyle/>
          <a:p>
            <a:pPr algn="ctr"/>
            <a:r>
              <a:rPr lang="en-US" sz="2800" b="1">
                <a:solidFill>
                  <a:srgbClr val="FF0000"/>
                </a:solidFill>
              </a:rPr>
              <a:t>Let’s take off another one!</a:t>
            </a:r>
          </a:p>
          <a:p>
            <a:pPr algn="ctr"/>
            <a:r>
              <a:rPr lang="en-US" sz="2800" b="1">
                <a:solidFill>
                  <a:srgbClr val="FF0000"/>
                </a:solidFill>
              </a:rPr>
              <a:t>How many cubes do you have now?</a:t>
            </a:r>
          </a:p>
        </p:txBody>
      </p:sp>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80159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nodeType="withEffect">
                                  <p:stCondLst>
                                    <p:cond delay="0"/>
                                  </p:stCondLst>
                                  <p:childTnLst>
                                    <p:anim calcmode="lin" valueType="num">
                                      <p:cBhvr additive="base">
                                        <p:cTn id="6" dur="2000"/>
                                        <p:tgtEl>
                                          <p:spTgt spid="30"/>
                                        </p:tgtEl>
                                        <p:attrNameLst>
                                          <p:attrName>ppt_x</p:attrName>
                                        </p:attrNameLst>
                                      </p:cBhvr>
                                      <p:tavLst>
                                        <p:tav tm="0">
                                          <p:val>
                                            <p:strVal val="ppt_x"/>
                                          </p:val>
                                        </p:tav>
                                        <p:tav tm="100000">
                                          <p:val>
                                            <p:strVal val="1+ppt_w/2"/>
                                          </p:val>
                                        </p:tav>
                                      </p:tavLst>
                                    </p:anim>
                                    <p:anim calcmode="lin" valueType="num">
                                      <p:cBhvr additive="base">
                                        <p:cTn id="7" dur="2000"/>
                                        <p:tgtEl>
                                          <p:spTgt spid="30"/>
                                        </p:tgtEl>
                                        <p:attrNameLst>
                                          <p:attrName>ppt_y</p:attrName>
                                        </p:attrNameLst>
                                      </p:cBhvr>
                                      <p:tavLst>
                                        <p:tav tm="0">
                                          <p:val>
                                            <p:strVal val="ppt_y"/>
                                          </p:val>
                                        </p:tav>
                                        <p:tav tm="100000">
                                          <p:val>
                                            <p:strVal val="ppt_y"/>
                                          </p:val>
                                        </p:tav>
                                      </p:tavLst>
                                    </p:anim>
                                    <p:set>
                                      <p:cBhvr>
                                        <p:cTn id="8" dur="1" fill="hold">
                                          <p:stCondLst>
                                            <p:cond delay="1999"/>
                                          </p:stCondLst>
                                        </p:cTn>
                                        <p:tgtEl>
                                          <p:spTgt spid="30"/>
                                        </p:tgtEl>
                                        <p:attrNameLst>
                                          <p:attrName>style.visibility</p:attrName>
                                        </p:attrNameLst>
                                      </p:cBhvr>
                                      <p:to>
                                        <p:strVal val="hidden"/>
                                      </p:to>
                                    </p:set>
                                  </p:childTnLst>
                                </p:cTn>
                              </p:par>
                              <p:par>
                                <p:cTn id="9" presetID="3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1000" fill="hold"/>
                                        <p:tgtEl>
                                          <p:spTgt spid="41"/>
                                        </p:tgtEl>
                                        <p:attrNameLst>
                                          <p:attrName>ppt_w</p:attrName>
                                        </p:attrNameLst>
                                      </p:cBhvr>
                                      <p:tavLst>
                                        <p:tav tm="0">
                                          <p:val>
                                            <p:fltVal val="0"/>
                                          </p:val>
                                        </p:tav>
                                        <p:tav tm="100000">
                                          <p:val>
                                            <p:strVal val="#ppt_w"/>
                                          </p:val>
                                        </p:tav>
                                      </p:tavLst>
                                    </p:anim>
                                    <p:anim calcmode="lin" valueType="num">
                                      <p:cBhvr>
                                        <p:cTn id="12" dur="1000" fill="hold"/>
                                        <p:tgtEl>
                                          <p:spTgt spid="41"/>
                                        </p:tgtEl>
                                        <p:attrNameLst>
                                          <p:attrName>ppt_h</p:attrName>
                                        </p:attrNameLst>
                                      </p:cBhvr>
                                      <p:tavLst>
                                        <p:tav tm="0">
                                          <p:val>
                                            <p:fltVal val="0"/>
                                          </p:val>
                                        </p:tav>
                                        <p:tav tm="100000">
                                          <p:val>
                                            <p:strVal val="#ppt_h"/>
                                          </p:val>
                                        </p:tav>
                                      </p:tavLst>
                                    </p:anim>
                                    <p:anim calcmode="lin" valueType="num">
                                      <p:cBhvr>
                                        <p:cTn id="13" dur="1000" fill="hold"/>
                                        <p:tgtEl>
                                          <p:spTgt spid="41"/>
                                        </p:tgtEl>
                                        <p:attrNameLst>
                                          <p:attrName>style.rotation</p:attrName>
                                        </p:attrNameLst>
                                      </p:cBhvr>
                                      <p:tavLst>
                                        <p:tav tm="0">
                                          <p:val>
                                            <p:fltVal val="90"/>
                                          </p:val>
                                        </p:tav>
                                        <p:tav tm="100000">
                                          <p:val>
                                            <p:fltVal val="0"/>
                                          </p:val>
                                        </p:tav>
                                      </p:tavLst>
                                    </p:anim>
                                    <p:animEffect transition="in" filter="fade">
                                      <p:cBhvr>
                                        <p:cTn id="14"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12</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762000" y="2880776"/>
            <a:ext cx="3791828" cy="572866"/>
          </a:xfrm>
          <a:prstGeom prst="rect">
            <a:avLst/>
          </a:prstGeom>
        </p:spPr>
      </p:pic>
      <p:pic>
        <p:nvPicPr>
          <p:cNvPr id="25"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408116" y="2911552"/>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785213" y="2902789"/>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162293" y="2902789"/>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5"/>
          <a:stretch>
            <a:fillRect/>
          </a:stretch>
        </p:blipFill>
        <p:spPr>
          <a:xfrm>
            <a:off x="282575" y="5440611"/>
            <a:ext cx="1465990" cy="1145980"/>
          </a:xfrm>
          <a:prstGeom prst="rect">
            <a:avLst/>
          </a:prstGeom>
        </p:spPr>
      </p:pic>
      <p:pic>
        <p:nvPicPr>
          <p:cNvPr id="40" name="Picture 39"/>
          <p:cNvPicPr>
            <a:picLocks noChangeAspect="1"/>
          </p:cNvPicPr>
          <p:nvPr/>
        </p:nvPicPr>
        <p:blipFill>
          <a:blip r:embed="rId5"/>
          <a:stretch>
            <a:fillRect/>
          </a:stretch>
        </p:blipFill>
        <p:spPr>
          <a:xfrm>
            <a:off x="7385093" y="5440611"/>
            <a:ext cx="1465990" cy="1145980"/>
          </a:xfrm>
          <a:prstGeom prst="rect">
            <a:avLst/>
          </a:prstGeom>
        </p:spPr>
      </p:pic>
      <p:sp>
        <p:nvSpPr>
          <p:cNvPr id="41" name="TextBox 40"/>
          <p:cNvSpPr txBox="1"/>
          <p:nvPr/>
        </p:nvSpPr>
        <p:spPr>
          <a:xfrm>
            <a:off x="2205293" y="4025968"/>
            <a:ext cx="4867936" cy="707886"/>
          </a:xfrm>
          <a:prstGeom prst="rect">
            <a:avLst/>
          </a:prstGeom>
          <a:noFill/>
        </p:spPr>
        <p:txBody>
          <a:bodyPr wrap="none" rtlCol="0">
            <a:spAutoFit/>
          </a:bodyPr>
          <a:lstStyle/>
          <a:p>
            <a:pPr algn="ctr"/>
            <a:r>
              <a:rPr lang="en-US" sz="4000" b="1"/>
              <a:t>“____.  1 less is ____.”</a:t>
            </a:r>
          </a:p>
        </p:txBody>
      </p:sp>
      <p:sp>
        <p:nvSpPr>
          <p:cNvPr id="43" name="TextBox 42"/>
          <p:cNvSpPr txBox="1"/>
          <p:nvPr/>
        </p:nvSpPr>
        <p:spPr>
          <a:xfrm>
            <a:off x="1929012" y="1203680"/>
            <a:ext cx="5512151" cy="954107"/>
          </a:xfrm>
          <a:prstGeom prst="rect">
            <a:avLst/>
          </a:prstGeom>
          <a:noFill/>
        </p:spPr>
        <p:txBody>
          <a:bodyPr wrap="none" rtlCol="0">
            <a:spAutoFit/>
          </a:bodyPr>
          <a:lstStyle/>
          <a:p>
            <a:pPr algn="ctr"/>
            <a:r>
              <a:rPr lang="en-US" sz="2800" b="1">
                <a:solidFill>
                  <a:srgbClr val="009900"/>
                </a:solidFill>
              </a:rPr>
              <a:t>Let’s take off another one!</a:t>
            </a:r>
          </a:p>
          <a:p>
            <a:pPr algn="ctr"/>
            <a:r>
              <a:rPr lang="en-US" sz="2800" b="1">
                <a:solidFill>
                  <a:srgbClr val="009900"/>
                </a:solidFill>
              </a:rPr>
              <a:t>How many cubes do you have now?</a:t>
            </a:r>
          </a:p>
        </p:txBody>
      </p:sp>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2214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2" presetClass="exit" presetSubtype="2" fill="hold" nodeType="withEffect">
                                  <p:stCondLst>
                                    <p:cond delay="0"/>
                                  </p:stCondLst>
                                  <p:childTnLst>
                                    <p:anim calcmode="lin" valueType="num">
                                      <p:cBhvr additive="base">
                                        <p:cTn id="12" dur="2000"/>
                                        <p:tgtEl>
                                          <p:spTgt spid="29"/>
                                        </p:tgtEl>
                                        <p:attrNameLst>
                                          <p:attrName>ppt_x</p:attrName>
                                        </p:attrNameLst>
                                      </p:cBhvr>
                                      <p:tavLst>
                                        <p:tav tm="0">
                                          <p:val>
                                            <p:strVal val="ppt_x"/>
                                          </p:val>
                                        </p:tav>
                                        <p:tav tm="100000">
                                          <p:val>
                                            <p:strVal val="1+ppt_w/2"/>
                                          </p:val>
                                        </p:tav>
                                      </p:tavLst>
                                    </p:anim>
                                    <p:anim calcmode="lin" valueType="num">
                                      <p:cBhvr additive="base">
                                        <p:cTn id="13" dur="2000"/>
                                        <p:tgtEl>
                                          <p:spTgt spid="29"/>
                                        </p:tgtEl>
                                        <p:attrNameLst>
                                          <p:attrName>ppt_y</p:attrName>
                                        </p:attrNameLst>
                                      </p:cBhvr>
                                      <p:tavLst>
                                        <p:tav tm="0">
                                          <p:val>
                                            <p:strVal val="ppt_y"/>
                                          </p:val>
                                        </p:tav>
                                        <p:tav tm="100000">
                                          <p:val>
                                            <p:strVal val="ppt_y"/>
                                          </p:val>
                                        </p:tav>
                                      </p:tavLst>
                                    </p:anim>
                                    <p:set>
                                      <p:cBhvr>
                                        <p:cTn id="14" dur="1" fill="hold">
                                          <p:stCondLst>
                                            <p:cond delay="19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12</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762000" y="2880776"/>
            <a:ext cx="3791828" cy="572866"/>
          </a:xfrm>
          <a:prstGeom prst="rect">
            <a:avLst/>
          </a:prstGeom>
        </p:spPr>
      </p:pic>
      <p:pic>
        <p:nvPicPr>
          <p:cNvPr id="25"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408116" y="2911552"/>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785213" y="2902789"/>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5"/>
          <a:stretch>
            <a:fillRect/>
          </a:stretch>
        </p:blipFill>
        <p:spPr>
          <a:xfrm>
            <a:off x="282575" y="5440611"/>
            <a:ext cx="1465990" cy="1145980"/>
          </a:xfrm>
          <a:prstGeom prst="rect">
            <a:avLst/>
          </a:prstGeom>
        </p:spPr>
      </p:pic>
      <p:pic>
        <p:nvPicPr>
          <p:cNvPr id="40" name="Picture 39"/>
          <p:cNvPicPr>
            <a:picLocks noChangeAspect="1"/>
          </p:cNvPicPr>
          <p:nvPr/>
        </p:nvPicPr>
        <p:blipFill>
          <a:blip r:embed="rId5"/>
          <a:stretch>
            <a:fillRect/>
          </a:stretch>
        </p:blipFill>
        <p:spPr>
          <a:xfrm>
            <a:off x="7385093" y="5440611"/>
            <a:ext cx="1465990" cy="1145980"/>
          </a:xfrm>
          <a:prstGeom prst="rect">
            <a:avLst/>
          </a:prstGeom>
        </p:spPr>
      </p:pic>
      <p:sp>
        <p:nvSpPr>
          <p:cNvPr id="41" name="TextBox 40"/>
          <p:cNvSpPr txBox="1"/>
          <p:nvPr/>
        </p:nvSpPr>
        <p:spPr>
          <a:xfrm>
            <a:off x="2205293" y="4025968"/>
            <a:ext cx="4867936" cy="707886"/>
          </a:xfrm>
          <a:prstGeom prst="rect">
            <a:avLst/>
          </a:prstGeom>
          <a:noFill/>
        </p:spPr>
        <p:txBody>
          <a:bodyPr wrap="none" rtlCol="0">
            <a:spAutoFit/>
          </a:bodyPr>
          <a:lstStyle/>
          <a:p>
            <a:pPr algn="ctr"/>
            <a:r>
              <a:rPr lang="en-US" sz="4000" b="1"/>
              <a:t>“____.  1 less is ____.”</a:t>
            </a:r>
          </a:p>
        </p:txBody>
      </p:sp>
      <p:sp>
        <p:nvSpPr>
          <p:cNvPr id="43" name="TextBox 42"/>
          <p:cNvSpPr txBox="1"/>
          <p:nvPr/>
        </p:nvSpPr>
        <p:spPr>
          <a:xfrm>
            <a:off x="1929012" y="1203680"/>
            <a:ext cx="5512151" cy="954107"/>
          </a:xfrm>
          <a:prstGeom prst="rect">
            <a:avLst/>
          </a:prstGeom>
          <a:noFill/>
        </p:spPr>
        <p:txBody>
          <a:bodyPr wrap="none" rtlCol="0">
            <a:spAutoFit/>
          </a:bodyPr>
          <a:lstStyle/>
          <a:p>
            <a:pPr algn="ctr"/>
            <a:r>
              <a:rPr lang="en-US" sz="2800" b="1">
                <a:solidFill>
                  <a:srgbClr val="0000FF"/>
                </a:solidFill>
              </a:rPr>
              <a:t>Let’s take off another one!</a:t>
            </a:r>
          </a:p>
          <a:p>
            <a:pPr algn="ctr"/>
            <a:r>
              <a:rPr lang="en-US" sz="2800" b="1">
                <a:solidFill>
                  <a:srgbClr val="0000FF"/>
                </a:solidFill>
              </a:rPr>
              <a:t>How many cubes do you have now?</a:t>
            </a:r>
          </a:p>
        </p:txBody>
      </p:sp>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70708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2" presetClass="exit" presetSubtype="2" fill="hold" nodeType="withEffect">
                                  <p:stCondLst>
                                    <p:cond delay="0"/>
                                  </p:stCondLst>
                                  <p:childTnLst>
                                    <p:anim calcmode="lin" valueType="num">
                                      <p:cBhvr additive="base">
                                        <p:cTn id="12" dur="2000"/>
                                        <p:tgtEl>
                                          <p:spTgt spid="28"/>
                                        </p:tgtEl>
                                        <p:attrNameLst>
                                          <p:attrName>ppt_x</p:attrName>
                                        </p:attrNameLst>
                                      </p:cBhvr>
                                      <p:tavLst>
                                        <p:tav tm="0">
                                          <p:val>
                                            <p:strVal val="ppt_x"/>
                                          </p:val>
                                        </p:tav>
                                        <p:tav tm="100000">
                                          <p:val>
                                            <p:strVal val="1+ppt_w/2"/>
                                          </p:val>
                                        </p:tav>
                                      </p:tavLst>
                                    </p:anim>
                                    <p:anim calcmode="lin" valueType="num">
                                      <p:cBhvr additive="base">
                                        <p:cTn id="13" dur="2000"/>
                                        <p:tgtEl>
                                          <p:spTgt spid="28"/>
                                        </p:tgtEl>
                                        <p:attrNameLst>
                                          <p:attrName>ppt_y</p:attrName>
                                        </p:attrNameLst>
                                      </p:cBhvr>
                                      <p:tavLst>
                                        <p:tav tm="0">
                                          <p:val>
                                            <p:strVal val="ppt_y"/>
                                          </p:val>
                                        </p:tav>
                                        <p:tav tm="100000">
                                          <p:val>
                                            <p:strVal val="ppt_y"/>
                                          </p:val>
                                        </p:tav>
                                      </p:tavLst>
                                    </p:anim>
                                    <p:set>
                                      <p:cBhvr>
                                        <p:cTn id="14" dur="1" fill="hold">
                                          <p:stCondLst>
                                            <p:cond delay="1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12</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762000" y="2880776"/>
            <a:ext cx="3791828" cy="572866"/>
          </a:xfrm>
          <a:prstGeom prst="rect">
            <a:avLst/>
          </a:prstGeom>
        </p:spPr>
      </p:pic>
      <p:pic>
        <p:nvPicPr>
          <p:cNvPr id="25" name="Picture 4" descr="http://lessonpix.com/drawings/27625/90x85/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408116" y="2911552"/>
            <a:ext cx="553945" cy="52317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5"/>
          <a:stretch>
            <a:fillRect/>
          </a:stretch>
        </p:blipFill>
        <p:spPr>
          <a:xfrm>
            <a:off x="282575" y="5440611"/>
            <a:ext cx="1465990" cy="1145980"/>
          </a:xfrm>
          <a:prstGeom prst="rect">
            <a:avLst/>
          </a:prstGeom>
        </p:spPr>
      </p:pic>
      <p:pic>
        <p:nvPicPr>
          <p:cNvPr id="40" name="Picture 39"/>
          <p:cNvPicPr>
            <a:picLocks noChangeAspect="1"/>
          </p:cNvPicPr>
          <p:nvPr/>
        </p:nvPicPr>
        <p:blipFill>
          <a:blip r:embed="rId5"/>
          <a:stretch>
            <a:fillRect/>
          </a:stretch>
        </p:blipFill>
        <p:spPr>
          <a:xfrm>
            <a:off x="7385093" y="5440611"/>
            <a:ext cx="1465990" cy="1145980"/>
          </a:xfrm>
          <a:prstGeom prst="rect">
            <a:avLst/>
          </a:prstGeom>
        </p:spPr>
      </p:pic>
      <p:sp>
        <p:nvSpPr>
          <p:cNvPr id="41" name="TextBox 40"/>
          <p:cNvSpPr txBox="1"/>
          <p:nvPr/>
        </p:nvSpPr>
        <p:spPr>
          <a:xfrm>
            <a:off x="2205293" y="4025968"/>
            <a:ext cx="4867936" cy="707886"/>
          </a:xfrm>
          <a:prstGeom prst="rect">
            <a:avLst/>
          </a:prstGeom>
          <a:noFill/>
        </p:spPr>
        <p:txBody>
          <a:bodyPr wrap="none" rtlCol="0">
            <a:spAutoFit/>
          </a:bodyPr>
          <a:lstStyle/>
          <a:p>
            <a:pPr algn="ctr"/>
            <a:r>
              <a:rPr lang="en-US" sz="4000" b="1"/>
              <a:t>“____.  1 less is ____.”</a:t>
            </a:r>
          </a:p>
        </p:txBody>
      </p:sp>
      <p:sp>
        <p:nvSpPr>
          <p:cNvPr id="43" name="TextBox 42"/>
          <p:cNvSpPr txBox="1"/>
          <p:nvPr/>
        </p:nvSpPr>
        <p:spPr>
          <a:xfrm>
            <a:off x="1929012" y="1203680"/>
            <a:ext cx="5512151" cy="954107"/>
          </a:xfrm>
          <a:prstGeom prst="rect">
            <a:avLst/>
          </a:prstGeom>
          <a:noFill/>
        </p:spPr>
        <p:txBody>
          <a:bodyPr wrap="none" rtlCol="0">
            <a:spAutoFit/>
          </a:bodyPr>
          <a:lstStyle/>
          <a:p>
            <a:pPr algn="ctr"/>
            <a:r>
              <a:rPr lang="en-US" sz="2800" b="1">
                <a:solidFill>
                  <a:srgbClr val="FF0000"/>
                </a:solidFill>
              </a:rPr>
              <a:t>Let’s take off another one!</a:t>
            </a:r>
          </a:p>
          <a:p>
            <a:pPr algn="ctr"/>
            <a:r>
              <a:rPr lang="en-US" sz="2800" b="1">
                <a:solidFill>
                  <a:srgbClr val="FF0000"/>
                </a:solidFill>
              </a:rPr>
              <a:t>How many cubes do you have now?</a:t>
            </a:r>
          </a:p>
        </p:txBody>
      </p:sp>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24197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2" presetClass="exit" presetSubtype="2" fill="hold" nodeType="withEffect">
                                  <p:stCondLst>
                                    <p:cond delay="0"/>
                                  </p:stCondLst>
                                  <p:childTnLst>
                                    <p:anim calcmode="lin" valueType="num">
                                      <p:cBhvr additive="base">
                                        <p:cTn id="12" dur="2000"/>
                                        <p:tgtEl>
                                          <p:spTgt spid="25"/>
                                        </p:tgtEl>
                                        <p:attrNameLst>
                                          <p:attrName>ppt_x</p:attrName>
                                        </p:attrNameLst>
                                      </p:cBhvr>
                                      <p:tavLst>
                                        <p:tav tm="0">
                                          <p:val>
                                            <p:strVal val="ppt_x"/>
                                          </p:val>
                                        </p:tav>
                                        <p:tav tm="100000">
                                          <p:val>
                                            <p:strVal val="1+ppt_w/2"/>
                                          </p:val>
                                        </p:tav>
                                      </p:tavLst>
                                    </p:anim>
                                    <p:anim calcmode="lin" valueType="num">
                                      <p:cBhvr additive="base">
                                        <p:cTn id="13" dur="2000"/>
                                        <p:tgtEl>
                                          <p:spTgt spid="25"/>
                                        </p:tgtEl>
                                        <p:attrNameLst>
                                          <p:attrName>ppt_y</p:attrName>
                                        </p:attrNameLst>
                                      </p:cBhvr>
                                      <p:tavLst>
                                        <p:tav tm="0">
                                          <p:val>
                                            <p:strVal val="ppt_y"/>
                                          </p:val>
                                        </p:tav>
                                        <p:tav tm="100000">
                                          <p:val>
                                            <p:strVal val="ppt_y"/>
                                          </p:val>
                                        </p:tav>
                                      </p:tavLst>
                                    </p:anim>
                                    <p:set>
                                      <p:cBhvr>
                                        <p:cTn id="14" dur="1" fill="hold">
                                          <p:stCondLst>
                                            <p:cond delay="1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2057400" y="608966"/>
            <a:ext cx="5029200" cy="5993130"/>
          </a:xfrm>
          <a:prstGeom prst="rect">
            <a:avLst/>
          </a:prstGeom>
        </p:spPr>
      </p:pic>
      <p:pic>
        <p:nvPicPr>
          <p:cNvPr id="4" name="Picture 3"/>
          <p:cNvPicPr>
            <a:picLocks noChangeAspect="1"/>
          </p:cNvPicPr>
          <p:nvPr/>
        </p:nvPicPr>
        <p:blipFill>
          <a:blip r:embed="rId4"/>
          <a:stretch>
            <a:fillRect/>
          </a:stretch>
        </p:blipFill>
        <p:spPr>
          <a:xfrm>
            <a:off x="307975" y="227760"/>
            <a:ext cx="8531225" cy="474756"/>
          </a:xfrm>
          <a:prstGeom prst="rect">
            <a:avLst/>
          </a:prstGeom>
        </p:spPr>
      </p:pic>
    </p:spTree>
    <p:extLst>
      <p:ext uri="{BB962C8B-B14F-4D97-AF65-F5344CB8AC3E}">
        <p14:creationId xmlns:p14="http://schemas.microsoft.com/office/powerpoint/2010/main" val="3899992696"/>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782293"/>
            <a:ext cx="2105025" cy="17690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08715" y="1316044"/>
            <a:ext cx="2682328" cy="2131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1029065" y="1764299"/>
            <a:ext cx="4857230" cy="679434"/>
          </a:xfrm>
          <a:prstGeom prst="rect">
            <a:avLst/>
          </a:prstGeom>
        </p:spPr>
      </p:pic>
      <p:pic>
        <p:nvPicPr>
          <p:cNvPr id="9" name="Picture 8"/>
          <p:cNvPicPr>
            <a:picLocks noChangeAspect="1"/>
          </p:cNvPicPr>
          <p:nvPr/>
        </p:nvPicPr>
        <p:blipFill>
          <a:blip r:embed="rId5"/>
          <a:stretch>
            <a:fillRect/>
          </a:stretch>
        </p:blipFill>
        <p:spPr>
          <a:xfrm>
            <a:off x="1029065" y="2362200"/>
            <a:ext cx="7025636" cy="1431148"/>
          </a:xfrm>
          <a:prstGeom prst="rect">
            <a:avLst/>
          </a:prstGeom>
        </p:spPr>
      </p:pic>
    </p:spTree>
    <p:extLst>
      <p:ext uri="{BB962C8B-B14F-4D97-AF65-F5344CB8AC3E}">
        <p14:creationId xmlns:p14="http://schemas.microsoft.com/office/powerpoint/2010/main" val="3431884177"/>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0"/>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5047536"/>
          </a:xfrm>
          <a:prstGeom prst="rect">
            <a:avLst/>
          </a:prstGeom>
          <a:noFill/>
        </p:spPr>
        <p:txBody>
          <a:bodyPr wrap="square" rtlCol="0">
            <a:spAutoFit/>
          </a:bodyPr>
          <a:lstStyle/>
          <a:p>
            <a:pPr algn="ctr"/>
            <a:r>
              <a:rPr lang="en-US" sz="4800" b="1">
                <a:latin typeface="Kristen ITC" panose="03050502040202030202" pitchFamily="66" charset="0"/>
              </a:rPr>
              <a:t>Lesson 13</a:t>
            </a:r>
            <a:endParaRPr lang="en-US" sz="1600">
              <a:latin typeface="Kristen ITC" panose="03050502040202030202" pitchFamily="66" charset="0"/>
            </a:endParaRPr>
          </a:p>
          <a:p>
            <a:pPr algn="ctr"/>
            <a:endParaRPr lang="en-US" sz="5400">
              <a:latin typeface="Kristen ITC" panose="03050502040202030202" pitchFamily="66" charset="0"/>
            </a:endParaRPr>
          </a:p>
          <a:p>
            <a:pPr algn="ctr"/>
            <a:r>
              <a:rPr lang="en-US" sz="4000">
                <a:latin typeface="Kristen ITC" panose="03050502040202030202" pitchFamily="66" charset="0"/>
              </a:rPr>
              <a:t>I can show, count, and write to answer “how many” questions.</a:t>
            </a:r>
          </a:p>
          <a:p>
            <a:pPr algn="ctr"/>
            <a:endParaRPr lang="en-US" sz="4000">
              <a:latin typeface="Kristen ITC" panose="03050502040202030202" pitchFamily="66" charset="0"/>
            </a:endParaRPr>
          </a:p>
          <a:p>
            <a:pPr algn="ctr"/>
            <a:endParaRPr lang="en-US" sz="32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610063359"/>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13</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10</a:t>
            </a:r>
          </a:p>
        </p:txBody>
      </p:sp>
      <p:pic>
        <p:nvPicPr>
          <p:cNvPr id="168964"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81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13</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11</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96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C1D50-224C-2B27-0E3E-28B662B8BD8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88B492-F54F-4638-80FD-3B82B8B3315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76227749"/>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13</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12</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5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13</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11</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0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13</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12</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00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13</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13</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17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13</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14</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61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13</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15</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48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13</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14</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84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13</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13</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77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13</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14</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53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13</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15</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44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5CE55-DAA5-4FCA-261F-6602857FCF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E85C8AD-13AE-6508-32BB-BBEBE359D4B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42685654"/>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13</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16</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06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13</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17</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39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13</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16</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18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13</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17</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08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13</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18</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19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13</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19</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99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13</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18</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31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13</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19</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73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01749" y="1144440"/>
            <a:ext cx="8140503" cy="707886"/>
          </a:xfrm>
          <a:prstGeom prst="rect">
            <a:avLst/>
          </a:prstGeom>
          <a:noFill/>
        </p:spPr>
        <p:txBody>
          <a:bodyPr wrap="square" rtlCol="0">
            <a:spAutoFit/>
          </a:bodyPr>
          <a:lstStyle/>
          <a:p>
            <a:pPr algn="ctr"/>
            <a:r>
              <a:rPr lang="en-US" sz="2000" b="1">
                <a:solidFill>
                  <a:srgbClr val="0000FF"/>
                </a:solidFill>
              </a:rPr>
              <a:t>Let’s count the Say Ten Way.  We are going to count forward and backward between 10 and 20.  I’ll show you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13</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Count the Say Ten Way</a:t>
            </a:r>
            <a:endParaRPr lang="en-US" sz="8000" b="1"/>
          </a:p>
        </p:txBody>
      </p:sp>
      <p:pic>
        <p:nvPicPr>
          <p:cNvPr id="168962" name="Picture 2" descr="http://vector.me/files/images/1/1/119411/shapes_shape_callouts_segmented_speech_bubble_callout_b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7" y="2385197"/>
            <a:ext cx="4048125" cy="2886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07394" y="2954377"/>
            <a:ext cx="1329210" cy="1446550"/>
          </a:xfrm>
          <a:prstGeom prst="rect">
            <a:avLst/>
          </a:prstGeom>
          <a:noFill/>
        </p:spPr>
        <p:txBody>
          <a:bodyPr wrap="none" rtlCol="0">
            <a:spAutoFit/>
          </a:bodyPr>
          <a:lstStyle/>
          <a:p>
            <a:r>
              <a:rPr lang="en-US" sz="8800" b="1"/>
              <a:t>20</a:t>
            </a:r>
          </a:p>
        </p:txBody>
      </p:sp>
      <p:pic>
        <p:nvPicPr>
          <p:cNvPr id="13" name="Picture 4" descr="http://images.clipartpanda.com/school-clip-art-school-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6" y="4149573"/>
            <a:ext cx="2318248" cy="236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03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8962"/>
                                        </p:tgtEl>
                                        <p:attrNameLst>
                                          <p:attrName>style.visibility</p:attrName>
                                        </p:attrNameLst>
                                      </p:cBhvr>
                                      <p:to>
                                        <p:strVal val="visible"/>
                                      </p:to>
                                    </p:set>
                                    <p:anim calcmode="lin" valueType="num">
                                      <p:cBhvr>
                                        <p:cTn id="12" dur="500" fill="hold"/>
                                        <p:tgtEl>
                                          <p:spTgt spid="168962"/>
                                        </p:tgtEl>
                                        <p:attrNameLst>
                                          <p:attrName>ppt_w</p:attrName>
                                        </p:attrNameLst>
                                      </p:cBhvr>
                                      <p:tavLst>
                                        <p:tav tm="0">
                                          <p:val>
                                            <p:fltVal val="0"/>
                                          </p:val>
                                        </p:tav>
                                        <p:tav tm="100000">
                                          <p:val>
                                            <p:strVal val="#ppt_w"/>
                                          </p:val>
                                        </p:tav>
                                      </p:tavLst>
                                    </p:anim>
                                    <p:anim calcmode="lin" valueType="num">
                                      <p:cBhvr>
                                        <p:cTn id="13" dur="500" fill="hold"/>
                                        <p:tgtEl>
                                          <p:spTgt spid="168962"/>
                                        </p:tgtEl>
                                        <p:attrNameLst>
                                          <p:attrName>ppt_h</p:attrName>
                                        </p:attrNameLst>
                                      </p:cBhvr>
                                      <p:tavLst>
                                        <p:tav tm="0">
                                          <p:val>
                                            <p:fltVal val="0"/>
                                          </p:val>
                                        </p:tav>
                                        <p:tav tm="100000">
                                          <p:val>
                                            <p:strVal val="#ppt_h"/>
                                          </p:val>
                                        </p:tav>
                                      </p:tavLst>
                                    </p:anim>
                                    <p:animEffect transition="in" filter="fade">
                                      <p:cBhvr>
                                        <p:cTn id="14"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32114" y="1646362"/>
            <a:ext cx="7571724" cy="1938992"/>
          </a:xfrm>
          <a:prstGeom prst="rect">
            <a:avLst/>
          </a:prstGeom>
          <a:noFill/>
        </p:spPr>
        <p:txBody>
          <a:bodyPr wrap="square" rtlCol="0">
            <a:spAutoFit/>
          </a:bodyPr>
          <a:lstStyle/>
          <a:p>
            <a:pPr algn="ctr"/>
            <a:r>
              <a:rPr lang="en-US" sz="2400" b="1">
                <a:solidFill>
                  <a:srgbClr val="0000FF"/>
                </a:solidFill>
              </a:rPr>
              <a:t>There are 10 cubes on each of your sticks.  Connect your 2 cube sticks.  Say the number the Say Ten Way.  Take away 1 cube and put it on the carpet space in front of you.  Say how many you have now the Say Ten Way.  Say how many you have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13</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Show Teen Numbers</a:t>
            </a:r>
            <a:endParaRPr lang="en-US" sz="8000" b="1"/>
          </a:p>
        </p:txBody>
      </p:sp>
      <p:pic>
        <p:nvPicPr>
          <p:cNvPr id="149506" name="Picture 2" descr="http://www.free-clipart-pictures.net/free_clipart/animal_clipart/animal_clipart_monke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60375" y="4177695"/>
            <a:ext cx="2166592" cy="23157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free-clipart-pictures.net/free_clipart/animal_clipart/animal_clipart_monke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177695"/>
            <a:ext cx="2199999" cy="2315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0135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89DC5-4CF1-6457-96AB-5FBEE963489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A136D3-E15B-016B-A949-E0B7ACB6D90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91831499"/>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32114" y="1646362"/>
            <a:ext cx="7571724" cy="1569660"/>
          </a:xfrm>
          <a:prstGeom prst="rect">
            <a:avLst/>
          </a:prstGeom>
          <a:noFill/>
        </p:spPr>
        <p:txBody>
          <a:bodyPr wrap="square" rtlCol="0">
            <a:spAutoFit/>
          </a:bodyPr>
          <a:lstStyle/>
          <a:p>
            <a:pPr algn="ctr"/>
            <a:r>
              <a:rPr lang="en-US" sz="2400" b="1">
                <a:solidFill>
                  <a:srgbClr val="0000FF"/>
                </a:solidFill>
              </a:rPr>
              <a:t>Put your two 10 cube sticks back together.  Take away 4 cubes and put them on the carpet space in front of you.  Say how many you have now the Say Ten Way.  Say how many you have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13</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Show Teen Numbers</a:t>
            </a:r>
            <a:endParaRPr lang="en-US" sz="8000" b="1"/>
          </a:p>
        </p:txBody>
      </p:sp>
      <p:pic>
        <p:nvPicPr>
          <p:cNvPr id="149506" name="Picture 2" descr="http://www.free-clipart-pictures.net/free_clipart/animal_clipart/animal_clipart_monke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60375" y="4177695"/>
            <a:ext cx="2166592" cy="23157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free-clipart-pictures.net/free_clipart/animal_clipart/animal_clipart_monke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177695"/>
            <a:ext cx="2199999" cy="2315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19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32114" y="1646362"/>
            <a:ext cx="7571724" cy="1569660"/>
          </a:xfrm>
          <a:prstGeom prst="rect">
            <a:avLst/>
          </a:prstGeom>
          <a:noFill/>
        </p:spPr>
        <p:txBody>
          <a:bodyPr wrap="square" rtlCol="0">
            <a:spAutoFit/>
          </a:bodyPr>
          <a:lstStyle/>
          <a:p>
            <a:pPr algn="ctr"/>
            <a:r>
              <a:rPr lang="en-US" sz="2400" b="1">
                <a:solidFill>
                  <a:srgbClr val="0000FF"/>
                </a:solidFill>
              </a:rPr>
              <a:t>Put your two 10 cube sticks back together.  Take away 7 cubes and put them on the carpet space in front of you.  Say how many you have now the Say Ten Way.  Say how many you have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13</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Show Teen Numbers</a:t>
            </a:r>
            <a:endParaRPr lang="en-US" sz="8000" b="1"/>
          </a:p>
        </p:txBody>
      </p:sp>
      <p:pic>
        <p:nvPicPr>
          <p:cNvPr id="149506" name="Picture 2" descr="http://www.free-clipart-pictures.net/free_clipart/animal_clipart/animal_clipart_monke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60375" y="4177695"/>
            <a:ext cx="2166592" cy="23157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free-clipart-pictures.net/free_clipart/animal_clipart/animal_clipart_monke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177695"/>
            <a:ext cx="2199999" cy="2315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18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32114" y="1646362"/>
            <a:ext cx="7571724" cy="1569660"/>
          </a:xfrm>
          <a:prstGeom prst="rect">
            <a:avLst/>
          </a:prstGeom>
          <a:noFill/>
        </p:spPr>
        <p:txBody>
          <a:bodyPr wrap="square" rtlCol="0">
            <a:spAutoFit/>
          </a:bodyPr>
          <a:lstStyle/>
          <a:p>
            <a:pPr algn="ctr"/>
            <a:r>
              <a:rPr lang="en-US" sz="2400" b="1">
                <a:solidFill>
                  <a:srgbClr val="0000FF"/>
                </a:solidFill>
              </a:rPr>
              <a:t>Put your two 10 cube sticks back together.  Take away 2 cubes and put them on the carpet space in front of you.  Say how many you have now the Say Ten Way.  Say how many you have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13</a:t>
            </a:r>
          </a:p>
          <a:p>
            <a:pPr algn="ctr"/>
            <a:r>
              <a:rPr lang="en-US" sz="1400"/>
              <a:t>Fluency</a:t>
            </a:r>
          </a:p>
        </p:txBody>
      </p:sp>
      <p:sp>
        <p:nvSpPr>
          <p:cNvPr id="21" name="TextBox 20"/>
          <p:cNvSpPr txBox="1"/>
          <p:nvPr/>
        </p:nvSpPr>
        <p:spPr>
          <a:xfrm>
            <a:off x="838202" y="557450"/>
            <a:ext cx="7467598" cy="523220"/>
          </a:xfrm>
          <a:prstGeom prst="rect">
            <a:avLst/>
          </a:prstGeom>
          <a:noFill/>
        </p:spPr>
        <p:txBody>
          <a:bodyPr wrap="square" rtlCol="0">
            <a:spAutoFit/>
          </a:bodyPr>
          <a:lstStyle/>
          <a:p>
            <a:pPr algn="ctr"/>
            <a:r>
              <a:rPr lang="en-US" sz="2800" b="1"/>
              <a:t>Show Teen Numbers</a:t>
            </a:r>
            <a:endParaRPr lang="en-US" sz="8000" b="1"/>
          </a:p>
        </p:txBody>
      </p:sp>
      <p:pic>
        <p:nvPicPr>
          <p:cNvPr id="149506" name="Picture 2" descr="http://www.free-clipart-pictures.net/free_clipart/animal_clipart/animal_clipart_monke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60375" y="4177695"/>
            <a:ext cx="2166592" cy="23157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free-clipart-pictures.net/free_clipart/animal_clipart/animal_clipart_monke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177695"/>
            <a:ext cx="2199999" cy="2315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03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979838" y="1254799"/>
            <a:ext cx="7103303" cy="707886"/>
          </a:xfrm>
          <a:prstGeom prst="rect">
            <a:avLst/>
          </a:prstGeom>
          <a:noFill/>
        </p:spPr>
        <p:txBody>
          <a:bodyPr wrap="square" rtlCol="0">
            <a:spAutoFit/>
          </a:bodyPr>
          <a:lstStyle/>
          <a:p>
            <a:pPr algn="ctr"/>
            <a:r>
              <a:rPr lang="en-US" sz="2000" b="1">
                <a:solidFill>
                  <a:srgbClr val="0000FF"/>
                </a:solidFill>
              </a:rPr>
              <a:t>Write the number on your personal white board.  Say the number the Say Ten Way.  Say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13</a:t>
            </a:r>
          </a:p>
          <a:p>
            <a:pPr algn="ctr"/>
            <a:r>
              <a:rPr lang="en-US" sz="1400"/>
              <a:t>Fluency</a:t>
            </a:r>
          </a:p>
        </p:txBody>
      </p:sp>
      <p:sp>
        <p:nvSpPr>
          <p:cNvPr id="21" name="TextBox 20"/>
          <p:cNvSpPr txBox="1"/>
          <p:nvPr/>
        </p:nvSpPr>
        <p:spPr>
          <a:xfrm>
            <a:off x="798305" y="782676"/>
            <a:ext cx="7467598" cy="523220"/>
          </a:xfrm>
          <a:prstGeom prst="rect">
            <a:avLst/>
          </a:prstGeom>
          <a:noFill/>
        </p:spPr>
        <p:txBody>
          <a:bodyPr wrap="square" rtlCol="0">
            <a:spAutoFit/>
          </a:bodyPr>
          <a:lstStyle/>
          <a:p>
            <a:pPr algn="ctr"/>
            <a:r>
              <a:rPr lang="en-US" sz="2800" b="1"/>
              <a:t>Write Teen Numbers with Tower Configurations</a:t>
            </a:r>
            <a:endParaRPr lang="en-US" sz="8000" b="1"/>
          </a:p>
        </p:txBody>
      </p:sp>
      <p:pic>
        <p:nvPicPr>
          <p:cNvPr id="3" name="Picture 2"/>
          <p:cNvPicPr>
            <a:picLocks noChangeAspect="1"/>
          </p:cNvPicPr>
          <p:nvPr/>
        </p:nvPicPr>
        <p:blipFill>
          <a:blip r:embed="rId4"/>
          <a:stretch>
            <a:fillRect/>
          </a:stretch>
        </p:blipFill>
        <p:spPr>
          <a:xfrm rot="16200000">
            <a:off x="2752419" y="3947763"/>
            <a:ext cx="3299707" cy="457200"/>
          </a:xfrm>
          <a:prstGeom prst="rect">
            <a:avLst/>
          </a:prstGeom>
        </p:spPr>
      </p:pic>
      <p:pic>
        <p:nvPicPr>
          <p:cNvPr id="193538" name="Picture 2" descr="http://www.pixempire.com/images/preview/lighthouse-tower-clip-ar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75" y="2406834"/>
            <a:ext cx="1028699" cy="4181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72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979838" y="1254799"/>
            <a:ext cx="7103303" cy="707886"/>
          </a:xfrm>
          <a:prstGeom prst="rect">
            <a:avLst/>
          </a:prstGeom>
          <a:noFill/>
        </p:spPr>
        <p:txBody>
          <a:bodyPr wrap="square" rtlCol="0">
            <a:spAutoFit/>
          </a:bodyPr>
          <a:lstStyle/>
          <a:p>
            <a:pPr algn="ctr"/>
            <a:r>
              <a:rPr lang="en-US" sz="2000" b="1">
                <a:solidFill>
                  <a:srgbClr val="0000FF"/>
                </a:solidFill>
              </a:rPr>
              <a:t>Write the number on your personal white board.  Say the number the Say Ten Way.  Say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13</a:t>
            </a:r>
          </a:p>
          <a:p>
            <a:pPr algn="ctr"/>
            <a:r>
              <a:rPr lang="en-US" sz="1400"/>
              <a:t>Fluency</a:t>
            </a:r>
          </a:p>
        </p:txBody>
      </p:sp>
      <p:sp>
        <p:nvSpPr>
          <p:cNvPr id="21" name="TextBox 20"/>
          <p:cNvSpPr txBox="1"/>
          <p:nvPr/>
        </p:nvSpPr>
        <p:spPr>
          <a:xfrm>
            <a:off x="798305" y="782676"/>
            <a:ext cx="7467598" cy="523220"/>
          </a:xfrm>
          <a:prstGeom prst="rect">
            <a:avLst/>
          </a:prstGeom>
          <a:noFill/>
        </p:spPr>
        <p:txBody>
          <a:bodyPr wrap="square" rtlCol="0">
            <a:spAutoFit/>
          </a:bodyPr>
          <a:lstStyle/>
          <a:p>
            <a:pPr algn="ctr"/>
            <a:r>
              <a:rPr lang="en-US" sz="2800" b="1"/>
              <a:t>Write Teen Numbers with Tower Configurations</a:t>
            </a:r>
            <a:endParaRPr lang="en-US" sz="8000" b="1"/>
          </a:p>
        </p:txBody>
      </p:sp>
      <p:pic>
        <p:nvPicPr>
          <p:cNvPr id="193538" name="Picture 2" descr="http://www.pixempire.com/images/preview/lighthouse-tower-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2406834"/>
            <a:ext cx="1028699" cy="41815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rot="16200000">
            <a:off x="2638427" y="3994520"/>
            <a:ext cx="3867150" cy="485775"/>
          </a:xfrm>
          <a:prstGeom prst="rect">
            <a:avLst/>
          </a:prstGeom>
        </p:spPr>
      </p:pic>
    </p:spTree>
    <p:extLst>
      <p:ext uri="{BB962C8B-B14F-4D97-AF65-F5344CB8AC3E}">
        <p14:creationId xmlns:p14="http://schemas.microsoft.com/office/powerpoint/2010/main" val="343755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979838" y="1254799"/>
            <a:ext cx="7103303" cy="707886"/>
          </a:xfrm>
          <a:prstGeom prst="rect">
            <a:avLst/>
          </a:prstGeom>
          <a:noFill/>
        </p:spPr>
        <p:txBody>
          <a:bodyPr wrap="square" rtlCol="0">
            <a:spAutoFit/>
          </a:bodyPr>
          <a:lstStyle/>
          <a:p>
            <a:pPr algn="ctr"/>
            <a:r>
              <a:rPr lang="en-US" sz="2000" b="1">
                <a:solidFill>
                  <a:srgbClr val="0000FF"/>
                </a:solidFill>
              </a:rPr>
              <a:t>Write the number on your personal white board.  Say the number the Say Ten Way.  Say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13</a:t>
            </a:r>
          </a:p>
          <a:p>
            <a:pPr algn="ctr"/>
            <a:r>
              <a:rPr lang="en-US" sz="1400"/>
              <a:t>Fluency</a:t>
            </a:r>
          </a:p>
        </p:txBody>
      </p:sp>
      <p:sp>
        <p:nvSpPr>
          <p:cNvPr id="21" name="TextBox 20"/>
          <p:cNvSpPr txBox="1"/>
          <p:nvPr/>
        </p:nvSpPr>
        <p:spPr>
          <a:xfrm>
            <a:off x="798305" y="782676"/>
            <a:ext cx="7467598" cy="523220"/>
          </a:xfrm>
          <a:prstGeom prst="rect">
            <a:avLst/>
          </a:prstGeom>
          <a:noFill/>
        </p:spPr>
        <p:txBody>
          <a:bodyPr wrap="square" rtlCol="0">
            <a:spAutoFit/>
          </a:bodyPr>
          <a:lstStyle/>
          <a:p>
            <a:pPr algn="ctr"/>
            <a:r>
              <a:rPr lang="en-US" sz="2800" b="1"/>
              <a:t>Write Teen Numbers with Tower Configurations</a:t>
            </a:r>
            <a:endParaRPr lang="en-US" sz="8000" b="1"/>
          </a:p>
        </p:txBody>
      </p:sp>
      <p:pic>
        <p:nvPicPr>
          <p:cNvPr id="193538" name="Picture 2" descr="http://www.pixempire.com/images/preview/lighthouse-tower-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2406834"/>
            <a:ext cx="1028699" cy="41815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rot="16200000">
            <a:off x="3043238" y="4070811"/>
            <a:ext cx="3057525" cy="447675"/>
          </a:xfrm>
          <a:prstGeom prst="rect">
            <a:avLst/>
          </a:prstGeom>
        </p:spPr>
      </p:pic>
    </p:spTree>
    <p:extLst>
      <p:ext uri="{BB962C8B-B14F-4D97-AF65-F5344CB8AC3E}">
        <p14:creationId xmlns:p14="http://schemas.microsoft.com/office/powerpoint/2010/main" val="304913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979838" y="1254799"/>
            <a:ext cx="7103303" cy="707886"/>
          </a:xfrm>
          <a:prstGeom prst="rect">
            <a:avLst/>
          </a:prstGeom>
          <a:noFill/>
        </p:spPr>
        <p:txBody>
          <a:bodyPr wrap="square" rtlCol="0">
            <a:spAutoFit/>
          </a:bodyPr>
          <a:lstStyle/>
          <a:p>
            <a:pPr algn="ctr"/>
            <a:r>
              <a:rPr lang="en-US" sz="2000" b="1">
                <a:solidFill>
                  <a:srgbClr val="0000FF"/>
                </a:solidFill>
              </a:rPr>
              <a:t>Write the number on your personal white board.  Say the number the Say Ten Way.  Say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13</a:t>
            </a:r>
          </a:p>
          <a:p>
            <a:pPr algn="ctr"/>
            <a:r>
              <a:rPr lang="en-US" sz="1400"/>
              <a:t>Fluency</a:t>
            </a:r>
          </a:p>
        </p:txBody>
      </p:sp>
      <p:sp>
        <p:nvSpPr>
          <p:cNvPr id="21" name="TextBox 20"/>
          <p:cNvSpPr txBox="1"/>
          <p:nvPr/>
        </p:nvSpPr>
        <p:spPr>
          <a:xfrm>
            <a:off x="798305" y="782676"/>
            <a:ext cx="7467598" cy="523220"/>
          </a:xfrm>
          <a:prstGeom prst="rect">
            <a:avLst/>
          </a:prstGeom>
          <a:noFill/>
        </p:spPr>
        <p:txBody>
          <a:bodyPr wrap="square" rtlCol="0">
            <a:spAutoFit/>
          </a:bodyPr>
          <a:lstStyle/>
          <a:p>
            <a:pPr algn="ctr"/>
            <a:r>
              <a:rPr lang="en-US" sz="2800" b="1"/>
              <a:t>Write Teen Numbers with Tower Configurations</a:t>
            </a:r>
            <a:endParaRPr lang="en-US" sz="8000" b="1"/>
          </a:p>
        </p:txBody>
      </p:sp>
      <p:pic>
        <p:nvPicPr>
          <p:cNvPr id="193538" name="Picture 2" descr="http://www.pixempire.com/images/preview/lighthouse-tower-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2406834"/>
            <a:ext cx="1028699" cy="41815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rot="16200000">
            <a:off x="2519096" y="4038215"/>
            <a:ext cx="4105810" cy="398386"/>
          </a:xfrm>
          <a:prstGeom prst="rect">
            <a:avLst/>
          </a:prstGeom>
        </p:spPr>
      </p:pic>
    </p:spTree>
    <p:extLst>
      <p:ext uri="{BB962C8B-B14F-4D97-AF65-F5344CB8AC3E}">
        <p14:creationId xmlns:p14="http://schemas.microsoft.com/office/powerpoint/2010/main" val="149105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5, Lesson 13</a:t>
            </a:r>
          </a:p>
        </p:txBody>
      </p:sp>
      <p:sp>
        <p:nvSpPr>
          <p:cNvPr id="16" name="TextBox 15"/>
          <p:cNvSpPr txBox="1"/>
          <p:nvPr/>
        </p:nvSpPr>
        <p:spPr>
          <a:xfrm>
            <a:off x="422275" y="955110"/>
            <a:ext cx="8229600" cy="769441"/>
          </a:xfrm>
          <a:prstGeom prst="rect">
            <a:avLst/>
          </a:prstGeom>
          <a:noFill/>
        </p:spPr>
        <p:txBody>
          <a:bodyPr wrap="square" rtlCol="0">
            <a:spAutoFit/>
          </a:bodyPr>
          <a:lstStyle/>
          <a:p>
            <a:pPr algn="ctr"/>
            <a:r>
              <a:rPr lang="en-US" sz="2200" b="1"/>
              <a:t>Vincent’s father made 15 tacos for the family.  Show the</a:t>
            </a:r>
          </a:p>
          <a:p>
            <a:pPr algn="ctr"/>
            <a:r>
              <a:rPr lang="en-US" sz="2200" b="1"/>
              <a:t>15 tacos as 10 tacos and 5 tacos.  Draw a number bond to match.</a:t>
            </a:r>
          </a:p>
        </p:txBody>
      </p:sp>
      <p:sp>
        <p:nvSpPr>
          <p:cNvPr id="11" name="Rounded Rectangle 10"/>
          <p:cNvSpPr/>
          <p:nvPr/>
        </p:nvSpPr>
        <p:spPr>
          <a:xfrm>
            <a:off x="155575" y="183529"/>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48130" name="AutoShape 2"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3" name="AutoShape 5"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6" name="Picture 2" descr="http://images.clipartpanda.com/taco-clipart-taco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8040" y="3810000"/>
            <a:ext cx="3712864" cy="3118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203254"/>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13</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809480" y="1329035"/>
            <a:ext cx="5525039" cy="646331"/>
          </a:xfrm>
          <a:prstGeom prst="rect">
            <a:avLst/>
          </a:prstGeom>
          <a:noFill/>
        </p:spPr>
        <p:txBody>
          <a:bodyPr wrap="none" rtlCol="0">
            <a:spAutoFit/>
          </a:bodyPr>
          <a:lstStyle/>
          <a:p>
            <a:pPr algn="ctr"/>
            <a:r>
              <a:rPr lang="en-US" sz="3600" b="1">
                <a:solidFill>
                  <a:srgbClr val="0000FF"/>
                </a:solidFill>
              </a:rPr>
              <a:t>Count in order from 1 to 20.</a:t>
            </a:r>
          </a:p>
        </p:txBody>
      </p:sp>
      <p:pic>
        <p:nvPicPr>
          <p:cNvPr id="2" name="Picture 1"/>
          <p:cNvPicPr>
            <a:picLocks noChangeAspect="1"/>
          </p:cNvPicPr>
          <p:nvPr/>
        </p:nvPicPr>
        <p:blipFill>
          <a:blip r:embed="rId3"/>
          <a:stretch>
            <a:fillRect/>
          </a:stretch>
        </p:blipFill>
        <p:spPr>
          <a:xfrm>
            <a:off x="6705600" y="3227098"/>
            <a:ext cx="2107383" cy="3258840"/>
          </a:xfrm>
          <a:prstGeom prst="rect">
            <a:avLst/>
          </a:prstGeom>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844378053"/>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13</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36974" y="1329035"/>
            <a:ext cx="7270068" cy="646331"/>
          </a:xfrm>
          <a:prstGeom prst="rect">
            <a:avLst/>
          </a:prstGeom>
          <a:noFill/>
        </p:spPr>
        <p:txBody>
          <a:bodyPr wrap="none" rtlCol="0">
            <a:spAutoFit/>
          </a:bodyPr>
          <a:lstStyle/>
          <a:p>
            <a:pPr algn="ctr"/>
            <a:r>
              <a:rPr lang="en-US" sz="3600" b="1">
                <a:solidFill>
                  <a:srgbClr val="FF0000"/>
                </a:solidFill>
              </a:rPr>
              <a:t>Count from 10 to 20 the Say Ten way.</a:t>
            </a:r>
          </a:p>
        </p:txBody>
      </p:sp>
      <p:pic>
        <p:nvPicPr>
          <p:cNvPr id="2" name="Picture 1"/>
          <p:cNvPicPr>
            <a:picLocks noChangeAspect="1"/>
          </p:cNvPicPr>
          <p:nvPr/>
        </p:nvPicPr>
        <p:blipFill>
          <a:blip r:embed="rId3"/>
          <a:stretch>
            <a:fillRect/>
          </a:stretch>
        </p:blipFill>
        <p:spPr>
          <a:xfrm>
            <a:off x="6705600" y="3227098"/>
            <a:ext cx="2107383" cy="3258840"/>
          </a:xfrm>
          <a:prstGeom prst="rect">
            <a:avLst/>
          </a:prstGeom>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5352018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CAD61-84F6-181F-FB20-8229E1385C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76F524C-F11A-0464-C548-C1281ADCE6C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56132105"/>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13</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942049" y="803582"/>
            <a:ext cx="5259901" cy="1785104"/>
          </a:xfrm>
          <a:prstGeom prst="rect">
            <a:avLst/>
          </a:prstGeom>
          <a:noFill/>
        </p:spPr>
        <p:txBody>
          <a:bodyPr wrap="none" rtlCol="0">
            <a:spAutoFit/>
          </a:bodyPr>
          <a:lstStyle/>
          <a:p>
            <a:pPr algn="ctr"/>
            <a:r>
              <a:rPr lang="en-US" sz="2400" b="1">
                <a:solidFill>
                  <a:srgbClr val="0000FF"/>
                </a:solidFill>
              </a:rPr>
              <a:t>Partner A- Show the number that is one</a:t>
            </a:r>
          </a:p>
          <a:p>
            <a:pPr algn="ctr"/>
            <a:r>
              <a:rPr lang="en-US" sz="2400" b="1">
                <a:solidFill>
                  <a:srgbClr val="0000FF"/>
                </a:solidFill>
              </a:rPr>
              <a:t>more than 13 on the </a:t>
            </a:r>
            <a:r>
              <a:rPr lang="en-US" sz="2400" b="1" err="1">
                <a:solidFill>
                  <a:srgbClr val="0000FF"/>
                </a:solidFill>
              </a:rPr>
              <a:t>Rekenrek</a:t>
            </a:r>
            <a:r>
              <a:rPr lang="en-US" sz="2400" b="1">
                <a:solidFill>
                  <a:srgbClr val="0000FF"/>
                </a:solidFill>
              </a:rPr>
              <a:t>.</a:t>
            </a:r>
          </a:p>
          <a:p>
            <a:pPr algn="ctr"/>
            <a:endParaRPr lang="en-US" sz="1400" b="1">
              <a:solidFill>
                <a:srgbClr val="0000FF"/>
              </a:solidFill>
            </a:endParaRPr>
          </a:p>
          <a:p>
            <a:pPr algn="ctr"/>
            <a:r>
              <a:rPr lang="en-US" sz="2400" b="1">
                <a:solidFill>
                  <a:srgbClr val="FF0000"/>
                </a:solidFill>
              </a:rPr>
              <a:t>Partner B- Show the number that is one</a:t>
            </a:r>
          </a:p>
          <a:p>
            <a:pPr algn="ctr"/>
            <a:r>
              <a:rPr lang="en-US" sz="2400" b="1">
                <a:solidFill>
                  <a:srgbClr val="FF0000"/>
                </a:solidFill>
              </a:rPr>
              <a:t>more than 13 with the Hide Zero cards.</a:t>
            </a:r>
          </a:p>
        </p:txBody>
      </p:sp>
      <p:pic>
        <p:nvPicPr>
          <p:cNvPr id="6" name="Picture 5"/>
          <p:cNvPicPr>
            <a:picLocks noChangeAspect="1"/>
          </p:cNvPicPr>
          <p:nvPr/>
        </p:nvPicPr>
        <p:blipFill>
          <a:blip r:embed="rId3"/>
          <a:stretch>
            <a:fillRect/>
          </a:stretch>
        </p:blipFill>
        <p:spPr>
          <a:xfrm>
            <a:off x="4876800" y="3296924"/>
            <a:ext cx="2943225" cy="1638300"/>
          </a:xfrm>
          <a:prstGeom prst="rect">
            <a:avLst/>
          </a:prstGeom>
        </p:spPr>
      </p:pic>
      <p:sp>
        <p:nvSpPr>
          <p:cNvPr id="16" name="TextBox 15"/>
          <p:cNvSpPr txBox="1"/>
          <p:nvPr/>
        </p:nvSpPr>
        <p:spPr>
          <a:xfrm>
            <a:off x="2455073" y="5332269"/>
            <a:ext cx="4233852" cy="584775"/>
          </a:xfrm>
          <a:prstGeom prst="rect">
            <a:avLst/>
          </a:prstGeom>
          <a:noFill/>
        </p:spPr>
        <p:txBody>
          <a:bodyPr wrap="none" rtlCol="0">
            <a:spAutoFit/>
          </a:bodyPr>
          <a:lstStyle/>
          <a:p>
            <a:pPr algn="ctr"/>
            <a:r>
              <a:rPr lang="en-US" sz="3200" b="1"/>
              <a:t>Count from 14 up to 20.</a:t>
            </a:r>
          </a:p>
        </p:txBody>
      </p:sp>
      <p:pic>
        <p:nvPicPr>
          <p:cNvPr id="7" name="Picture 6"/>
          <p:cNvPicPr>
            <a:picLocks noChangeAspect="1"/>
          </p:cNvPicPr>
          <p:nvPr/>
        </p:nvPicPr>
        <p:blipFill>
          <a:blip r:embed="rId4"/>
          <a:stretch>
            <a:fillRect/>
          </a:stretch>
        </p:blipFill>
        <p:spPr>
          <a:xfrm>
            <a:off x="774700" y="3440354"/>
            <a:ext cx="3723221" cy="629902"/>
          </a:xfrm>
          <a:prstGeom prst="rect">
            <a:avLst/>
          </a:prstGeom>
        </p:spPr>
      </p:pic>
      <p:pic>
        <p:nvPicPr>
          <p:cNvPr id="18" name="Picture 17"/>
          <p:cNvPicPr>
            <a:picLocks noChangeAspect="1"/>
          </p:cNvPicPr>
          <p:nvPr/>
        </p:nvPicPr>
        <p:blipFill>
          <a:blip r:embed="rId5"/>
          <a:stretch>
            <a:fillRect/>
          </a:stretch>
        </p:blipFill>
        <p:spPr>
          <a:xfrm>
            <a:off x="774700" y="4038506"/>
            <a:ext cx="3723221" cy="657225"/>
          </a:xfrm>
          <a:prstGeom prst="rect">
            <a:avLst/>
          </a:prstGeom>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239618" name="Picture 2" descr="http://www.getcoloringpages.com/images/uw/uwgsnb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3332" y="4827148"/>
            <a:ext cx="2345478" cy="18372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getcoloringpages.com/images/uw/uwgsnb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810" y="4827148"/>
            <a:ext cx="2345478" cy="1837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48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13</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942049" y="803582"/>
            <a:ext cx="5259901" cy="1785104"/>
          </a:xfrm>
          <a:prstGeom prst="rect">
            <a:avLst/>
          </a:prstGeom>
          <a:noFill/>
        </p:spPr>
        <p:txBody>
          <a:bodyPr wrap="none" rtlCol="0">
            <a:spAutoFit/>
          </a:bodyPr>
          <a:lstStyle/>
          <a:p>
            <a:pPr algn="ctr"/>
            <a:r>
              <a:rPr lang="en-US" sz="2400" b="1">
                <a:solidFill>
                  <a:srgbClr val="0000FF"/>
                </a:solidFill>
              </a:rPr>
              <a:t>Partner A- Show the number that is one</a:t>
            </a:r>
          </a:p>
          <a:p>
            <a:pPr algn="ctr"/>
            <a:r>
              <a:rPr lang="en-US" sz="2400" b="1">
                <a:solidFill>
                  <a:srgbClr val="0000FF"/>
                </a:solidFill>
              </a:rPr>
              <a:t>more than 7 with the Hide Zero cards.</a:t>
            </a:r>
          </a:p>
          <a:p>
            <a:pPr algn="ctr"/>
            <a:endParaRPr lang="en-US" sz="1400" b="1">
              <a:solidFill>
                <a:srgbClr val="0000FF"/>
              </a:solidFill>
            </a:endParaRPr>
          </a:p>
          <a:p>
            <a:pPr algn="ctr"/>
            <a:r>
              <a:rPr lang="en-US" sz="2400" b="1">
                <a:solidFill>
                  <a:srgbClr val="FF0000"/>
                </a:solidFill>
              </a:rPr>
              <a:t>Partner B- Show the number that is one</a:t>
            </a:r>
          </a:p>
          <a:p>
            <a:pPr algn="ctr"/>
            <a:r>
              <a:rPr lang="en-US" sz="2400" b="1">
                <a:solidFill>
                  <a:srgbClr val="FF0000"/>
                </a:solidFill>
              </a:rPr>
              <a:t>more than 7 with the </a:t>
            </a:r>
            <a:r>
              <a:rPr lang="en-US" sz="2400" b="1" err="1">
                <a:solidFill>
                  <a:srgbClr val="FF0000"/>
                </a:solidFill>
              </a:rPr>
              <a:t>Rekenrek</a:t>
            </a:r>
            <a:r>
              <a:rPr lang="en-US" sz="2400" b="1">
                <a:solidFill>
                  <a:srgbClr val="FF0000"/>
                </a:solidFill>
              </a:rPr>
              <a:t>.</a:t>
            </a:r>
          </a:p>
        </p:txBody>
      </p:sp>
      <p:sp>
        <p:nvSpPr>
          <p:cNvPr id="16" name="TextBox 15"/>
          <p:cNvSpPr txBox="1"/>
          <p:nvPr/>
        </p:nvSpPr>
        <p:spPr>
          <a:xfrm>
            <a:off x="2559268" y="5332269"/>
            <a:ext cx="4025462" cy="584775"/>
          </a:xfrm>
          <a:prstGeom prst="rect">
            <a:avLst/>
          </a:prstGeom>
          <a:noFill/>
        </p:spPr>
        <p:txBody>
          <a:bodyPr wrap="none" rtlCol="0">
            <a:spAutoFit/>
          </a:bodyPr>
          <a:lstStyle/>
          <a:p>
            <a:pPr algn="ctr"/>
            <a:r>
              <a:rPr lang="en-US" sz="3200" b="1"/>
              <a:t>Count from 8 up to 20.</a:t>
            </a:r>
          </a:p>
        </p:txBody>
      </p:sp>
      <p:pic>
        <p:nvPicPr>
          <p:cNvPr id="2" name="Picture 1"/>
          <p:cNvPicPr>
            <a:picLocks noChangeAspect="1"/>
          </p:cNvPicPr>
          <p:nvPr/>
        </p:nvPicPr>
        <p:blipFill>
          <a:blip r:embed="rId3"/>
          <a:stretch>
            <a:fillRect/>
          </a:stretch>
        </p:blipFill>
        <p:spPr>
          <a:xfrm>
            <a:off x="1295400" y="3669965"/>
            <a:ext cx="3667125" cy="581025"/>
          </a:xfrm>
          <a:prstGeom prst="rect">
            <a:avLst/>
          </a:prstGeom>
        </p:spPr>
      </p:pic>
      <p:pic>
        <p:nvPicPr>
          <p:cNvPr id="5" name="Picture 4"/>
          <p:cNvPicPr>
            <a:picLocks noChangeAspect="1"/>
          </p:cNvPicPr>
          <p:nvPr/>
        </p:nvPicPr>
        <p:blipFill>
          <a:blip r:embed="rId4"/>
          <a:stretch>
            <a:fillRect/>
          </a:stretch>
        </p:blipFill>
        <p:spPr>
          <a:xfrm>
            <a:off x="5521325" y="3160377"/>
            <a:ext cx="1628775" cy="1600200"/>
          </a:xfrm>
          <a:prstGeom prst="rect">
            <a:avLst/>
          </a:prstGeom>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13" name="Picture 2" descr="http://www.getcoloringpages.com/images/uw/uwgsnb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3332" y="4827148"/>
            <a:ext cx="2345478" cy="18372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getcoloringpages.com/images/uw/uwgsnb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810" y="4827148"/>
            <a:ext cx="2345478" cy="1837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51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13</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942049" y="803582"/>
            <a:ext cx="5259901" cy="1785104"/>
          </a:xfrm>
          <a:prstGeom prst="rect">
            <a:avLst/>
          </a:prstGeom>
          <a:noFill/>
        </p:spPr>
        <p:txBody>
          <a:bodyPr wrap="none" rtlCol="0">
            <a:spAutoFit/>
          </a:bodyPr>
          <a:lstStyle/>
          <a:p>
            <a:pPr algn="ctr"/>
            <a:r>
              <a:rPr lang="en-US" sz="2400" b="1">
                <a:solidFill>
                  <a:srgbClr val="0000FF"/>
                </a:solidFill>
              </a:rPr>
              <a:t>Partner A- Show the number that is one</a:t>
            </a:r>
          </a:p>
          <a:p>
            <a:pPr algn="ctr"/>
            <a:r>
              <a:rPr lang="en-US" sz="2400" b="1">
                <a:solidFill>
                  <a:srgbClr val="0000FF"/>
                </a:solidFill>
              </a:rPr>
              <a:t>more than 15 with the </a:t>
            </a:r>
            <a:r>
              <a:rPr lang="en-US" sz="2400" b="1" err="1">
                <a:solidFill>
                  <a:srgbClr val="0000FF"/>
                </a:solidFill>
              </a:rPr>
              <a:t>Rekenrek</a:t>
            </a:r>
            <a:r>
              <a:rPr lang="en-US" sz="2400" b="1">
                <a:solidFill>
                  <a:srgbClr val="0000FF"/>
                </a:solidFill>
              </a:rPr>
              <a:t>.</a:t>
            </a:r>
          </a:p>
          <a:p>
            <a:pPr algn="ctr"/>
            <a:endParaRPr lang="en-US" sz="1400" b="1">
              <a:solidFill>
                <a:srgbClr val="0000FF"/>
              </a:solidFill>
            </a:endParaRPr>
          </a:p>
          <a:p>
            <a:pPr algn="ctr"/>
            <a:r>
              <a:rPr lang="en-US" sz="2400" b="1">
                <a:solidFill>
                  <a:srgbClr val="FF0000"/>
                </a:solidFill>
              </a:rPr>
              <a:t>Partner B- Show the number that is one</a:t>
            </a:r>
          </a:p>
          <a:p>
            <a:pPr algn="ctr"/>
            <a:r>
              <a:rPr lang="en-US" sz="2400" b="1">
                <a:solidFill>
                  <a:srgbClr val="FF0000"/>
                </a:solidFill>
              </a:rPr>
              <a:t>more than 15 with the Hide Zero cards.</a:t>
            </a:r>
          </a:p>
        </p:txBody>
      </p:sp>
      <p:sp>
        <p:nvSpPr>
          <p:cNvPr id="16" name="TextBox 15"/>
          <p:cNvSpPr txBox="1"/>
          <p:nvPr/>
        </p:nvSpPr>
        <p:spPr>
          <a:xfrm>
            <a:off x="2455073" y="5332269"/>
            <a:ext cx="4233852" cy="584775"/>
          </a:xfrm>
          <a:prstGeom prst="rect">
            <a:avLst/>
          </a:prstGeom>
          <a:noFill/>
        </p:spPr>
        <p:txBody>
          <a:bodyPr wrap="none" rtlCol="0">
            <a:spAutoFit/>
          </a:bodyPr>
          <a:lstStyle/>
          <a:p>
            <a:pPr algn="ctr"/>
            <a:r>
              <a:rPr lang="en-US" sz="3200" b="1"/>
              <a:t>Count from 16 up to 20.</a:t>
            </a:r>
          </a:p>
        </p:txBody>
      </p:sp>
      <p:pic>
        <p:nvPicPr>
          <p:cNvPr id="10" name="Picture 9"/>
          <p:cNvPicPr>
            <a:picLocks noChangeAspect="1"/>
          </p:cNvPicPr>
          <p:nvPr/>
        </p:nvPicPr>
        <p:blipFill>
          <a:blip r:embed="rId3"/>
          <a:stretch>
            <a:fillRect/>
          </a:stretch>
        </p:blipFill>
        <p:spPr>
          <a:xfrm>
            <a:off x="774700" y="3440354"/>
            <a:ext cx="3723221" cy="629902"/>
          </a:xfrm>
          <a:prstGeom prst="rect">
            <a:avLst/>
          </a:prstGeom>
        </p:spPr>
      </p:pic>
      <p:pic>
        <p:nvPicPr>
          <p:cNvPr id="7" name="Picture 6"/>
          <p:cNvPicPr>
            <a:picLocks noChangeAspect="1"/>
          </p:cNvPicPr>
          <p:nvPr/>
        </p:nvPicPr>
        <p:blipFill>
          <a:blip r:embed="rId4"/>
          <a:stretch>
            <a:fillRect/>
          </a:stretch>
        </p:blipFill>
        <p:spPr>
          <a:xfrm>
            <a:off x="774700" y="4037543"/>
            <a:ext cx="3723221" cy="609600"/>
          </a:xfrm>
          <a:prstGeom prst="rect">
            <a:avLst/>
          </a:prstGeom>
        </p:spPr>
      </p:pic>
      <p:pic>
        <p:nvPicPr>
          <p:cNvPr id="8" name="Picture 7"/>
          <p:cNvPicPr>
            <a:picLocks noChangeAspect="1"/>
          </p:cNvPicPr>
          <p:nvPr/>
        </p:nvPicPr>
        <p:blipFill>
          <a:blip r:embed="rId5"/>
          <a:stretch>
            <a:fillRect/>
          </a:stretch>
        </p:blipFill>
        <p:spPr>
          <a:xfrm>
            <a:off x="5073241" y="3208868"/>
            <a:ext cx="2933700" cy="1657350"/>
          </a:xfrm>
          <a:prstGeom prst="rect">
            <a:avLst/>
          </a:prstGeom>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13" name="Picture 2" descr="http://www.getcoloringpages.com/images/uw/uwgsnb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3332" y="4827148"/>
            <a:ext cx="2345478" cy="18372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getcoloringpages.com/images/uw/uwgsnb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810" y="4827148"/>
            <a:ext cx="2345478" cy="1837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6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13</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942049" y="803582"/>
            <a:ext cx="5259901" cy="1785104"/>
          </a:xfrm>
          <a:prstGeom prst="rect">
            <a:avLst/>
          </a:prstGeom>
          <a:noFill/>
        </p:spPr>
        <p:txBody>
          <a:bodyPr wrap="none" rtlCol="0">
            <a:spAutoFit/>
          </a:bodyPr>
          <a:lstStyle/>
          <a:p>
            <a:pPr algn="ctr"/>
            <a:r>
              <a:rPr lang="en-US" sz="2400" b="1">
                <a:solidFill>
                  <a:srgbClr val="0000FF"/>
                </a:solidFill>
              </a:rPr>
              <a:t>Partner A- Show the number that is one</a:t>
            </a:r>
          </a:p>
          <a:p>
            <a:pPr algn="ctr"/>
            <a:r>
              <a:rPr lang="en-US" sz="2400" b="1">
                <a:solidFill>
                  <a:srgbClr val="0000FF"/>
                </a:solidFill>
              </a:rPr>
              <a:t>more than 9 with the Hide Zero cards.</a:t>
            </a:r>
          </a:p>
          <a:p>
            <a:pPr algn="ctr"/>
            <a:endParaRPr lang="en-US" sz="1400" b="1">
              <a:solidFill>
                <a:srgbClr val="0000FF"/>
              </a:solidFill>
            </a:endParaRPr>
          </a:p>
          <a:p>
            <a:pPr algn="ctr"/>
            <a:r>
              <a:rPr lang="en-US" sz="2400" b="1">
                <a:solidFill>
                  <a:srgbClr val="FF0000"/>
                </a:solidFill>
              </a:rPr>
              <a:t>Partner B- Show the number that is one</a:t>
            </a:r>
          </a:p>
          <a:p>
            <a:pPr algn="ctr"/>
            <a:r>
              <a:rPr lang="en-US" sz="2400" b="1">
                <a:solidFill>
                  <a:srgbClr val="FF0000"/>
                </a:solidFill>
              </a:rPr>
              <a:t>more than 9 with the </a:t>
            </a:r>
            <a:r>
              <a:rPr lang="en-US" sz="2400" b="1" err="1">
                <a:solidFill>
                  <a:srgbClr val="FF0000"/>
                </a:solidFill>
              </a:rPr>
              <a:t>Rekenrek</a:t>
            </a:r>
            <a:r>
              <a:rPr lang="en-US" sz="2400" b="1">
                <a:solidFill>
                  <a:srgbClr val="FF0000"/>
                </a:solidFill>
              </a:rPr>
              <a:t>.</a:t>
            </a:r>
          </a:p>
        </p:txBody>
      </p:sp>
      <p:sp>
        <p:nvSpPr>
          <p:cNvPr id="16" name="TextBox 15"/>
          <p:cNvSpPr txBox="1"/>
          <p:nvPr/>
        </p:nvSpPr>
        <p:spPr>
          <a:xfrm>
            <a:off x="2455073" y="5332269"/>
            <a:ext cx="4233852" cy="584775"/>
          </a:xfrm>
          <a:prstGeom prst="rect">
            <a:avLst/>
          </a:prstGeom>
          <a:noFill/>
        </p:spPr>
        <p:txBody>
          <a:bodyPr wrap="none" rtlCol="0">
            <a:spAutoFit/>
          </a:bodyPr>
          <a:lstStyle/>
          <a:p>
            <a:pPr algn="ctr"/>
            <a:r>
              <a:rPr lang="en-US" sz="3200" b="1"/>
              <a:t>Count from 10 up to 20.</a:t>
            </a:r>
          </a:p>
        </p:txBody>
      </p:sp>
      <p:pic>
        <p:nvPicPr>
          <p:cNvPr id="10" name="Picture 9"/>
          <p:cNvPicPr>
            <a:picLocks noChangeAspect="1"/>
          </p:cNvPicPr>
          <p:nvPr/>
        </p:nvPicPr>
        <p:blipFill>
          <a:blip r:embed="rId3"/>
          <a:stretch>
            <a:fillRect/>
          </a:stretch>
        </p:blipFill>
        <p:spPr>
          <a:xfrm>
            <a:off x="762000" y="3603340"/>
            <a:ext cx="3723221" cy="629902"/>
          </a:xfrm>
          <a:prstGeom prst="rect">
            <a:avLst/>
          </a:prstGeom>
        </p:spPr>
      </p:pic>
      <p:pic>
        <p:nvPicPr>
          <p:cNvPr id="6" name="Picture 5"/>
          <p:cNvPicPr>
            <a:picLocks noChangeAspect="1"/>
          </p:cNvPicPr>
          <p:nvPr/>
        </p:nvPicPr>
        <p:blipFill>
          <a:blip r:embed="rId4"/>
          <a:stretch>
            <a:fillRect/>
          </a:stretch>
        </p:blipFill>
        <p:spPr>
          <a:xfrm>
            <a:off x="4977991" y="3065803"/>
            <a:ext cx="2990850" cy="1704975"/>
          </a:xfrm>
          <a:prstGeom prst="rect">
            <a:avLst/>
          </a:prstGeom>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13" name="Picture 2" descr="http://www.getcoloringpages.com/images/uw/uwgsnb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3332" y="4827148"/>
            <a:ext cx="2345478" cy="18372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getcoloringpages.com/images/uw/uwgsnb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810" y="4827148"/>
            <a:ext cx="2345478" cy="1837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80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13</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143000" y="1141792"/>
            <a:ext cx="6845656" cy="830997"/>
          </a:xfrm>
          <a:prstGeom prst="rect">
            <a:avLst/>
          </a:prstGeom>
          <a:noFill/>
        </p:spPr>
        <p:txBody>
          <a:bodyPr wrap="none" rtlCol="0">
            <a:spAutoFit/>
          </a:bodyPr>
          <a:lstStyle/>
          <a:p>
            <a:pPr algn="ctr"/>
            <a:r>
              <a:rPr lang="en-US" sz="2400" b="1">
                <a:solidFill>
                  <a:srgbClr val="0000FF"/>
                </a:solidFill>
              </a:rPr>
              <a:t>Put your cubes together to make a train of 20 cubes.</a:t>
            </a:r>
          </a:p>
          <a:p>
            <a:pPr algn="ctr"/>
            <a:r>
              <a:rPr lang="en-US" sz="2400" b="1">
                <a:solidFill>
                  <a:srgbClr val="0000FF"/>
                </a:solidFill>
              </a:rPr>
              <a:t>Let’s count each color!</a:t>
            </a:r>
            <a:endParaRPr lang="en-US" sz="2400" b="1">
              <a:solidFill>
                <a:srgbClr val="FF0000"/>
              </a:solidFill>
            </a:endParaRPr>
          </a:p>
        </p:txBody>
      </p:sp>
      <p:pic>
        <p:nvPicPr>
          <p:cNvPr id="3074" name="Picture 2" descr="http://www.clipartlord.com/wp-content/uploads/2014/05/train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0066" y="4041196"/>
            <a:ext cx="5208427" cy="281680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lessonpix.com/drawings/27633/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73075" y="3066295"/>
            <a:ext cx="591574" cy="5915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lessonpix.com/drawings/27633/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38712" y="3066295"/>
            <a:ext cx="591574" cy="5915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lessonpix.com/drawings/27633/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211723" y="3066295"/>
            <a:ext cx="591574" cy="5915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lessonpix.com/drawings/27633/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618123" y="3066295"/>
            <a:ext cx="591574" cy="59157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lessonpix.com/drawings/27633/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017048" y="3054619"/>
            <a:ext cx="591574" cy="59157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lessonpix.com/drawings/27625/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439739" y="3054619"/>
            <a:ext cx="567808" cy="5678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lessonpix.com/drawings/27625/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832718" y="3054619"/>
            <a:ext cx="567808" cy="56780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lessonpix.com/drawings/27625/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232258" y="3054619"/>
            <a:ext cx="567808" cy="56780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ttp://lessonpix.com/drawings/27625/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624622" y="3054619"/>
            <a:ext cx="567808" cy="5678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ttp://lessonpix.com/drawings/27625/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017914" y="3054619"/>
            <a:ext cx="567808" cy="56780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lessonpix.com/drawings/27620/100x100/Counting+Cub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410276" y="3048000"/>
            <a:ext cx="572793" cy="57279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http://lessonpix.com/drawings/27620/100x100/Counting+Cub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805513" y="3046366"/>
            <a:ext cx="572793" cy="57279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http://lessonpix.com/drawings/27620/100x100/Counting+Cub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218106" y="3035300"/>
            <a:ext cx="572793" cy="57279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http://lessonpix.com/drawings/27620/100x100/Counting+Cub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627869" y="3022600"/>
            <a:ext cx="572793" cy="57279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ttp://lessonpix.com/drawings/27620/100x100/Counting+Cub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037632" y="3009900"/>
            <a:ext cx="572793" cy="57279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lessonpix.com/drawings/27617/90x85/Counting+Cu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6436016" y="3005386"/>
            <a:ext cx="610401" cy="56961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lessonpix.com/drawings/27617/90x85/Counting+Cu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6836764" y="3005386"/>
            <a:ext cx="610401" cy="5696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lessonpix.com/drawings/27617/90x85/Counting+Cu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7218430" y="3005386"/>
            <a:ext cx="610401" cy="56961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lessonpix.com/drawings/27617/90x85/Counting+Cu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7619178" y="3005386"/>
            <a:ext cx="610401" cy="56961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lessonpix.com/drawings/27617/90x85/Counting+Cu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8010385" y="3005386"/>
            <a:ext cx="610401" cy="569613"/>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702651350"/>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13</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666707" y="1141792"/>
            <a:ext cx="5798254" cy="707886"/>
          </a:xfrm>
          <a:prstGeom prst="rect">
            <a:avLst/>
          </a:prstGeom>
          <a:noFill/>
        </p:spPr>
        <p:txBody>
          <a:bodyPr wrap="none" rtlCol="0">
            <a:spAutoFit/>
          </a:bodyPr>
          <a:lstStyle/>
          <a:p>
            <a:pPr algn="ctr"/>
            <a:r>
              <a:rPr lang="en-US" sz="4000" b="1">
                <a:solidFill>
                  <a:srgbClr val="0000FF"/>
                </a:solidFill>
              </a:rPr>
              <a:t>Show me ten seven cubes.</a:t>
            </a:r>
            <a:endParaRPr lang="en-US" sz="4000" b="1">
              <a:solidFill>
                <a:srgbClr val="FF0000"/>
              </a:solidFill>
            </a:endParaRPr>
          </a:p>
        </p:txBody>
      </p:sp>
      <p:pic>
        <p:nvPicPr>
          <p:cNvPr id="7170" name="Picture 2" descr="http://png.clipart.me/graphics/thumbs/124/cute-cat-cartoon_1242822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4" y="4068896"/>
            <a:ext cx="2359025" cy="24573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1371600" y="2667000"/>
            <a:ext cx="6546268" cy="642937"/>
          </a:xfrm>
          <a:prstGeom prst="rect">
            <a:avLst/>
          </a:prstGeom>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660367396"/>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13</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925179" y="1141792"/>
            <a:ext cx="5281318" cy="1200329"/>
          </a:xfrm>
          <a:prstGeom prst="rect">
            <a:avLst/>
          </a:prstGeom>
          <a:noFill/>
        </p:spPr>
        <p:txBody>
          <a:bodyPr wrap="none" rtlCol="0">
            <a:spAutoFit/>
          </a:bodyPr>
          <a:lstStyle/>
          <a:p>
            <a:pPr algn="ctr"/>
            <a:r>
              <a:rPr lang="en-US" sz="2400" b="1">
                <a:solidFill>
                  <a:srgbClr val="0000FF"/>
                </a:solidFill>
              </a:rPr>
              <a:t>Put your long train together again.</a:t>
            </a:r>
          </a:p>
          <a:p>
            <a:pPr algn="ctr"/>
            <a:r>
              <a:rPr lang="en-US" sz="2400" b="1">
                <a:solidFill>
                  <a:srgbClr val="0000FF"/>
                </a:solidFill>
              </a:rPr>
              <a:t>Break it and put 1 stick below the other.</a:t>
            </a:r>
          </a:p>
          <a:p>
            <a:pPr algn="ctr"/>
            <a:r>
              <a:rPr lang="en-US" sz="2400" b="1">
                <a:solidFill>
                  <a:srgbClr val="0000FF"/>
                </a:solidFill>
              </a:rPr>
              <a:t>How many cubes do you have now?</a:t>
            </a:r>
            <a:endParaRPr lang="en-US" sz="2400" b="1">
              <a:solidFill>
                <a:srgbClr val="FF0000"/>
              </a:solidFill>
            </a:endParaRPr>
          </a:p>
        </p:txBody>
      </p:sp>
      <p:pic>
        <p:nvPicPr>
          <p:cNvPr id="10" name="Picture 9"/>
          <p:cNvPicPr>
            <a:picLocks noChangeAspect="1"/>
          </p:cNvPicPr>
          <p:nvPr/>
        </p:nvPicPr>
        <p:blipFill>
          <a:blip r:embed="rId3"/>
          <a:stretch>
            <a:fillRect/>
          </a:stretch>
        </p:blipFill>
        <p:spPr>
          <a:xfrm>
            <a:off x="2481030" y="3771750"/>
            <a:ext cx="4437480" cy="748180"/>
          </a:xfrm>
          <a:prstGeom prst="rect">
            <a:avLst/>
          </a:prstGeom>
        </p:spPr>
      </p:pic>
      <p:pic>
        <p:nvPicPr>
          <p:cNvPr id="11" name="Picture 2" descr="http://www.clipartlord.com/wp-content/uploads/2014/05/train1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52399" y="4731027"/>
            <a:ext cx="4019752" cy="197457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2" name="Picture 1"/>
          <p:cNvPicPr>
            <a:picLocks noChangeAspect="1"/>
          </p:cNvPicPr>
          <p:nvPr/>
        </p:nvPicPr>
        <p:blipFill>
          <a:blip r:embed="rId5"/>
          <a:stretch>
            <a:fillRect/>
          </a:stretch>
        </p:blipFill>
        <p:spPr>
          <a:xfrm>
            <a:off x="548458" y="2923721"/>
            <a:ext cx="8302625" cy="675468"/>
          </a:xfrm>
          <a:prstGeom prst="rect">
            <a:avLst/>
          </a:prstGeom>
        </p:spPr>
      </p:pic>
      <p:pic>
        <p:nvPicPr>
          <p:cNvPr id="9" name="Picture 8"/>
          <p:cNvPicPr>
            <a:picLocks noChangeAspect="1"/>
          </p:cNvPicPr>
          <p:nvPr/>
        </p:nvPicPr>
        <p:blipFill>
          <a:blip r:embed="rId6"/>
          <a:stretch>
            <a:fillRect/>
          </a:stretch>
        </p:blipFill>
        <p:spPr>
          <a:xfrm>
            <a:off x="2436274" y="2680821"/>
            <a:ext cx="4302277" cy="702152"/>
          </a:xfrm>
          <a:prstGeom prst="rect">
            <a:avLst/>
          </a:prstGeom>
        </p:spPr>
      </p:pic>
    </p:spTree>
    <p:extLst>
      <p:ext uri="{BB962C8B-B14F-4D97-AF65-F5344CB8AC3E}">
        <p14:creationId xmlns:p14="http://schemas.microsoft.com/office/powerpoint/2010/main" val="154905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2" presetClass="entr" presetSubtype="4"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ppt_x"/>
                                          </p:val>
                                        </p:tav>
                                        <p:tav tm="100000">
                                          <p:val>
                                            <p:strVal val="#ppt_x"/>
                                          </p:val>
                                        </p:tav>
                                      </p:tavLst>
                                    </p:anim>
                                    <p:anim calcmode="lin" valueType="num">
                                      <p:cBhvr additive="base">
                                        <p:cTn id="10" dur="500" fill="hold"/>
                                        <p:tgtEl>
                                          <p:spTgt spid="9"/>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13</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36149" y="909440"/>
            <a:ext cx="6071727" cy="830997"/>
          </a:xfrm>
          <a:prstGeom prst="rect">
            <a:avLst/>
          </a:prstGeom>
          <a:noFill/>
        </p:spPr>
        <p:txBody>
          <a:bodyPr wrap="none" rtlCol="0">
            <a:spAutoFit/>
          </a:bodyPr>
          <a:lstStyle/>
          <a:p>
            <a:pPr algn="ctr"/>
            <a:r>
              <a:rPr lang="en-US" sz="2400" b="1">
                <a:solidFill>
                  <a:srgbClr val="0000FF"/>
                </a:solidFill>
              </a:rPr>
              <a:t>Break apart your cubes and put them like this.</a:t>
            </a:r>
          </a:p>
          <a:p>
            <a:pPr algn="ctr"/>
            <a:r>
              <a:rPr lang="en-US" sz="2400" b="1">
                <a:solidFill>
                  <a:srgbClr val="0000FF"/>
                </a:solidFill>
              </a:rPr>
              <a:t>Let’s count them!</a:t>
            </a:r>
            <a:endParaRPr lang="en-US" sz="2400" b="1">
              <a:solidFill>
                <a:srgbClr val="FF0000"/>
              </a:solidFill>
            </a:endParaRPr>
          </a:p>
        </p:txBody>
      </p:sp>
      <p:pic>
        <p:nvPicPr>
          <p:cNvPr id="2" name="Picture 1"/>
          <p:cNvPicPr>
            <a:picLocks noChangeAspect="1"/>
          </p:cNvPicPr>
          <p:nvPr/>
        </p:nvPicPr>
        <p:blipFill>
          <a:blip r:embed="rId3"/>
          <a:stretch>
            <a:fillRect/>
          </a:stretch>
        </p:blipFill>
        <p:spPr>
          <a:xfrm rot="16200000">
            <a:off x="2455739" y="2868842"/>
            <a:ext cx="2888690" cy="1020383"/>
          </a:xfrm>
          <a:prstGeom prst="rect">
            <a:avLst/>
          </a:prstGeom>
        </p:spPr>
      </p:pic>
      <p:pic>
        <p:nvPicPr>
          <p:cNvPr id="5" name="Picture 4"/>
          <p:cNvPicPr>
            <a:picLocks noChangeAspect="1"/>
          </p:cNvPicPr>
          <p:nvPr/>
        </p:nvPicPr>
        <p:blipFill>
          <a:blip r:embed="rId4"/>
          <a:stretch>
            <a:fillRect/>
          </a:stretch>
        </p:blipFill>
        <p:spPr>
          <a:xfrm rot="16200000">
            <a:off x="1480160" y="2820482"/>
            <a:ext cx="2744725" cy="1023939"/>
          </a:xfrm>
          <a:prstGeom prst="rect">
            <a:avLst/>
          </a:prstGeom>
        </p:spPr>
      </p:pic>
      <p:pic>
        <p:nvPicPr>
          <p:cNvPr id="6" name="Picture 5"/>
          <p:cNvPicPr>
            <a:picLocks noChangeAspect="1"/>
          </p:cNvPicPr>
          <p:nvPr/>
        </p:nvPicPr>
        <p:blipFill>
          <a:blip r:embed="rId5"/>
          <a:stretch>
            <a:fillRect/>
          </a:stretch>
        </p:blipFill>
        <p:spPr>
          <a:xfrm rot="16200000">
            <a:off x="3834249" y="2894077"/>
            <a:ext cx="2742723" cy="980559"/>
          </a:xfrm>
          <a:prstGeom prst="rect">
            <a:avLst/>
          </a:prstGeom>
        </p:spPr>
      </p:pic>
      <p:pic>
        <p:nvPicPr>
          <p:cNvPr id="7" name="Picture 6"/>
          <p:cNvPicPr>
            <a:picLocks noChangeAspect="1"/>
          </p:cNvPicPr>
          <p:nvPr/>
        </p:nvPicPr>
        <p:blipFill>
          <a:blip r:embed="rId6"/>
          <a:stretch>
            <a:fillRect/>
          </a:stretch>
        </p:blipFill>
        <p:spPr>
          <a:xfrm rot="16200000">
            <a:off x="4999795" y="2852175"/>
            <a:ext cx="2716219" cy="989058"/>
          </a:xfrm>
          <a:prstGeom prst="rect">
            <a:avLst/>
          </a:prstGeom>
        </p:spPr>
      </p:pic>
      <p:pic>
        <p:nvPicPr>
          <p:cNvPr id="42" name="Picture 2" descr="http://www.clipartlord.com/wp-content/uploads/2014/05/train1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52400" y="4804887"/>
            <a:ext cx="3869389" cy="190071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029900969"/>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13</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143000" y="1141792"/>
            <a:ext cx="6845656" cy="830997"/>
          </a:xfrm>
          <a:prstGeom prst="rect">
            <a:avLst/>
          </a:prstGeom>
          <a:noFill/>
        </p:spPr>
        <p:txBody>
          <a:bodyPr wrap="none" rtlCol="0">
            <a:spAutoFit/>
          </a:bodyPr>
          <a:lstStyle/>
          <a:p>
            <a:pPr algn="ctr"/>
            <a:r>
              <a:rPr lang="en-US" sz="2400" b="1">
                <a:solidFill>
                  <a:srgbClr val="0000FF"/>
                </a:solidFill>
              </a:rPr>
              <a:t>Put your cubes together to make a train of 20 cubes.</a:t>
            </a:r>
          </a:p>
          <a:p>
            <a:pPr algn="ctr"/>
            <a:r>
              <a:rPr lang="en-US" sz="2400" b="1">
                <a:solidFill>
                  <a:srgbClr val="0000FF"/>
                </a:solidFill>
              </a:rPr>
              <a:t>Let’s count them!</a:t>
            </a:r>
            <a:endParaRPr lang="en-US" sz="2400" b="1">
              <a:solidFill>
                <a:srgbClr val="FF0000"/>
              </a:solidFill>
            </a:endParaRPr>
          </a:p>
        </p:txBody>
      </p:sp>
      <p:pic>
        <p:nvPicPr>
          <p:cNvPr id="3074" name="Picture 2" descr="http://www.clipartlord.com/wp-content/uploads/2014/05/train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1" y="3952048"/>
            <a:ext cx="5257800" cy="284350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lessonpix.com/drawings/27633/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73075" y="3066295"/>
            <a:ext cx="591574" cy="5915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lessonpix.com/drawings/27633/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38712" y="3066295"/>
            <a:ext cx="591574" cy="5915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lessonpix.com/drawings/27633/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211723" y="3066295"/>
            <a:ext cx="591574" cy="5915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lessonpix.com/drawings/27633/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618123" y="3066295"/>
            <a:ext cx="591574" cy="59157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lessonpix.com/drawings/27633/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017048" y="3054619"/>
            <a:ext cx="591574" cy="59157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lessonpix.com/drawings/27625/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439739" y="3054619"/>
            <a:ext cx="567808" cy="5678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lessonpix.com/drawings/27625/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832718" y="3054619"/>
            <a:ext cx="567808" cy="56780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lessonpix.com/drawings/27625/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232258" y="3054619"/>
            <a:ext cx="567808" cy="56780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ttp://lessonpix.com/drawings/27625/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624622" y="3054619"/>
            <a:ext cx="567808" cy="5678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ttp://lessonpix.com/drawings/27625/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017914" y="3054619"/>
            <a:ext cx="567808" cy="56780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lessonpix.com/drawings/27620/100x100/Counting+Cub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410276" y="3048000"/>
            <a:ext cx="572793" cy="57279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http://lessonpix.com/drawings/27620/100x100/Counting+Cub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805513" y="3046366"/>
            <a:ext cx="572793" cy="57279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http://lessonpix.com/drawings/27620/100x100/Counting+Cub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218106" y="3035300"/>
            <a:ext cx="572793" cy="57279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http://lessonpix.com/drawings/27620/100x100/Counting+Cub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627869" y="3022600"/>
            <a:ext cx="572793" cy="57279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ttp://lessonpix.com/drawings/27620/100x100/Counting+Cub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037632" y="3009900"/>
            <a:ext cx="572793" cy="57279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lessonpix.com/drawings/27617/90x85/Counting+Cu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6436016" y="3005386"/>
            <a:ext cx="610401" cy="56961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lessonpix.com/drawings/27617/90x85/Counting+Cu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6836764" y="3005386"/>
            <a:ext cx="610401" cy="5696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lessonpix.com/drawings/27617/90x85/Counting+Cu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7218430" y="3005386"/>
            <a:ext cx="610401" cy="56961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lessonpix.com/drawings/27617/90x85/Counting+Cu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7619178" y="3005386"/>
            <a:ext cx="610401" cy="56961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lessonpix.com/drawings/27617/90x85/Counting+Cub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8010385" y="3005386"/>
            <a:ext cx="610401" cy="569613"/>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187764616"/>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13</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778344" y="1141792"/>
            <a:ext cx="5574988" cy="830997"/>
          </a:xfrm>
          <a:prstGeom prst="rect">
            <a:avLst/>
          </a:prstGeom>
          <a:noFill/>
        </p:spPr>
        <p:txBody>
          <a:bodyPr wrap="none" rtlCol="0">
            <a:spAutoFit/>
          </a:bodyPr>
          <a:lstStyle/>
          <a:p>
            <a:pPr algn="ctr"/>
            <a:r>
              <a:rPr lang="en-US" sz="2400" b="1">
                <a:solidFill>
                  <a:srgbClr val="7030A0"/>
                </a:solidFill>
              </a:rPr>
              <a:t>Break the stick into two sticks of 10 cubes.</a:t>
            </a:r>
          </a:p>
          <a:p>
            <a:pPr algn="ctr"/>
            <a:r>
              <a:rPr lang="en-US" sz="2400" b="1">
                <a:solidFill>
                  <a:srgbClr val="7030A0"/>
                </a:solidFill>
              </a:rPr>
              <a:t>Count!</a:t>
            </a:r>
          </a:p>
        </p:txBody>
      </p:sp>
      <p:pic>
        <p:nvPicPr>
          <p:cNvPr id="3074" name="Picture 2" descr="http://www.clipartlord.com/wp-content/uploads/2014/05/train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599" y="4292404"/>
            <a:ext cx="4598217" cy="24867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4"/>
          <a:stretch>
            <a:fillRect/>
          </a:stretch>
        </p:blipFill>
        <p:spPr>
          <a:xfrm>
            <a:off x="2438400" y="2495378"/>
            <a:ext cx="4302277" cy="702152"/>
          </a:xfrm>
          <a:prstGeom prst="rect">
            <a:avLst/>
          </a:prstGeom>
        </p:spPr>
      </p:pic>
      <p:pic>
        <p:nvPicPr>
          <p:cNvPr id="30" name="Picture 29"/>
          <p:cNvPicPr>
            <a:picLocks noChangeAspect="1"/>
          </p:cNvPicPr>
          <p:nvPr/>
        </p:nvPicPr>
        <p:blipFill>
          <a:blip r:embed="rId5"/>
          <a:stretch>
            <a:fillRect/>
          </a:stretch>
        </p:blipFill>
        <p:spPr>
          <a:xfrm>
            <a:off x="2438400" y="3273843"/>
            <a:ext cx="4437480" cy="748180"/>
          </a:xfrm>
          <a:prstGeom prst="rect">
            <a:avLst/>
          </a:prstGeom>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727110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E1544-8D0A-14EC-2C25-6B39F9E0560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6B8C26-0BAB-EE41-E0DE-7442E3C898E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30188861"/>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13</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112695" y="909440"/>
            <a:ext cx="4918654" cy="830997"/>
          </a:xfrm>
          <a:prstGeom prst="rect">
            <a:avLst/>
          </a:prstGeom>
          <a:noFill/>
        </p:spPr>
        <p:txBody>
          <a:bodyPr wrap="none" rtlCol="0">
            <a:spAutoFit/>
          </a:bodyPr>
          <a:lstStyle/>
          <a:p>
            <a:pPr algn="ctr"/>
            <a:r>
              <a:rPr lang="en-US" sz="2400" b="1">
                <a:solidFill>
                  <a:srgbClr val="009900"/>
                </a:solidFill>
              </a:rPr>
              <a:t>Break the sticks to make 4 sticks of 5.</a:t>
            </a:r>
          </a:p>
          <a:p>
            <a:pPr algn="ctr"/>
            <a:r>
              <a:rPr lang="en-US" sz="2400" b="1">
                <a:solidFill>
                  <a:srgbClr val="009900"/>
                </a:solidFill>
              </a:rPr>
              <a:t>Count!</a:t>
            </a:r>
          </a:p>
        </p:txBody>
      </p:sp>
      <p:pic>
        <p:nvPicPr>
          <p:cNvPr id="2" name="Picture 1"/>
          <p:cNvPicPr>
            <a:picLocks noChangeAspect="1"/>
          </p:cNvPicPr>
          <p:nvPr/>
        </p:nvPicPr>
        <p:blipFill>
          <a:blip r:embed="rId3"/>
          <a:stretch>
            <a:fillRect/>
          </a:stretch>
        </p:blipFill>
        <p:spPr>
          <a:xfrm rot="16200000">
            <a:off x="2455739" y="2868842"/>
            <a:ext cx="2888690" cy="1020383"/>
          </a:xfrm>
          <a:prstGeom prst="rect">
            <a:avLst/>
          </a:prstGeom>
        </p:spPr>
      </p:pic>
      <p:pic>
        <p:nvPicPr>
          <p:cNvPr id="5" name="Picture 4"/>
          <p:cNvPicPr>
            <a:picLocks noChangeAspect="1"/>
          </p:cNvPicPr>
          <p:nvPr/>
        </p:nvPicPr>
        <p:blipFill>
          <a:blip r:embed="rId4"/>
          <a:stretch>
            <a:fillRect/>
          </a:stretch>
        </p:blipFill>
        <p:spPr>
          <a:xfrm rot="16200000">
            <a:off x="1480160" y="2820482"/>
            <a:ext cx="2744725" cy="1023939"/>
          </a:xfrm>
          <a:prstGeom prst="rect">
            <a:avLst/>
          </a:prstGeom>
        </p:spPr>
      </p:pic>
      <p:pic>
        <p:nvPicPr>
          <p:cNvPr id="6" name="Picture 5"/>
          <p:cNvPicPr>
            <a:picLocks noChangeAspect="1"/>
          </p:cNvPicPr>
          <p:nvPr/>
        </p:nvPicPr>
        <p:blipFill>
          <a:blip r:embed="rId5"/>
          <a:stretch>
            <a:fillRect/>
          </a:stretch>
        </p:blipFill>
        <p:spPr>
          <a:xfrm rot="16200000">
            <a:off x="3834249" y="2894077"/>
            <a:ext cx="2742723" cy="980559"/>
          </a:xfrm>
          <a:prstGeom prst="rect">
            <a:avLst/>
          </a:prstGeom>
        </p:spPr>
      </p:pic>
      <p:pic>
        <p:nvPicPr>
          <p:cNvPr id="7" name="Picture 6"/>
          <p:cNvPicPr>
            <a:picLocks noChangeAspect="1"/>
          </p:cNvPicPr>
          <p:nvPr/>
        </p:nvPicPr>
        <p:blipFill>
          <a:blip r:embed="rId6"/>
          <a:stretch>
            <a:fillRect/>
          </a:stretch>
        </p:blipFill>
        <p:spPr>
          <a:xfrm rot="16200000">
            <a:off x="4999795" y="2852175"/>
            <a:ext cx="2716219" cy="989058"/>
          </a:xfrm>
          <a:prstGeom prst="rect">
            <a:avLst/>
          </a:prstGeom>
        </p:spPr>
      </p:pic>
      <p:pic>
        <p:nvPicPr>
          <p:cNvPr id="42" name="Picture 2" descr="http://www.clipartlord.com/wp-content/uploads/2014/05/train1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52400" y="4804887"/>
            <a:ext cx="3869389" cy="190071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277317312"/>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2" name="Picture 1"/>
          <p:cNvPicPr>
            <a:picLocks noChangeAspect="1"/>
          </p:cNvPicPr>
          <p:nvPr/>
        </p:nvPicPr>
        <p:blipFill>
          <a:blip r:embed="rId3"/>
          <a:stretch>
            <a:fillRect/>
          </a:stretch>
        </p:blipFill>
        <p:spPr>
          <a:xfrm>
            <a:off x="275151" y="295276"/>
            <a:ext cx="8640250" cy="476007"/>
          </a:xfrm>
          <a:prstGeom prst="rect">
            <a:avLst/>
          </a:prstGeom>
        </p:spPr>
      </p:pic>
      <p:pic>
        <p:nvPicPr>
          <p:cNvPr id="3" name="Picture 2"/>
          <p:cNvPicPr>
            <a:picLocks noChangeAspect="1"/>
          </p:cNvPicPr>
          <p:nvPr/>
        </p:nvPicPr>
        <p:blipFill>
          <a:blip r:embed="rId4"/>
          <a:stretch>
            <a:fillRect/>
          </a:stretch>
        </p:blipFill>
        <p:spPr>
          <a:xfrm>
            <a:off x="697045" y="1257973"/>
            <a:ext cx="7749909" cy="4342054"/>
          </a:xfrm>
          <a:prstGeom prst="rect">
            <a:avLst/>
          </a:prstGeom>
        </p:spPr>
      </p:pic>
    </p:spTree>
    <p:extLst>
      <p:ext uri="{BB962C8B-B14F-4D97-AF65-F5344CB8AC3E}">
        <p14:creationId xmlns:p14="http://schemas.microsoft.com/office/powerpoint/2010/main" val="2305624913"/>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10" name="Picture 9"/>
          <p:cNvPicPr>
            <a:picLocks noChangeAspect="1"/>
          </p:cNvPicPr>
          <p:nvPr/>
        </p:nvPicPr>
        <p:blipFill>
          <a:blip r:embed="rId3"/>
          <a:stretch>
            <a:fillRect/>
          </a:stretch>
        </p:blipFill>
        <p:spPr>
          <a:xfrm>
            <a:off x="275151" y="295276"/>
            <a:ext cx="8640250" cy="476007"/>
          </a:xfrm>
          <a:prstGeom prst="rect">
            <a:avLst/>
          </a:prstGeom>
        </p:spPr>
      </p:pic>
      <p:pic>
        <p:nvPicPr>
          <p:cNvPr id="3" name="Picture 2"/>
          <p:cNvPicPr>
            <a:picLocks noChangeAspect="1"/>
          </p:cNvPicPr>
          <p:nvPr/>
        </p:nvPicPr>
        <p:blipFill>
          <a:blip r:embed="rId4"/>
          <a:stretch>
            <a:fillRect/>
          </a:stretch>
        </p:blipFill>
        <p:spPr>
          <a:xfrm>
            <a:off x="537354" y="1447800"/>
            <a:ext cx="8069291" cy="3195759"/>
          </a:xfrm>
          <a:prstGeom prst="rect">
            <a:avLst/>
          </a:prstGeom>
        </p:spPr>
      </p:pic>
    </p:spTree>
    <p:extLst>
      <p:ext uri="{BB962C8B-B14F-4D97-AF65-F5344CB8AC3E}">
        <p14:creationId xmlns:p14="http://schemas.microsoft.com/office/powerpoint/2010/main" val="1335526847"/>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3"/>
          <a:stretch>
            <a:fillRect/>
          </a:stretch>
        </p:blipFill>
        <p:spPr>
          <a:xfrm>
            <a:off x="275151" y="295276"/>
            <a:ext cx="8640250" cy="476007"/>
          </a:xfrm>
          <a:prstGeom prst="rect">
            <a:avLst/>
          </a:prstGeom>
        </p:spPr>
      </p:pic>
      <p:pic>
        <p:nvPicPr>
          <p:cNvPr id="2" name="Picture 1"/>
          <p:cNvPicPr>
            <a:picLocks noChangeAspect="1"/>
          </p:cNvPicPr>
          <p:nvPr/>
        </p:nvPicPr>
        <p:blipFill>
          <a:blip r:embed="rId4"/>
          <a:stretch>
            <a:fillRect/>
          </a:stretch>
        </p:blipFill>
        <p:spPr>
          <a:xfrm>
            <a:off x="695116" y="1447800"/>
            <a:ext cx="7753767" cy="3733800"/>
          </a:xfrm>
          <a:prstGeom prst="rect">
            <a:avLst/>
          </a:prstGeom>
        </p:spPr>
      </p:pic>
    </p:spTree>
    <p:extLst>
      <p:ext uri="{BB962C8B-B14F-4D97-AF65-F5344CB8AC3E}">
        <p14:creationId xmlns:p14="http://schemas.microsoft.com/office/powerpoint/2010/main" val="948252420"/>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3"/>
          <a:stretch>
            <a:fillRect/>
          </a:stretch>
        </p:blipFill>
        <p:spPr>
          <a:xfrm>
            <a:off x="275151" y="295276"/>
            <a:ext cx="8640250" cy="476007"/>
          </a:xfrm>
          <a:prstGeom prst="rect">
            <a:avLst/>
          </a:prstGeom>
        </p:spPr>
      </p:pic>
      <p:pic>
        <p:nvPicPr>
          <p:cNvPr id="3" name="Picture 2"/>
          <p:cNvPicPr>
            <a:picLocks noChangeAspect="1"/>
          </p:cNvPicPr>
          <p:nvPr/>
        </p:nvPicPr>
        <p:blipFill>
          <a:blip r:embed="rId4"/>
          <a:stretch>
            <a:fillRect/>
          </a:stretch>
        </p:blipFill>
        <p:spPr>
          <a:xfrm>
            <a:off x="470314" y="771283"/>
            <a:ext cx="6380040" cy="5648566"/>
          </a:xfrm>
          <a:prstGeom prst="rect">
            <a:avLst/>
          </a:prstGeom>
        </p:spPr>
      </p:pic>
    </p:spTree>
    <p:extLst>
      <p:ext uri="{BB962C8B-B14F-4D97-AF65-F5344CB8AC3E}">
        <p14:creationId xmlns:p14="http://schemas.microsoft.com/office/powerpoint/2010/main" val="2180876902"/>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782293"/>
            <a:ext cx="2105025" cy="17690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08715" y="1316044"/>
            <a:ext cx="2682328" cy="2131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2406114" y="1371600"/>
            <a:ext cx="4335084" cy="3627315"/>
          </a:xfrm>
          <a:prstGeom prst="rect">
            <a:avLst/>
          </a:prstGeom>
        </p:spPr>
      </p:pic>
    </p:spTree>
    <p:extLst>
      <p:ext uri="{BB962C8B-B14F-4D97-AF65-F5344CB8AC3E}">
        <p14:creationId xmlns:p14="http://schemas.microsoft.com/office/powerpoint/2010/main" val="2205004390"/>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4955203"/>
          </a:xfrm>
          <a:prstGeom prst="rect">
            <a:avLst/>
          </a:prstGeom>
          <a:noFill/>
        </p:spPr>
        <p:txBody>
          <a:bodyPr wrap="square" rtlCol="0">
            <a:spAutoFit/>
          </a:bodyPr>
          <a:lstStyle/>
          <a:p>
            <a:pPr algn="ctr"/>
            <a:r>
              <a:rPr lang="en-US" sz="4800" b="1">
                <a:latin typeface="Kristen ITC" panose="03050502040202030202" pitchFamily="66" charset="0"/>
              </a:rPr>
              <a:t>Lesson 14</a:t>
            </a:r>
            <a:endParaRPr lang="en-US" sz="1600">
              <a:latin typeface="Kristen ITC" panose="03050502040202030202" pitchFamily="66" charset="0"/>
            </a:endParaRPr>
          </a:p>
          <a:p>
            <a:pPr algn="ctr"/>
            <a:endParaRPr lang="en-US" sz="4800">
              <a:latin typeface="Kristen ITC" panose="03050502040202030202" pitchFamily="66" charset="0"/>
            </a:endParaRPr>
          </a:p>
          <a:p>
            <a:pPr algn="ctr"/>
            <a:r>
              <a:rPr lang="en-US" sz="4000">
                <a:latin typeface="Kristen ITC" panose="03050502040202030202" pitchFamily="66" charset="0"/>
              </a:rPr>
              <a:t>I can show, count, and write to answer “how many” questions.</a:t>
            </a:r>
          </a:p>
          <a:p>
            <a:pPr algn="ctr"/>
            <a:endParaRPr lang="en-US" sz="4000">
              <a:latin typeface="Kristen ITC" panose="03050502040202030202" pitchFamily="66" charset="0"/>
            </a:endParaRPr>
          </a:p>
          <a:p>
            <a:pPr algn="ctr"/>
            <a:endParaRPr lang="en-US" sz="32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667645060"/>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612775" y="1300650"/>
            <a:ext cx="7947445" cy="707886"/>
          </a:xfrm>
          <a:prstGeom prst="rect">
            <a:avLst/>
          </a:prstGeom>
          <a:noFill/>
        </p:spPr>
        <p:txBody>
          <a:bodyPr wrap="square" rtlCol="0">
            <a:spAutoFit/>
          </a:bodyPr>
          <a:lstStyle/>
          <a:p>
            <a:pPr algn="ctr"/>
            <a:r>
              <a:rPr lang="en-US" sz="2000" b="1">
                <a:solidFill>
                  <a:srgbClr val="0000FF"/>
                </a:solidFill>
              </a:rPr>
              <a:t>On your personal white boards, write the number of stars you see.  Say the number the Say Ten Way.  Say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14</a:t>
            </a:r>
          </a:p>
          <a:p>
            <a:pPr algn="ctr"/>
            <a:r>
              <a:rPr lang="en-US" sz="1400"/>
              <a:t>Fluency</a:t>
            </a:r>
          </a:p>
        </p:txBody>
      </p:sp>
      <p:sp>
        <p:nvSpPr>
          <p:cNvPr id="21" name="TextBox 20"/>
          <p:cNvSpPr txBox="1"/>
          <p:nvPr/>
        </p:nvSpPr>
        <p:spPr>
          <a:xfrm>
            <a:off x="798305" y="782676"/>
            <a:ext cx="7467598" cy="523220"/>
          </a:xfrm>
          <a:prstGeom prst="rect">
            <a:avLst/>
          </a:prstGeom>
          <a:noFill/>
        </p:spPr>
        <p:txBody>
          <a:bodyPr wrap="square" rtlCol="0">
            <a:spAutoFit/>
          </a:bodyPr>
          <a:lstStyle/>
          <a:p>
            <a:pPr algn="ctr"/>
            <a:r>
              <a:rPr lang="en-US" sz="2800" b="1"/>
              <a:t>Write Teen Numbers with Arrays</a:t>
            </a:r>
            <a:endParaRPr lang="en-US" sz="8000" b="1"/>
          </a:p>
        </p:txBody>
      </p:sp>
      <p:sp>
        <p:nvSpPr>
          <p:cNvPr id="3" name="5-Point Star 2"/>
          <p:cNvSpPr/>
          <p:nvPr/>
        </p:nvSpPr>
        <p:spPr>
          <a:xfrm>
            <a:off x="3270832" y="2661032"/>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4223744" y="2661032"/>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2317920" y="2660994"/>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5175398" y="2657719"/>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6126383" y="2659377"/>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3270832" y="3561006"/>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4223744" y="3561006"/>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2317920" y="3560968"/>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5175398" y="3557693"/>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p:cNvSpPr/>
          <p:nvPr/>
        </p:nvSpPr>
        <p:spPr>
          <a:xfrm>
            <a:off x="6126383" y="3559351"/>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p:cNvSpPr/>
          <p:nvPr/>
        </p:nvSpPr>
        <p:spPr>
          <a:xfrm>
            <a:off x="3270832" y="4590468"/>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8"/>
          <p:cNvSpPr/>
          <p:nvPr/>
        </p:nvSpPr>
        <p:spPr>
          <a:xfrm>
            <a:off x="4223744" y="4590468"/>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2317920" y="4590430"/>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5175398" y="4587155"/>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6126383" y="4588813"/>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2210" name="Picture 2" descr="https://image.spreadshirtmedia.com/image-server/v1/designs/12727201,width=178,height=178,version=1398282677/I-love-Scho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227" y="5183740"/>
            <a:ext cx="1695450" cy="169545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s://image.spreadshirtmedia.com/image-server/v1/designs/12727201,width=178,height=178,version=1398282677/I-love-Scho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0368" y="5183740"/>
            <a:ext cx="1695450" cy="1695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16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612775" y="1300650"/>
            <a:ext cx="7947445" cy="707886"/>
          </a:xfrm>
          <a:prstGeom prst="rect">
            <a:avLst/>
          </a:prstGeom>
          <a:noFill/>
        </p:spPr>
        <p:txBody>
          <a:bodyPr wrap="square" rtlCol="0">
            <a:spAutoFit/>
          </a:bodyPr>
          <a:lstStyle/>
          <a:p>
            <a:pPr algn="ctr"/>
            <a:r>
              <a:rPr lang="en-US" sz="2000" b="1">
                <a:solidFill>
                  <a:srgbClr val="0000FF"/>
                </a:solidFill>
              </a:rPr>
              <a:t>On your personal white boards, write the number of stars you see.  Say the number the Say Ten Way.  Say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14</a:t>
            </a:r>
          </a:p>
          <a:p>
            <a:pPr algn="ctr"/>
            <a:r>
              <a:rPr lang="en-US" sz="1400"/>
              <a:t>Fluency</a:t>
            </a:r>
          </a:p>
        </p:txBody>
      </p:sp>
      <p:sp>
        <p:nvSpPr>
          <p:cNvPr id="21" name="TextBox 20"/>
          <p:cNvSpPr txBox="1"/>
          <p:nvPr/>
        </p:nvSpPr>
        <p:spPr>
          <a:xfrm>
            <a:off x="798305" y="782676"/>
            <a:ext cx="7467598" cy="523220"/>
          </a:xfrm>
          <a:prstGeom prst="rect">
            <a:avLst/>
          </a:prstGeom>
          <a:noFill/>
        </p:spPr>
        <p:txBody>
          <a:bodyPr wrap="square" rtlCol="0">
            <a:spAutoFit/>
          </a:bodyPr>
          <a:lstStyle/>
          <a:p>
            <a:pPr algn="ctr"/>
            <a:r>
              <a:rPr lang="en-US" sz="2800" b="1"/>
              <a:t>Write Teen Numbers with Arrays</a:t>
            </a:r>
            <a:endParaRPr lang="en-US" sz="8000" b="1"/>
          </a:p>
        </p:txBody>
      </p:sp>
      <p:sp>
        <p:nvSpPr>
          <p:cNvPr id="3" name="5-Point Star 2"/>
          <p:cNvSpPr/>
          <p:nvPr/>
        </p:nvSpPr>
        <p:spPr>
          <a:xfrm>
            <a:off x="3772312" y="2557212"/>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4725224" y="2557212"/>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2819400" y="2557174"/>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5676878" y="2553899"/>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3772312" y="3457186"/>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4725224" y="3457186"/>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2819400" y="3457148"/>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5676878" y="3453873"/>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p:cNvSpPr/>
          <p:nvPr/>
        </p:nvSpPr>
        <p:spPr>
          <a:xfrm>
            <a:off x="3772312" y="4416772"/>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8"/>
          <p:cNvSpPr/>
          <p:nvPr/>
        </p:nvSpPr>
        <p:spPr>
          <a:xfrm>
            <a:off x="4725224" y="4416772"/>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2819400" y="4416734"/>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5676878" y="4413459"/>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 descr="https://image.spreadshirtmedia.com/image-server/v1/designs/12727201,width=178,height=178,version=1398282677/I-love-Scho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227" y="5183740"/>
            <a:ext cx="1695450" cy="169545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s://image.spreadshirtmedia.com/image-server/v1/designs/12727201,width=178,height=178,version=1398282677/I-love-Scho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0368" y="5183740"/>
            <a:ext cx="1695450" cy="1695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59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612775" y="1300650"/>
            <a:ext cx="7947445" cy="707886"/>
          </a:xfrm>
          <a:prstGeom prst="rect">
            <a:avLst/>
          </a:prstGeom>
          <a:noFill/>
        </p:spPr>
        <p:txBody>
          <a:bodyPr wrap="square" rtlCol="0">
            <a:spAutoFit/>
          </a:bodyPr>
          <a:lstStyle/>
          <a:p>
            <a:pPr algn="ctr"/>
            <a:r>
              <a:rPr lang="en-US" sz="2000" b="1">
                <a:solidFill>
                  <a:srgbClr val="0000FF"/>
                </a:solidFill>
              </a:rPr>
              <a:t>On your personal white boards, write the number of stars you see.  Say the number the Say Ten Way.  Say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14</a:t>
            </a:r>
          </a:p>
          <a:p>
            <a:pPr algn="ctr"/>
            <a:r>
              <a:rPr lang="en-US" sz="1400"/>
              <a:t>Fluency</a:t>
            </a:r>
          </a:p>
        </p:txBody>
      </p:sp>
      <p:sp>
        <p:nvSpPr>
          <p:cNvPr id="21" name="TextBox 20"/>
          <p:cNvSpPr txBox="1"/>
          <p:nvPr/>
        </p:nvSpPr>
        <p:spPr>
          <a:xfrm>
            <a:off x="798305" y="782676"/>
            <a:ext cx="7467598" cy="523220"/>
          </a:xfrm>
          <a:prstGeom prst="rect">
            <a:avLst/>
          </a:prstGeom>
          <a:noFill/>
        </p:spPr>
        <p:txBody>
          <a:bodyPr wrap="square" rtlCol="0">
            <a:spAutoFit/>
          </a:bodyPr>
          <a:lstStyle/>
          <a:p>
            <a:pPr algn="ctr"/>
            <a:r>
              <a:rPr lang="en-US" sz="2800" b="1"/>
              <a:t>Write Teen Numbers with Arrays</a:t>
            </a:r>
            <a:endParaRPr lang="en-US" sz="8000" b="1"/>
          </a:p>
        </p:txBody>
      </p:sp>
      <p:sp>
        <p:nvSpPr>
          <p:cNvPr id="3" name="5-Point Star 2"/>
          <p:cNvSpPr/>
          <p:nvPr/>
        </p:nvSpPr>
        <p:spPr>
          <a:xfrm>
            <a:off x="2172112" y="2651673"/>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3125024" y="2651673"/>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1219200" y="2651635"/>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4076678" y="2648360"/>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2172112" y="3551647"/>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3125024" y="3551647"/>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1219200" y="3551609"/>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4076678" y="3548334"/>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p:cNvSpPr/>
          <p:nvPr/>
        </p:nvSpPr>
        <p:spPr>
          <a:xfrm>
            <a:off x="5981244" y="2648360"/>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6934156" y="2648360"/>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p:cNvSpPr/>
          <p:nvPr/>
        </p:nvSpPr>
        <p:spPr>
          <a:xfrm>
            <a:off x="5028332" y="2648322"/>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5-Point Star 34"/>
          <p:cNvSpPr/>
          <p:nvPr/>
        </p:nvSpPr>
        <p:spPr>
          <a:xfrm>
            <a:off x="5978894" y="3548372"/>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p:cNvSpPr/>
          <p:nvPr/>
        </p:nvSpPr>
        <p:spPr>
          <a:xfrm>
            <a:off x="6931806" y="3548372"/>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5-Point Star 36"/>
          <p:cNvSpPr/>
          <p:nvPr/>
        </p:nvSpPr>
        <p:spPr>
          <a:xfrm>
            <a:off x="5025982" y="3548334"/>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2" descr="https://image.spreadshirtmedia.com/image-server/v1/designs/12727201,width=178,height=178,version=1398282677/I-love-Scho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227" y="5183740"/>
            <a:ext cx="1695450" cy="169545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s://image.spreadshirtmedia.com/image-server/v1/designs/12727201,width=178,height=178,version=1398282677/I-love-Scho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0368" y="5183740"/>
            <a:ext cx="1695450" cy="1695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83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6900F-DAF2-EACB-E0AF-6262652FA9C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16B524-7ED2-734E-2395-E34EFF754D9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89015244"/>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612775" y="1300650"/>
            <a:ext cx="7947445" cy="707886"/>
          </a:xfrm>
          <a:prstGeom prst="rect">
            <a:avLst/>
          </a:prstGeom>
          <a:noFill/>
        </p:spPr>
        <p:txBody>
          <a:bodyPr wrap="square" rtlCol="0">
            <a:spAutoFit/>
          </a:bodyPr>
          <a:lstStyle/>
          <a:p>
            <a:pPr algn="ctr"/>
            <a:r>
              <a:rPr lang="en-US" sz="2000" b="1">
                <a:solidFill>
                  <a:srgbClr val="0000FF"/>
                </a:solidFill>
              </a:rPr>
              <a:t>On your personal white boards, write the number of stars you see.  Say the number the Say Ten Way.  Say the number the regular way.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14</a:t>
            </a:r>
          </a:p>
          <a:p>
            <a:pPr algn="ctr"/>
            <a:r>
              <a:rPr lang="en-US" sz="1400"/>
              <a:t>Fluency</a:t>
            </a:r>
          </a:p>
        </p:txBody>
      </p:sp>
      <p:sp>
        <p:nvSpPr>
          <p:cNvPr id="21" name="TextBox 20"/>
          <p:cNvSpPr txBox="1"/>
          <p:nvPr/>
        </p:nvSpPr>
        <p:spPr>
          <a:xfrm>
            <a:off x="798305" y="782676"/>
            <a:ext cx="7467598" cy="523220"/>
          </a:xfrm>
          <a:prstGeom prst="rect">
            <a:avLst/>
          </a:prstGeom>
          <a:noFill/>
        </p:spPr>
        <p:txBody>
          <a:bodyPr wrap="square" rtlCol="0">
            <a:spAutoFit/>
          </a:bodyPr>
          <a:lstStyle/>
          <a:p>
            <a:pPr algn="ctr"/>
            <a:r>
              <a:rPr lang="en-US" sz="2800" b="1"/>
              <a:t>Write Teen Numbers with Arrays</a:t>
            </a:r>
            <a:endParaRPr lang="en-US" sz="8000" b="1"/>
          </a:p>
        </p:txBody>
      </p:sp>
      <p:sp>
        <p:nvSpPr>
          <p:cNvPr id="14" name="5-Point Star 13"/>
          <p:cNvSpPr/>
          <p:nvPr/>
        </p:nvSpPr>
        <p:spPr>
          <a:xfrm>
            <a:off x="2590800" y="2487664"/>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3542454" y="2484351"/>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2590800" y="3387638"/>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3542454" y="3384325"/>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p:cNvSpPr/>
          <p:nvPr/>
        </p:nvSpPr>
        <p:spPr>
          <a:xfrm>
            <a:off x="5447020" y="2484351"/>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p:cNvSpPr/>
          <p:nvPr/>
        </p:nvSpPr>
        <p:spPr>
          <a:xfrm>
            <a:off x="4494108" y="2484313"/>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5-Point Star 34"/>
          <p:cNvSpPr/>
          <p:nvPr/>
        </p:nvSpPr>
        <p:spPr>
          <a:xfrm>
            <a:off x="5444670" y="3384363"/>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5-Point Star 36"/>
          <p:cNvSpPr/>
          <p:nvPr/>
        </p:nvSpPr>
        <p:spPr>
          <a:xfrm>
            <a:off x="4491758" y="3384325"/>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p:cNvSpPr/>
          <p:nvPr/>
        </p:nvSpPr>
        <p:spPr>
          <a:xfrm>
            <a:off x="2590800" y="4300902"/>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8"/>
          <p:cNvSpPr/>
          <p:nvPr/>
        </p:nvSpPr>
        <p:spPr>
          <a:xfrm>
            <a:off x="3542454" y="4297589"/>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2590800" y="5200876"/>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3542454" y="5197563"/>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5-Point Star 37"/>
          <p:cNvSpPr/>
          <p:nvPr/>
        </p:nvSpPr>
        <p:spPr>
          <a:xfrm>
            <a:off x="5447020" y="4297589"/>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p:cNvSpPr/>
          <p:nvPr/>
        </p:nvSpPr>
        <p:spPr>
          <a:xfrm>
            <a:off x="4494108" y="4297551"/>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5-Point Star 39"/>
          <p:cNvSpPr/>
          <p:nvPr/>
        </p:nvSpPr>
        <p:spPr>
          <a:xfrm>
            <a:off x="5444670" y="5197601"/>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p:cNvSpPr/>
          <p:nvPr/>
        </p:nvSpPr>
        <p:spPr>
          <a:xfrm>
            <a:off x="4491758" y="5197563"/>
            <a:ext cx="685800" cy="6857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2" descr="https://image.spreadshirtmedia.com/image-server/v1/designs/12727201,width=178,height=178,version=1398282677/I-love-Scho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227" y="5183740"/>
            <a:ext cx="1695450" cy="169545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s://image.spreadshirtmedia.com/image-server/v1/designs/12727201,width=178,height=178,version=1398282677/I-love-Scho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0368" y="5183740"/>
            <a:ext cx="1695450" cy="1695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34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2516188" y="990639"/>
            <a:ext cx="4111625" cy="707886"/>
          </a:xfrm>
          <a:prstGeom prst="rect">
            <a:avLst/>
          </a:prstGeom>
          <a:noFill/>
        </p:spPr>
        <p:txBody>
          <a:bodyPr wrap="square" rtlCol="0">
            <a:spAutoFit/>
          </a:bodyPr>
          <a:lstStyle/>
          <a:p>
            <a:pPr algn="ctr"/>
            <a:r>
              <a:rPr lang="en-US" sz="2000" b="1">
                <a:solidFill>
                  <a:srgbClr val="0000FF"/>
                </a:solidFill>
              </a:rPr>
              <a:t>Say the number.  Say the number the Say Ten Way.  (click)</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14</a:t>
            </a:r>
          </a:p>
          <a:p>
            <a:pPr algn="ctr"/>
            <a:r>
              <a:rPr lang="en-US" sz="140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a:t>Hide Zero for Teen Numbers</a:t>
            </a:r>
            <a:endParaRPr lang="en-US" sz="8000" b="1"/>
          </a:p>
        </p:txBody>
      </p:sp>
      <p:sp>
        <p:nvSpPr>
          <p:cNvPr id="44" name="Rectangle 43"/>
          <p:cNvSpPr/>
          <p:nvPr/>
        </p:nvSpPr>
        <p:spPr>
          <a:xfrm>
            <a:off x="1295400" y="2317174"/>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828800" y="2088574"/>
            <a:ext cx="3182281" cy="2215991"/>
          </a:xfrm>
          <a:prstGeom prst="rect">
            <a:avLst/>
          </a:prstGeom>
          <a:noFill/>
        </p:spPr>
        <p:txBody>
          <a:bodyPr wrap="none" rtlCol="0">
            <a:spAutoFit/>
          </a:bodyPr>
          <a:lstStyle/>
          <a:p>
            <a:r>
              <a:rPr lang="en-US" sz="13800"/>
              <a:t>1   0</a:t>
            </a:r>
          </a:p>
        </p:txBody>
      </p:sp>
      <p:pic>
        <p:nvPicPr>
          <p:cNvPr id="228354" name="Picture 2" descr="http://www.picgifs.com/clip-art/entertainment/magic-tricks/clip-art-magic-tricks-495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39881" y="2497587"/>
            <a:ext cx="1862178" cy="4019052"/>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3352800" y="2317174"/>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886200" y="2088574"/>
            <a:ext cx="1082348" cy="2215991"/>
          </a:xfrm>
          <a:prstGeom prst="rect">
            <a:avLst/>
          </a:prstGeom>
          <a:noFill/>
        </p:spPr>
        <p:txBody>
          <a:bodyPr wrap="none" rtlCol="0">
            <a:spAutoFit/>
          </a:bodyPr>
          <a:lstStyle/>
          <a:p>
            <a:r>
              <a:rPr lang="en-US" sz="13800"/>
              <a:t>5</a:t>
            </a:r>
          </a:p>
        </p:txBody>
      </p:sp>
    </p:spTree>
    <p:extLst>
      <p:ext uri="{BB962C8B-B14F-4D97-AF65-F5344CB8AC3E}">
        <p14:creationId xmlns:p14="http://schemas.microsoft.com/office/powerpoint/2010/main" val="13434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 0 L 0.25 0 E" pathEditMode="relative" ptsTypes="">
                                      <p:cBhvr>
                                        <p:cTn id="6" dur="2000" fill="hold"/>
                                        <p:tgtEl>
                                          <p:spTgt spid="47"/>
                                        </p:tgtEl>
                                        <p:attrNameLst>
                                          <p:attrName>ppt_x</p:attrName>
                                          <p:attrName>ppt_y</p:attrName>
                                        </p:attrNameLst>
                                      </p:cBhvr>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2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2516188" y="990639"/>
            <a:ext cx="4111625" cy="707886"/>
          </a:xfrm>
          <a:prstGeom prst="rect">
            <a:avLst/>
          </a:prstGeom>
          <a:noFill/>
        </p:spPr>
        <p:txBody>
          <a:bodyPr wrap="square" rtlCol="0">
            <a:spAutoFit/>
          </a:bodyPr>
          <a:lstStyle/>
          <a:p>
            <a:pPr algn="ctr"/>
            <a:r>
              <a:rPr lang="en-US" sz="2000" b="1">
                <a:solidFill>
                  <a:srgbClr val="0000FF"/>
                </a:solidFill>
              </a:rPr>
              <a:t>Say the number.  Say the number the Say Ten Way.  (click)</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14</a:t>
            </a:r>
          </a:p>
          <a:p>
            <a:pPr algn="ctr"/>
            <a:r>
              <a:rPr lang="en-US" sz="140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a:t>Hide Zero for Teen Numbers</a:t>
            </a:r>
            <a:endParaRPr lang="en-US" sz="8000" b="1"/>
          </a:p>
        </p:txBody>
      </p:sp>
      <p:sp>
        <p:nvSpPr>
          <p:cNvPr id="44" name="Rectangle 43"/>
          <p:cNvSpPr/>
          <p:nvPr/>
        </p:nvSpPr>
        <p:spPr>
          <a:xfrm>
            <a:off x="1295400" y="2317174"/>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828800" y="2088574"/>
            <a:ext cx="3182281" cy="2215991"/>
          </a:xfrm>
          <a:prstGeom prst="rect">
            <a:avLst/>
          </a:prstGeom>
          <a:noFill/>
        </p:spPr>
        <p:txBody>
          <a:bodyPr wrap="none" rtlCol="0">
            <a:spAutoFit/>
          </a:bodyPr>
          <a:lstStyle/>
          <a:p>
            <a:r>
              <a:rPr lang="en-US" sz="13800"/>
              <a:t>1   0</a:t>
            </a:r>
          </a:p>
        </p:txBody>
      </p:sp>
      <p:pic>
        <p:nvPicPr>
          <p:cNvPr id="228354" name="Picture 2" descr="http://www.picgifs.com/clip-art/entertainment/magic-tricks/clip-art-magic-tricks-495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39881" y="2497587"/>
            <a:ext cx="1862178" cy="4019052"/>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3352800" y="2317174"/>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886200" y="2088574"/>
            <a:ext cx="1082348" cy="2215991"/>
          </a:xfrm>
          <a:prstGeom prst="rect">
            <a:avLst/>
          </a:prstGeom>
          <a:noFill/>
        </p:spPr>
        <p:txBody>
          <a:bodyPr wrap="none" rtlCol="0">
            <a:spAutoFit/>
          </a:bodyPr>
          <a:lstStyle/>
          <a:p>
            <a:r>
              <a:rPr lang="en-US" sz="13800"/>
              <a:t>1</a:t>
            </a:r>
          </a:p>
        </p:txBody>
      </p:sp>
    </p:spTree>
    <p:extLst>
      <p:ext uri="{BB962C8B-B14F-4D97-AF65-F5344CB8AC3E}">
        <p14:creationId xmlns:p14="http://schemas.microsoft.com/office/powerpoint/2010/main" val="126236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38889E-6 -3.7037E-6 L 0.25 -3.7037E-6 " pathEditMode="relative" rAng="0" ptsTypes="AA">
                                      <p:cBhvr>
                                        <p:cTn id="6" dur="2000" fill="hold"/>
                                        <p:tgtEl>
                                          <p:spTgt spid="47"/>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2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2516188" y="990639"/>
            <a:ext cx="4111625" cy="707886"/>
          </a:xfrm>
          <a:prstGeom prst="rect">
            <a:avLst/>
          </a:prstGeom>
          <a:noFill/>
        </p:spPr>
        <p:txBody>
          <a:bodyPr wrap="square" rtlCol="0">
            <a:spAutoFit/>
          </a:bodyPr>
          <a:lstStyle/>
          <a:p>
            <a:pPr algn="ctr"/>
            <a:r>
              <a:rPr lang="en-US" sz="2000" b="1">
                <a:solidFill>
                  <a:srgbClr val="0000FF"/>
                </a:solidFill>
              </a:rPr>
              <a:t>Say the number.  Say the number the Say Ten Way.  (click)</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14</a:t>
            </a:r>
          </a:p>
          <a:p>
            <a:pPr algn="ctr"/>
            <a:r>
              <a:rPr lang="en-US" sz="140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a:t>Hide Zero for Teen Numbers</a:t>
            </a:r>
            <a:endParaRPr lang="en-US" sz="8000" b="1"/>
          </a:p>
        </p:txBody>
      </p:sp>
      <p:sp>
        <p:nvSpPr>
          <p:cNvPr id="44" name="Rectangle 43"/>
          <p:cNvSpPr/>
          <p:nvPr/>
        </p:nvSpPr>
        <p:spPr>
          <a:xfrm>
            <a:off x="1295400" y="2317174"/>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828800" y="2088574"/>
            <a:ext cx="3182281" cy="2215991"/>
          </a:xfrm>
          <a:prstGeom prst="rect">
            <a:avLst/>
          </a:prstGeom>
          <a:noFill/>
        </p:spPr>
        <p:txBody>
          <a:bodyPr wrap="none" rtlCol="0">
            <a:spAutoFit/>
          </a:bodyPr>
          <a:lstStyle/>
          <a:p>
            <a:r>
              <a:rPr lang="en-US" sz="13800"/>
              <a:t>1   0</a:t>
            </a:r>
          </a:p>
        </p:txBody>
      </p:sp>
      <p:pic>
        <p:nvPicPr>
          <p:cNvPr id="228354" name="Picture 2" descr="http://www.picgifs.com/clip-art/entertainment/magic-tricks/clip-art-magic-tricks-495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39881" y="2497587"/>
            <a:ext cx="1862178" cy="4019052"/>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3352800" y="2317174"/>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886200" y="2088574"/>
            <a:ext cx="1082348" cy="2215991"/>
          </a:xfrm>
          <a:prstGeom prst="rect">
            <a:avLst/>
          </a:prstGeom>
          <a:noFill/>
        </p:spPr>
        <p:txBody>
          <a:bodyPr wrap="none" rtlCol="0">
            <a:spAutoFit/>
          </a:bodyPr>
          <a:lstStyle/>
          <a:p>
            <a:r>
              <a:rPr lang="en-US" sz="13800"/>
              <a:t>9</a:t>
            </a:r>
          </a:p>
        </p:txBody>
      </p:sp>
    </p:spTree>
    <p:extLst>
      <p:ext uri="{BB962C8B-B14F-4D97-AF65-F5344CB8AC3E}">
        <p14:creationId xmlns:p14="http://schemas.microsoft.com/office/powerpoint/2010/main" val="172942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38889E-6 -3.7037E-6 L 0.25 -3.7037E-6 " pathEditMode="relative" rAng="0" ptsTypes="AA">
                                      <p:cBhvr>
                                        <p:cTn id="6" dur="2000" fill="hold"/>
                                        <p:tgtEl>
                                          <p:spTgt spid="47"/>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2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2516188" y="990639"/>
            <a:ext cx="4111625" cy="707886"/>
          </a:xfrm>
          <a:prstGeom prst="rect">
            <a:avLst/>
          </a:prstGeom>
          <a:noFill/>
        </p:spPr>
        <p:txBody>
          <a:bodyPr wrap="square" rtlCol="0">
            <a:spAutoFit/>
          </a:bodyPr>
          <a:lstStyle/>
          <a:p>
            <a:pPr algn="ctr"/>
            <a:r>
              <a:rPr lang="en-US" sz="2000" b="1">
                <a:solidFill>
                  <a:srgbClr val="0000FF"/>
                </a:solidFill>
              </a:rPr>
              <a:t>Say the number.  Say the number the Say Ten Way.  (click)</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14</a:t>
            </a:r>
          </a:p>
          <a:p>
            <a:pPr algn="ctr"/>
            <a:r>
              <a:rPr lang="en-US" sz="140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a:t>Hide Zero for Teen Numbers</a:t>
            </a:r>
            <a:endParaRPr lang="en-US" sz="8000" b="1"/>
          </a:p>
        </p:txBody>
      </p:sp>
      <p:sp>
        <p:nvSpPr>
          <p:cNvPr id="44" name="Rectangle 43"/>
          <p:cNvSpPr/>
          <p:nvPr/>
        </p:nvSpPr>
        <p:spPr>
          <a:xfrm>
            <a:off x="1295400" y="2317174"/>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828800" y="2088574"/>
            <a:ext cx="3182281" cy="2215991"/>
          </a:xfrm>
          <a:prstGeom prst="rect">
            <a:avLst/>
          </a:prstGeom>
          <a:noFill/>
        </p:spPr>
        <p:txBody>
          <a:bodyPr wrap="none" rtlCol="0">
            <a:spAutoFit/>
          </a:bodyPr>
          <a:lstStyle/>
          <a:p>
            <a:r>
              <a:rPr lang="en-US" sz="13800"/>
              <a:t>1   0</a:t>
            </a:r>
          </a:p>
        </p:txBody>
      </p:sp>
      <p:pic>
        <p:nvPicPr>
          <p:cNvPr id="228354" name="Picture 2" descr="http://www.picgifs.com/clip-art/entertainment/magic-tricks/clip-art-magic-tricks-495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39881" y="2497587"/>
            <a:ext cx="1862178" cy="4019052"/>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3352800" y="2317174"/>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886200" y="2088574"/>
            <a:ext cx="1082348" cy="2215991"/>
          </a:xfrm>
          <a:prstGeom prst="rect">
            <a:avLst/>
          </a:prstGeom>
          <a:noFill/>
        </p:spPr>
        <p:txBody>
          <a:bodyPr wrap="none" rtlCol="0">
            <a:spAutoFit/>
          </a:bodyPr>
          <a:lstStyle/>
          <a:p>
            <a:r>
              <a:rPr lang="en-US" sz="13800"/>
              <a:t>3</a:t>
            </a:r>
          </a:p>
        </p:txBody>
      </p:sp>
    </p:spTree>
    <p:extLst>
      <p:ext uri="{BB962C8B-B14F-4D97-AF65-F5344CB8AC3E}">
        <p14:creationId xmlns:p14="http://schemas.microsoft.com/office/powerpoint/2010/main" val="20778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38889E-6 -3.7037E-6 L 0.25 -3.7037E-6 " pathEditMode="relative" rAng="0" ptsTypes="AA">
                                      <p:cBhvr>
                                        <p:cTn id="6" dur="2000" fill="hold"/>
                                        <p:tgtEl>
                                          <p:spTgt spid="47"/>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2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2516188" y="990639"/>
            <a:ext cx="4111625" cy="707886"/>
          </a:xfrm>
          <a:prstGeom prst="rect">
            <a:avLst/>
          </a:prstGeom>
          <a:noFill/>
        </p:spPr>
        <p:txBody>
          <a:bodyPr wrap="square" rtlCol="0">
            <a:spAutoFit/>
          </a:bodyPr>
          <a:lstStyle/>
          <a:p>
            <a:pPr algn="ctr"/>
            <a:r>
              <a:rPr lang="en-US" sz="2000" b="1">
                <a:solidFill>
                  <a:srgbClr val="0000FF"/>
                </a:solidFill>
              </a:rPr>
              <a:t>Say the number.  Say the number the Say Ten Way.  (click)</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14</a:t>
            </a:r>
          </a:p>
          <a:p>
            <a:pPr algn="ctr"/>
            <a:r>
              <a:rPr lang="en-US" sz="140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a:t>Hide Zero for Teen Numbers</a:t>
            </a:r>
            <a:endParaRPr lang="en-US" sz="8000" b="1"/>
          </a:p>
        </p:txBody>
      </p:sp>
      <p:sp>
        <p:nvSpPr>
          <p:cNvPr id="44" name="Rectangle 43"/>
          <p:cNvSpPr/>
          <p:nvPr/>
        </p:nvSpPr>
        <p:spPr>
          <a:xfrm>
            <a:off x="1295400" y="2317174"/>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828800" y="2088574"/>
            <a:ext cx="3182281" cy="2215991"/>
          </a:xfrm>
          <a:prstGeom prst="rect">
            <a:avLst/>
          </a:prstGeom>
          <a:noFill/>
        </p:spPr>
        <p:txBody>
          <a:bodyPr wrap="none" rtlCol="0">
            <a:spAutoFit/>
          </a:bodyPr>
          <a:lstStyle/>
          <a:p>
            <a:r>
              <a:rPr lang="en-US" sz="13800"/>
              <a:t>1   0</a:t>
            </a:r>
          </a:p>
        </p:txBody>
      </p:sp>
      <p:pic>
        <p:nvPicPr>
          <p:cNvPr id="228354" name="Picture 2" descr="http://www.picgifs.com/clip-art/entertainment/magic-tricks/clip-art-magic-tricks-495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39881" y="2497587"/>
            <a:ext cx="1862178" cy="4019052"/>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3352800" y="2317174"/>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886200" y="2088574"/>
            <a:ext cx="1082348" cy="2215991"/>
          </a:xfrm>
          <a:prstGeom prst="rect">
            <a:avLst/>
          </a:prstGeom>
          <a:noFill/>
        </p:spPr>
        <p:txBody>
          <a:bodyPr wrap="none" rtlCol="0">
            <a:spAutoFit/>
          </a:bodyPr>
          <a:lstStyle/>
          <a:p>
            <a:r>
              <a:rPr lang="en-US" sz="13800"/>
              <a:t>6</a:t>
            </a:r>
          </a:p>
        </p:txBody>
      </p:sp>
    </p:spTree>
    <p:extLst>
      <p:ext uri="{BB962C8B-B14F-4D97-AF65-F5344CB8AC3E}">
        <p14:creationId xmlns:p14="http://schemas.microsoft.com/office/powerpoint/2010/main" val="335611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38889E-6 -3.7037E-6 L 0.25 -3.7037E-6 " pathEditMode="relative" rAng="0" ptsTypes="AA">
                                      <p:cBhvr>
                                        <p:cTn id="6" dur="2000" fill="hold"/>
                                        <p:tgtEl>
                                          <p:spTgt spid="47"/>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2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2516188" y="990639"/>
            <a:ext cx="4111625" cy="707886"/>
          </a:xfrm>
          <a:prstGeom prst="rect">
            <a:avLst/>
          </a:prstGeom>
          <a:noFill/>
        </p:spPr>
        <p:txBody>
          <a:bodyPr wrap="square" rtlCol="0">
            <a:spAutoFit/>
          </a:bodyPr>
          <a:lstStyle/>
          <a:p>
            <a:pPr algn="ctr"/>
            <a:r>
              <a:rPr lang="en-US" sz="2000" b="1">
                <a:solidFill>
                  <a:srgbClr val="0000FF"/>
                </a:solidFill>
              </a:rPr>
              <a:t>Say the number.  Say the number the Say Ten Way.  (click)</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14</a:t>
            </a:r>
          </a:p>
          <a:p>
            <a:pPr algn="ctr"/>
            <a:r>
              <a:rPr lang="en-US" sz="140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a:t>Hide Zero for Teen Numbers</a:t>
            </a:r>
            <a:endParaRPr lang="en-US" sz="8000" b="1"/>
          </a:p>
        </p:txBody>
      </p:sp>
      <p:sp>
        <p:nvSpPr>
          <p:cNvPr id="44" name="Rectangle 43"/>
          <p:cNvSpPr/>
          <p:nvPr/>
        </p:nvSpPr>
        <p:spPr>
          <a:xfrm>
            <a:off x="1295400" y="2317174"/>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828800" y="2088574"/>
            <a:ext cx="3182281" cy="2215991"/>
          </a:xfrm>
          <a:prstGeom prst="rect">
            <a:avLst/>
          </a:prstGeom>
          <a:noFill/>
        </p:spPr>
        <p:txBody>
          <a:bodyPr wrap="none" rtlCol="0">
            <a:spAutoFit/>
          </a:bodyPr>
          <a:lstStyle/>
          <a:p>
            <a:r>
              <a:rPr lang="en-US" sz="13800"/>
              <a:t>1   0</a:t>
            </a:r>
          </a:p>
        </p:txBody>
      </p:sp>
      <p:pic>
        <p:nvPicPr>
          <p:cNvPr id="228354" name="Picture 2" descr="http://www.picgifs.com/clip-art/entertainment/magic-tricks/clip-art-magic-tricks-495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39881" y="2497587"/>
            <a:ext cx="1862178" cy="4019052"/>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3352800" y="2317174"/>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886200" y="2088574"/>
            <a:ext cx="1082348" cy="2215991"/>
          </a:xfrm>
          <a:prstGeom prst="rect">
            <a:avLst/>
          </a:prstGeom>
          <a:noFill/>
        </p:spPr>
        <p:txBody>
          <a:bodyPr wrap="none" rtlCol="0">
            <a:spAutoFit/>
          </a:bodyPr>
          <a:lstStyle/>
          <a:p>
            <a:r>
              <a:rPr lang="en-US" sz="13800"/>
              <a:t>2</a:t>
            </a:r>
          </a:p>
        </p:txBody>
      </p:sp>
    </p:spTree>
    <p:extLst>
      <p:ext uri="{BB962C8B-B14F-4D97-AF65-F5344CB8AC3E}">
        <p14:creationId xmlns:p14="http://schemas.microsoft.com/office/powerpoint/2010/main" val="103165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38889E-6 -3.7037E-6 L 0.25 -3.7037E-6 " pathEditMode="relative" rAng="0" ptsTypes="AA">
                                      <p:cBhvr>
                                        <p:cTn id="6" dur="2000" fill="hold"/>
                                        <p:tgtEl>
                                          <p:spTgt spid="47"/>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2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2516188" y="990639"/>
            <a:ext cx="4111625" cy="707886"/>
          </a:xfrm>
          <a:prstGeom prst="rect">
            <a:avLst/>
          </a:prstGeom>
          <a:noFill/>
        </p:spPr>
        <p:txBody>
          <a:bodyPr wrap="square" rtlCol="0">
            <a:spAutoFit/>
          </a:bodyPr>
          <a:lstStyle/>
          <a:p>
            <a:pPr algn="ctr"/>
            <a:r>
              <a:rPr lang="en-US" sz="2000" b="1">
                <a:solidFill>
                  <a:srgbClr val="0000FF"/>
                </a:solidFill>
              </a:rPr>
              <a:t>Say the number.  Say the number the Say Ten Way.  (click)</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14</a:t>
            </a:r>
          </a:p>
          <a:p>
            <a:pPr algn="ctr"/>
            <a:r>
              <a:rPr lang="en-US" sz="140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a:t>Hide Zero for Teen Numbers</a:t>
            </a:r>
            <a:endParaRPr lang="en-US" sz="8000" b="1"/>
          </a:p>
        </p:txBody>
      </p:sp>
      <p:sp>
        <p:nvSpPr>
          <p:cNvPr id="44" name="Rectangle 43"/>
          <p:cNvSpPr/>
          <p:nvPr/>
        </p:nvSpPr>
        <p:spPr>
          <a:xfrm>
            <a:off x="1295400" y="2317174"/>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828800" y="2088574"/>
            <a:ext cx="3182281" cy="2215991"/>
          </a:xfrm>
          <a:prstGeom prst="rect">
            <a:avLst/>
          </a:prstGeom>
          <a:noFill/>
        </p:spPr>
        <p:txBody>
          <a:bodyPr wrap="none" rtlCol="0">
            <a:spAutoFit/>
          </a:bodyPr>
          <a:lstStyle/>
          <a:p>
            <a:r>
              <a:rPr lang="en-US" sz="13800"/>
              <a:t>1   0</a:t>
            </a:r>
          </a:p>
        </p:txBody>
      </p:sp>
      <p:pic>
        <p:nvPicPr>
          <p:cNvPr id="228354" name="Picture 2" descr="http://www.picgifs.com/clip-art/entertainment/magic-tricks/clip-art-magic-tricks-495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39881" y="2497587"/>
            <a:ext cx="1862178" cy="4019052"/>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3352800" y="2317174"/>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886200" y="2088574"/>
            <a:ext cx="1082348" cy="2215991"/>
          </a:xfrm>
          <a:prstGeom prst="rect">
            <a:avLst/>
          </a:prstGeom>
          <a:noFill/>
        </p:spPr>
        <p:txBody>
          <a:bodyPr wrap="none" rtlCol="0">
            <a:spAutoFit/>
          </a:bodyPr>
          <a:lstStyle/>
          <a:p>
            <a:r>
              <a:rPr lang="en-US" sz="13800"/>
              <a:t>7</a:t>
            </a:r>
          </a:p>
        </p:txBody>
      </p:sp>
    </p:spTree>
    <p:extLst>
      <p:ext uri="{BB962C8B-B14F-4D97-AF65-F5344CB8AC3E}">
        <p14:creationId xmlns:p14="http://schemas.microsoft.com/office/powerpoint/2010/main" val="45121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38889E-6 -3.7037E-6 L 0.25 -3.7037E-6 " pathEditMode="relative" rAng="0" ptsTypes="AA">
                                      <p:cBhvr>
                                        <p:cTn id="6" dur="2000" fill="hold"/>
                                        <p:tgtEl>
                                          <p:spTgt spid="47"/>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2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2516188" y="990639"/>
            <a:ext cx="4111625" cy="707886"/>
          </a:xfrm>
          <a:prstGeom prst="rect">
            <a:avLst/>
          </a:prstGeom>
          <a:noFill/>
        </p:spPr>
        <p:txBody>
          <a:bodyPr wrap="square" rtlCol="0">
            <a:spAutoFit/>
          </a:bodyPr>
          <a:lstStyle/>
          <a:p>
            <a:pPr algn="ctr"/>
            <a:r>
              <a:rPr lang="en-US" sz="2000" b="1">
                <a:solidFill>
                  <a:srgbClr val="0000FF"/>
                </a:solidFill>
              </a:rPr>
              <a:t>Say the number.  Say the number the Say Ten Way.  (click)</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14</a:t>
            </a:r>
          </a:p>
          <a:p>
            <a:pPr algn="ctr"/>
            <a:r>
              <a:rPr lang="en-US" sz="140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a:t>Hide Zero for Teen Numbers</a:t>
            </a:r>
            <a:endParaRPr lang="en-US" sz="8000" b="1"/>
          </a:p>
        </p:txBody>
      </p:sp>
      <p:sp>
        <p:nvSpPr>
          <p:cNvPr id="44" name="Rectangle 43"/>
          <p:cNvSpPr/>
          <p:nvPr/>
        </p:nvSpPr>
        <p:spPr>
          <a:xfrm>
            <a:off x="1295400" y="2317174"/>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828800" y="2088574"/>
            <a:ext cx="3182281" cy="2215991"/>
          </a:xfrm>
          <a:prstGeom prst="rect">
            <a:avLst/>
          </a:prstGeom>
          <a:noFill/>
        </p:spPr>
        <p:txBody>
          <a:bodyPr wrap="none" rtlCol="0">
            <a:spAutoFit/>
          </a:bodyPr>
          <a:lstStyle/>
          <a:p>
            <a:r>
              <a:rPr lang="en-US" sz="13800"/>
              <a:t>1   0</a:t>
            </a:r>
          </a:p>
        </p:txBody>
      </p:sp>
      <p:pic>
        <p:nvPicPr>
          <p:cNvPr id="228354" name="Picture 2" descr="http://www.picgifs.com/clip-art/entertainment/magic-tricks/clip-art-magic-tricks-495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39881" y="2497587"/>
            <a:ext cx="1862178" cy="4019052"/>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3352800" y="2317174"/>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886200" y="2088574"/>
            <a:ext cx="1082348" cy="2215991"/>
          </a:xfrm>
          <a:prstGeom prst="rect">
            <a:avLst/>
          </a:prstGeom>
          <a:noFill/>
        </p:spPr>
        <p:txBody>
          <a:bodyPr wrap="none" rtlCol="0">
            <a:spAutoFit/>
          </a:bodyPr>
          <a:lstStyle/>
          <a:p>
            <a:r>
              <a:rPr lang="en-US" sz="13800"/>
              <a:t>4</a:t>
            </a:r>
          </a:p>
        </p:txBody>
      </p:sp>
    </p:spTree>
    <p:extLst>
      <p:ext uri="{BB962C8B-B14F-4D97-AF65-F5344CB8AC3E}">
        <p14:creationId xmlns:p14="http://schemas.microsoft.com/office/powerpoint/2010/main" val="142996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38889E-6 -3.7037E-6 L 0.25 -3.7037E-6 " pathEditMode="relative" rAng="0" ptsTypes="AA">
                                      <p:cBhvr>
                                        <p:cTn id="6" dur="2000" fill="hold"/>
                                        <p:tgtEl>
                                          <p:spTgt spid="47"/>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2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2516188" y="990639"/>
            <a:ext cx="4111625" cy="707886"/>
          </a:xfrm>
          <a:prstGeom prst="rect">
            <a:avLst/>
          </a:prstGeom>
          <a:noFill/>
        </p:spPr>
        <p:txBody>
          <a:bodyPr wrap="square" rtlCol="0">
            <a:spAutoFit/>
          </a:bodyPr>
          <a:lstStyle/>
          <a:p>
            <a:pPr algn="ctr"/>
            <a:r>
              <a:rPr lang="en-US" sz="2000" b="1">
                <a:solidFill>
                  <a:srgbClr val="0000FF"/>
                </a:solidFill>
              </a:rPr>
              <a:t>Say the number.  Say the number the Say Ten Way.  (click)</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14</a:t>
            </a:r>
          </a:p>
          <a:p>
            <a:pPr algn="ctr"/>
            <a:r>
              <a:rPr lang="en-US" sz="1400"/>
              <a:t>Fluency</a:t>
            </a:r>
          </a:p>
        </p:txBody>
      </p:sp>
      <p:sp>
        <p:nvSpPr>
          <p:cNvPr id="21" name="TextBox 20"/>
          <p:cNvSpPr txBox="1"/>
          <p:nvPr/>
        </p:nvSpPr>
        <p:spPr>
          <a:xfrm>
            <a:off x="794992" y="556657"/>
            <a:ext cx="7467598" cy="523220"/>
          </a:xfrm>
          <a:prstGeom prst="rect">
            <a:avLst/>
          </a:prstGeom>
          <a:noFill/>
        </p:spPr>
        <p:txBody>
          <a:bodyPr wrap="square" rtlCol="0">
            <a:spAutoFit/>
          </a:bodyPr>
          <a:lstStyle/>
          <a:p>
            <a:pPr algn="ctr"/>
            <a:r>
              <a:rPr lang="en-US" sz="2800" b="1"/>
              <a:t>Hide Zero for Teen Numbers</a:t>
            </a:r>
            <a:endParaRPr lang="en-US" sz="8000" b="1"/>
          </a:p>
        </p:txBody>
      </p:sp>
      <p:sp>
        <p:nvSpPr>
          <p:cNvPr id="44" name="Rectangle 43"/>
          <p:cNvSpPr/>
          <p:nvPr/>
        </p:nvSpPr>
        <p:spPr>
          <a:xfrm>
            <a:off x="1295400" y="2317174"/>
            <a:ext cx="4191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828800" y="2088574"/>
            <a:ext cx="3182281" cy="2215991"/>
          </a:xfrm>
          <a:prstGeom prst="rect">
            <a:avLst/>
          </a:prstGeom>
          <a:noFill/>
        </p:spPr>
        <p:txBody>
          <a:bodyPr wrap="none" rtlCol="0">
            <a:spAutoFit/>
          </a:bodyPr>
          <a:lstStyle/>
          <a:p>
            <a:r>
              <a:rPr lang="en-US" sz="13800"/>
              <a:t>1   0</a:t>
            </a:r>
          </a:p>
        </p:txBody>
      </p:sp>
      <p:pic>
        <p:nvPicPr>
          <p:cNvPr id="228354" name="Picture 2" descr="http://www.picgifs.com/clip-art/entertainment/magic-tricks/clip-art-magic-tricks-495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39881" y="2497587"/>
            <a:ext cx="1862178" cy="4019052"/>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3352800" y="2317174"/>
            <a:ext cx="2133600" cy="1905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886200" y="2088574"/>
            <a:ext cx="1082348" cy="2215991"/>
          </a:xfrm>
          <a:prstGeom prst="rect">
            <a:avLst/>
          </a:prstGeom>
          <a:noFill/>
        </p:spPr>
        <p:txBody>
          <a:bodyPr wrap="none" rtlCol="0">
            <a:spAutoFit/>
          </a:bodyPr>
          <a:lstStyle/>
          <a:p>
            <a:r>
              <a:rPr lang="en-US" sz="13800"/>
              <a:t>8</a:t>
            </a:r>
          </a:p>
        </p:txBody>
      </p:sp>
    </p:spTree>
    <p:extLst>
      <p:ext uri="{BB962C8B-B14F-4D97-AF65-F5344CB8AC3E}">
        <p14:creationId xmlns:p14="http://schemas.microsoft.com/office/powerpoint/2010/main" val="88620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38889E-6 -3.7037E-6 L 0.25 -3.7037E-6 " pathEditMode="relative" rAng="0" ptsTypes="AA">
                                      <p:cBhvr>
                                        <p:cTn id="6" dur="2000" fill="hold"/>
                                        <p:tgtEl>
                                          <p:spTgt spid="47"/>
                                        </p:tgtEl>
                                        <p:attrNameLst>
                                          <p:attrName>ppt_x</p:attrName>
                                          <p:attrName>ppt_y</p:attrName>
                                        </p:attrNameLst>
                                      </p:cBhvr>
                                      <p:rCtr x="12500" y="0"/>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2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9F82-6F3D-B7C4-771E-88221317CE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6E8FB05-5069-DFC5-753C-6674710FDB4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24706464"/>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612775" y="898027"/>
            <a:ext cx="7947445" cy="400110"/>
          </a:xfrm>
          <a:prstGeom prst="rect">
            <a:avLst/>
          </a:prstGeom>
          <a:noFill/>
        </p:spPr>
        <p:txBody>
          <a:bodyPr wrap="square" rtlCol="0">
            <a:spAutoFit/>
          </a:bodyPr>
          <a:lstStyle/>
          <a:p>
            <a:pPr algn="ctr"/>
            <a:r>
              <a:rPr lang="en-US" sz="2000" b="1">
                <a:solidFill>
                  <a:srgbClr val="0000FF"/>
                </a:solidFill>
              </a:rPr>
              <a:t>Count how many are in each array.</a:t>
            </a:r>
          </a:p>
        </p:txBody>
      </p:sp>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5, Lesson 14</a:t>
            </a:r>
          </a:p>
          <a:p>
            <a:pPr algn="ctr"/>
            <a:r>
              <a:rPr lang="en-US" sz="1400"/>
              <a:t>Fluency</a:t>
            </a:r>
          </a:p>
        </p:txBody>
      </p:sp>
      <p:sp>
        <p:nvSpPr>
          <p:cNvPr id="21" name="TextBox 20"/>
          <p:cNvSpPr txBox="1"/>
          <p:nvPr/>
        </p:nvSpPr>
        <p:spPr>
          <a:xfrm>
            <a:off x="798305" y="443590"/>
            <a:ext cx="7467598" cy="523220"/>
          </a:xfrm>
          <a:prstGeom prst="rect">
            <a:avLst/>
          </a:prstGeom>
          <a:noFill/>
        </p:spPr>
        <p:txBody>
          <a:bodyPr wrap="square" rtlCol="0">
            <a:spAutoFit/>
          </a:bodyPr>
          <a:lstStyle/>
          <a:p>
            <a:pPr algn="ctr"/>
            <a:r>
              <a:rPr lang="en-US" sz="2800" b="1"/>
              <a:t>Teen Counting Array Template</a:t>
            </a:r>
            <a:endParaRPr lang="en-US" sz="8000" b="1"/>
          </a:p>
        </p:txBody>
      </p:sp>
      <p:pic>
        <p:nvPicPr>
          <p:cNvPr id="3" name="Picture 2"/>
          <p:cNvPicPr>
            <a:picLocks noChangeAspect="1"/>
          </p:cNvPicPr>
          <p:nvPr/>
        </p:nvPicPr>
        <p:blipFill>
          <a:blip r:embed="rId4"/>
          <a:stretch>
            <a:fillRect/>
          </a:stretch>
        </p:blipFill>
        <p:spPr>
          <a:xfrm>
            <a:off x="2337904" y="1442598"/>
            <a:ext cx="4465674" cy="4916246"/>
          </a:xfrm>
          <a:prstGeom prst="rect">
            <a:avLst/>
          </a:prstGeom>
        </p:spPr>
      </p:pic>
      <p:pic>
        <p:nvPicPr>
          <p:cNvPr id="227330" name="Picture 2" descr="http://www.naquagpto.com/wp-content/uploads/2012/03/I-love-school-Wiser-232x3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989" y="4253973"/>
            <a:ext cx="1725682" cy="223148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www.naquagpto.com/wp-content/uploads/2012/03/I-love-school-Wiser-232x3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9811" y="4253973"/>
            <a:ext cx="1725682" cy="2231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369532"/>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5, Lesson 14</a:t>
            </a:r>
          </a:p>
        </p:txBody>
      </p:sp>
      <p:sp>
        <p:nvSpPr>
          <p:cNvPr id="16" name="TextBox 15"/>
          <p:cNvSpPr txBox="1"/>
          <p:nvPr/>
        </p:nvSpPr>
        <p:spPr>
          <a:xfrm>
            <a:off x="422275" y="955110"/>
            <a:ext cx="8229600" cy="1446550"/>
          </a:xfrm>
          <a:prstGeom prst="rect">
            <a:avLst/>
          </a:prstGeom>
          <a:noFill/>
        </p:spPr>
        <p:txBody>
          <a:bodyPr wrap="square" rtlCol="0">
            <a:spAutoFit/>
          </a:bodyPr>
          <a:lstStyle/>
          <a:p>
            <a:pPr algn="ctr"/>
            <a:r>
              <a:rPr lang="en-US" sz="2200" b="1"/>
              <a:t>Eva put her 12 cookies on her cookie sheet in 2 rows of 6.  Draw</a:t>
            </a:r>
          </a:p>
          <a:p>
            <a:pPr algn="ctr"/>
            <a:r>
              <a:rPr lang="en-US" sz="2200" b="1"/>
              <a:t>Eva’s cookies.  Show her 12 cookies as a number bond of 10 ones</a:t>
            </a:r>
          </a:p>
          <a:p>
            <a:pPr algn="ctr"/>
            <a:r>
              <a:rPr lang="en-US" sz="2200" b="1"/>
              <a:t>and 2 ones and with your Hide Zero cards.  Then, find and circle the</a:t>
            </a:r>
          </a:p>
          <a:p>
            <a:pPr algn="ctr"/>
            <a:r>
              <a:rPr lang="en-US" sz="2200" b="1"/>
              <a:t>10 cookies that are inside the 12 cookies.</a:t>
            </a:r>
          </a:p>
        </p:txBody>
      </p:sp>
      <p:pic>
        <p:nvPicPr>
          <p:cNvPr id="2" name="Picture 2" descr="http://cliparts.co/cliparts/kc8/kpr/kc8kpro6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3097040"/>
            <a:ext cx="2126931" cy="333092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155575" y="183529"/>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48130" name="AutoShape 2"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3" name="AutoShape 5"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39424065"/>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14</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54837" y="904480"/>
            <a:ext cx="7834324" cy="3046988"/>
          </a:xfrm>
          <a:prstGeom prst="rect">
            <a:avLst/>
          </a:prstGeom>
          <a:noFill/>
        </p:spPr>
        <p:txBody>
          <a:bodyPr wrap="none" rtlCol="0">
            <a:spAutoFit/>
          </a:bodyPr>
          <a:lstStyle/>
          <a:p>
            <a:pPr algn="ctr"/>
            <a:r>
              <a:rPr lang="en-US" sz="2400" b="1">
                <a:solidFill>
                  <a:srgbClr val="0000FF"/>
                </a:solidFill>
              </a:rPr>
              <a:t>Let’s see how well you can show, count, and write numbers!</a:t>
            </a:r>
          </a:p>
          <a:p>
            <a:pPr algn="ctr"/>
            <a:endParaRPr lang="en-US" sz="2400" b="1">
              <a:solidFill>
                <a:srgbClr val="0000FF"/>
              </a:solidFill>
            </a:endParaRPr>
          </a:p>
          <a:p>
            <a:pPr algn="ctr"/>
            <a:r>
              <a:rPr lang="en-US" sz="2000" b="1">
                <a:solidFill>
                  <a:srgbClr val="FF0000"/>
                </a:solidFill>
              </a:rPr>
              <a:t>Partner A-  Draw a card and tell your partner</a:t>
            </a:r>
          </a:p>
          <a:p>
            <a:pPr algn="ctr"/>
            <a:r>
              <a:rPr lang="en-US" sz="2000" b="1">
                <a:solidFill>
                  <a:srgbClr val="FF0000"/>
                </a:solidFill>
              </a:rPr>
              <a:t>the number.  You can say it the regular way</a:t>
            </a:r>
          </a:p>
          <a:p>
            <a:pPr algn="ctr"/>
            <a:r>
              <a:rPr lang="en-US" sz="2000" b="1">
                <a:solidFill>
                  <a:srgbClr val="FF0000"/>
                </a:solidFill>
              </a:rPr>
              <a:t>or the Say Ten way.</a:t>
            </a:r>
          </a:p>
          <a:p>
            <a:pPr algn="ctr"/>
            <a:endParaRPr lang="en-US" sz="2000" b="1">
              <a:solidFill>
                <a:srgbClr val="FF0000"/>
              </a:solidFill>
            </a:endParaRPr>
          </a:p>
          <a:p>
            <a:pPr algn="ctr"/>
            <a:r>
              <a:rPr lang="en-US" sz="2000" b="1">
                <a:solidFill>
                  <a:srgbClr val="009900"/>
                </a:solidFill>
              </a:rPr>
              <a:t>Partner B-  Put that number of objects around the </a:t>
            </a:r>
          </a:p>
          <a:p>
            <a:pPr algn="ctr"/>
            <a:r>
              <a:rPr lang="en-US" sz="2000" b="1">
                <a:solidFill>
                  <a:srgbClr val="009900"/>
                </a:solidFill>
              </a:rPr>
              <a:t>outside edge of your plate.  Take turns counting!</a:t>
            </a:r>
          </a:p>
          <a:p>
            <a:pPr algn="ctr"/>
            <a:endParaRPr lang="en-US" sz="2400" b="1">
              <a:solidFill>
                <a:srgbClr val="009900"/>
              </a:solidFill>
            </a:endParaRPr>
          </a:p>
        </p:txBody>
      </p:sp>
      <p:pic>
        <p:nvPicPr>
          <p:cNvPr id="8" name="Picture 7"/>
          <p:cNvPicPr>
            <a:picLocks noChangeAspect="1"/>
          </p:cNvPicPr>
          <p:nvPr/>
        </p:nvPicPr>
        <p:blipFill>
          <a:blip r:embed="rId3"/>
          <a:stretch>
            <a:fillRect/>
          </a:stretch>
        </p:blipFill>
        <p:spPr>
          <a:xfrm>
            <a:off x="3774069" y="3951468"/>
            <a:ext cx="1859761" cy="2002820"/>
          </a:xfrm>
          <a:prstGeom prst="rect">
            <a:avLst/>
          </a:prstGeom>
        </p:spPr>
      </p:pic>
      <p:pic>
        <p:nvPicPr>
          <p:cNvPr id="2052" name="Picture 4" descr="http://cliparts.co/cliparts/BpT/5ba/BpT5bagi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4673731"/>
            <a:ext cx="2276436" cy="187426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452819497"/>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14</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798291" y="904480"/>
            <a:ext cx="5547416" cy="2616101"/>
          </a:xfrm>
          <a:prstGeom prst="rect">
            <a:avLst/>
          </a:prstGeom>
          <a:noFill/>
        </p:spPr>
        <p:txBody>
          <a:bodyPr wrap="none" rtlCol="0">
            <a:spAutoFit/>
          </a:bodyPr>
          <a:lstStyle/>
          <a:p>
            <a:pPr algn="ctr"/>
            <a:endParaRPr lang="en-US" sz="2000" b="1">
              <a:solidFill>
                <a:srgbClr val="0000FF"/>
              </a:solidFill>
            </a:endParaRPr>
          </a:p>
          <a:p>
            <a:pPr algn="ctr"/>
            <a:r>
              <a:rPr lang="en-US" sz="2000" b="1">
                <a:solidFill>
                  <a:srgbClr val="009900"/>
                </a:solidFill>
              </a:rPr>
              <a:t>Partner B-  Draw a card and tell your partner</a:t>
            </a:r>
          </a:p>
          <a:p>
            <a:pPr algn="ctr"/>
            <a:r>
              <a:rPr lang="en-US" sz="2000" b="1">
                <a:solidFill>
                  <a:srgbClr val="009900"/>
                </a:solidFill>
              </a:rPr>
              <a:t>the number.  You can say it the regular way</a:t>
            </a:r>
          </a:p>
          <a:p>
            <a:pPr algn="ctr"/>
            <a:r>
              <a:rPr lang="en-US" sz="2000" b="1">
                <a:solidFill>
                  <a:srgbClr val="009900"/>
                </a:solidFill>
              </a:rPr>
              <a:t>or the Say Ten way.</a:t>
            </a:r>
          </a:p>
          <a:p>
            <a:pPr algn="ctr"/>
            <a:endParaRPr lang="en-US" sz="2000" b="1">
              <a:solidFill>
                <a:srgbClr val="FF0000"/>
              </a:solidFill>
            </a:endParaRPr>
          </a:p>
          <a:p>
            <a:pPr algn="ctr"/>
            <a:r>
              <a:rPr lang="en-US" sz="2000" b="1">
                <a:solidFill>
                  <a:srgbClr val="FF0000"/>
                </a:solidFill>
              </a:rPr>
              <a:t>Partner A-  Put that number of objects around the </a:t>
            </a:r>
          </a:p>
          <a:p>
            <a:pPr algn="ctr"/>
            <a:r>
              <a:rPr lang="en-US" sz="2000" b="1">
                <a:solidFill>
                  <a:srgbClr val="FF0000"/>
                </a:solidFill>
              </a:rPr>
              <a:t>outside edge of your plate.  Take turns counting!</a:t>
            </a:r>
          </a:p>
          <a:p>
            <a:pPr algn="ctr"/>
            <a:endParaRPr lang="en-US" sz="2400" b="1">
              <a:solidFill>
                <a:srgbClr val="009900"/>
              </a:solidFill>
            </a:endParaRPr>
          </a:p>
        </p:txBody>
      </p:sp>
      <p:pic>
        <p:nvPicPr>
          <p:cNvPr id="7" name="Picture 6"/>
          <p:cNvPicPr>
            <a:picLocks noChangeAspect="1"/>
          </p:cNvPicPr>
          <p:nvPr/>
        </p:nvPicPr>
        <p:blipFill>
          <a:blip r:embed="rId3"/>
          <a:stretch>
            <a:fillRect/>
          </a:stretch>
        </p:blipFill>
        <p:spPr>
          <a:xfrm>
            <a:off x="3642118" y="3500703"/>
            <a:ext cx="1859761" cy="2002820"/>
          </a:xfrm>
          <a:prstGeom prst="rect">
            <a:avLst/>
          </a:prstGeom>
        </p:spPr>
      </p:pic>
      <p:pic>
        <p:nvPicPr>
          <p:cNvPr id="3074" name="Picture 2" descr="http://www.clker.com/cliparts/Y/R/B/I/P/8/cartoon-giraffe-looking-up-turne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805858"/>
            <a:ext cx="1639680" cy="271913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29867592"/>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14</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421298" y="904480"/>
            <a:ext cx="6301404" cy="2308324"/>
          </a:xfrm>
          <a:prstGeom prst="rect">
            <a:avLst/>
          </a:prstGeom>
          <a:noFill/>
        </p:spPr>
        <p:txBody>
          <a:bodyPr wrap="none" rtlCol="0">
            <a:spAutoFit/>
          </a:bodyPr>
          <a:lstStyle/>
          <a:p>
            <a:pPr algn="ctr"/>
            <a:endParaRPr lang="en-US" sz="2000" b="1">
              <a:solidFill>
                <a:srgbClr val="0000FF"/>
              </a:solidFill>
            </a:endParaRPr>
          </a:p>
          <a:p>
            <a:pPr algn="ctr"/>
            <a:r>
              <a:rPr lang="en-US" sz="2000" b="1">
                <a:solidFill>
                  <a:srgbClr val="FF0000"/>
                </a:solidFill>
              </a:rPr>
              <a:t>Partner A-  Put any number of objects you want in a circle</a:t>
            </a:r>
          </a:p>
          <a:p>
            <a:pPr algn="ctr"/>
            <a:r>
              <a:rPr lang="en-US" sz="2000" b="1">
                <a:solidFill>
                  <a:srgbClr val="FF0000"/>
                </a:solidFill>
              </a:rPr>
              <a:t>around the edge of your plate.</a:t>
            </a:r>
          </a:p>
          <a:p>
            <a:pPr algn="ctr"/>
            <a:endParaRPr lang="en-US" sz="2000" b="1">
              <a:solidFill>
                <a:srgbClr val="009900"/>
              </a:solidFill>
            </a:endParaRPr>
          </a:p>
          <a:p>
            <a:pPr algn="ctr"/>
            <a:r>
              <a:rPr lang="en-US" sz="2000" b="1">
                <a:solidFill>
                  <a:srgbClr val="009900"/>
                </a:solidFill>
              </a:rPr>
              <a:t>Partner B-  Count the objects and write the number on </a:t>
            </a:r>
          </a:p>
          <a:p>
            <a:pPr algn="ctr"/>
            <a:r>
              <a:rPr lang="en-US" sz="2000" b="1">
                <a:solidFill>
                  <a:srgbClr val="009900"/>
                </a:solidFill>
              </a:rPr>
              <a:t>your board.</a:t>
            </a:r>
          </a:p>
          <a:p>
            <a:pPr algn="ctr"/>
            <a:endParaRPr lang="en-US" sz="2400" b="1">
              <a:solidFill>
                <a:srgbClr val="009900"/>
              </a:solidFill>
            </a:endParaRPr>
          </a:p>
        </p:txBody>
      </p:sp>
      <p:pic>
        <p:nvPicPr>
          <p:cNvPr id="7" name="Picture 6"/>
          <p:cNvPicPr>
            <a:picLocks noChangeAspect="1"/>
          </p:cNvPicPr>
          <p:nvPr/>
        </p:nvPicPr>
        <p:blipFill>
          <a:blip r:embed="rId3"/>
          <a:stretch>
            <a:fillRect/>
          </a:stretch>
        </p:blipFill>
        <p:spPr>
          <a:xfrm>
            <a:off x="6232919" y="2878180"/>
            <a:ext cx="1859761" cy="2002820"/>
          </a:xfrm>
          <a:prstGeom prst="rect">
            <a:avLst/>
          </a:prstGeom>
        </p:spPr>
      </p:pic>
      <p:sp>
        <p:nvSpPr>
          <p:cNvPr id="2" name="TextBox 1"/>
          <p:cNvSpPr txBox="1"/>
          <p:nvPr/>
        </p:nvSpPr>
        <p:spPr>
          <a:xfrm rot="21135013">
            <a:off x="293519" y="370020"/>
            <a:ext cx="2006383" cy="646331"/>
          </a:xfrm>
          <a:prstGeom prst="rect">
            <a:avLst/>
          </a:prstGeom>
          <a:noFill/>
        </p:spPr>
        <p:txBody>
          <a:bodyPr wrap="none" rtlCol="0">
            <a:spAutoFit/>
          </a:bodyPr>
          <a:lstStyle/>
          <a:p>
            <a:pPr algn="ctr"/>
            <a:r>
              <a:rPr lang="en-US" b="1">
                <a:solidFill>
                  <a:srgbClr val="0000FF"/>
                </a:solidFill>
              </a:rPr>
              <a:t>Let’s try something</a:t>
            </a:r>
          </a:p>
          <a:p>
            <a:pPr algn="ctr"/>
            <a:r>
              <a:rPr lang="en-US" b="1">
                <a:solidFill>
                  <a:srgbClr val="0000FF"/>
                </a:solidFill>
              </a:rPr>
              <a:t>different!</a:t>
            </a:r>
          </a:p>
        </p:txBody>
      </p:sp>
      <p:pic>
        <p:nvPicPr>
          <p:cNvPr id="4098" name="Picture 2" descr="http://www.clker.com/cliparts/A/E/U/P/6/0/elephant-looking-up-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4067277"/>
            <a:ext cx="2587625" cy="247118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765310753"/>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14</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79620" y="904480"/>
            <a:ext cx="6384761" cy="2308324"/>
          </a:xfrm>
          <a:prstGeom prst="rect">
            <a:avLst/>
          </a:prstGeom>
          <a:noFill/>
        </p:spPr>
        <p:txBody>
          <a:bodyPr wrap="none" rtlCol="0">
            <a:spAutoFit/>
          </a:bodyPr>
          <a:lstStyle/>
          <a:p>
            <a:pPr algn="ctr"/>
            <a:endParaRPr lang="en-US" sz="2000" b="1">
              <a:solidFill>
                <a:srgbClr val="0000FF"/>
              </a:solidFill>
            </a:endParaRPr>
          </a:p>
          <a:p>
            <a:pPr algn="ctr"/>
            <a:r>
              <a:rPr lang="en-US" sz="2000" b="1">
                <a:solidFill>
                  <a:srgbClr val="009900"/>
                </a:solidFill>
              </a:rPr>
              <a:t>Partner B-  Put any number of objects you want in a circle</a:t>
            </a:r>
          </a:p>
          <a:p>
            <a:pPr algn="ctr"/>
            <a:r>
              <a:rPr lang="en-US" sz="2000" b="1">
                <a:solidFill>
                  <a:srgbClr val="009900"/>
                </a:solidFill>
              </a:rPr>
              <a:t>around the edge of your plate.</a:t>
            </a:r>
          </a:p>
          <a:p>
            <a:pPr algn="ctr"/>
            <a:endParaRPr lang="en-US" sz="2000" b="1">
              <a:solidFill>
                <a:srgbClr val="009900"/>
              </a:solidFill>
            </a:endParaRPr>
          </a:p>
          <a:p>
            <a:pPr algn="ctr"/>
            <a:r>
              <a:rPr lang="en-US" sz="2000" b="1">
                <a:solidFill>
                  <a:srgbClr val="FF0000"/>
                </a:solidFill>
              </a:rPr>
              <a:t>Partner A-  Count the objects and write the number on </a:t>
            </a:r>
          </a:p>
          <a:p>
            <a:pPr algn="ctr"/>
            <a:r>
              <a:rPr lang="en-US" sz="2000" b="1">
                <a:solidFill>
                  <a:srgbClr val="FF0000"/>
                </a:solidFill>
              </a:rPr>
              <a:t>your board.</a:t>
            </a:r>
          </a:p>
          <a:p>
            <a:pPr algn="ctr"/>
            <a:endParaRPr lang="en-US" sz="2400" b="1">
              <a:solidFill>
                <a:srgbClr val="009900"/>
              </a:solidFill>
            </a:endParaRPr>
          </a:p>
        </p:txBody>
      </p:sp>
      <p:pic>
        <p:nvPicPr>
          <p:cNvPr id="7" name="Picture 6"/>
          <p:cNvPicPr>
            <a:picLocks noChangeAspect="1"/>
          </p:cNvPicPr>
          <p:nvPr/>
        </p:nvPicPr>
        <p:blipFill>
          <a:blip r:embed="rId3"/>
          <a:stretch>
            <a:fillRect/>
          </a:stretch>
        </p:blipFill>
        <p:spPr>
          <a:xfrm>
            <a:off x="1219200" y="2963474"/>
            <a:ext cx="1859761" cy="2002820"/>
          </a:xfrm>
          <a:prstGeom prst="rect">
            <a:avLst/>
          </a:prstGeom>
        </p:spPr>
      </p:pic>
      <p:sp>
        <p:nvSpPr>
          <p:cNvPr id="5" name="AutoShape 2" descr="http://www.clker.com/cliparts/D/2/k/R/1/I/sheep-with-a-beige-face.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8" name="Picture 8" descr="https://encrypted-tbn2.gstatic.com/images?q=tbn:ANd9GcT-JdibdY84bI-1pRXnLNGKKih8tIA2nlGOlVUrosdRF5jSIhq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567" y="3733800"/>
            <a:ext cx="2600325" cy="278007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582172667"/>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14</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624109" y="904480"/>
            <a:ext cx="5895781" cy="3539430"/>
          </a:xfrm>
          <a:prstGeom prst="rect">
            <a:avLst/>
          </a:prstGeom>
          <a:noFill/>
        </p:spPr>
        <p:txBody>
          <a:bodyPr wrap="none" rtlCol="0">
            <a:spAutoFit/>
          </a:bodyPr>
          <a:lstStyle/>
          <a:p>
            <a:pPr algn="ctr"/>
            <a:endParaRPr lang="en-US" sz="2000" b="1">
              <a:solidFill>
                <a:srgbClr val="0000FF"/>
              </a:solidFill>
            </a:endParaRPr>
          </a:p>
          <a:p>
            <a:pPr algn="ctr"/>
            <a:r>
              <a:rPr lang="en-US" sz="2000" b="1">
                <a:solidFill>
                  <a:srgbClr val="FF0000"/>
                </a:solidFill>
              </a:rPr>
              <a:t>Partner A-  Write any number between 11 and 20 </a:t>
            </a:r>
          </a:p>
          <a:p>
            <a:pPr algn="ctr"/>
            <a:r>
              <a:rPr lang="en-US" sz="2000" b="1">
                <a:solidFill>
                  <a:srgbClr val="FF0000"/>
                </a:solidFill>
              </a:rPr>
              <a:t>on your board.</a:t>
            </a:r>
          </a:p>
          <a:p>
            <a:pPr algn="ctr"/>
            <a:endParaRPr lang="en-US" sz="2000" b="1">
              <a:solidFill>
                <a:srgbClr val="009900"/>
              </a:solidFill>
            </a:endParaRPr>
          </a:p>
          <a:p>
            <a:pPr algn="ctr"/>
            <a:r>
              <a:rPr lang="en-US" sz="2000" b="1">
                <a:solidFill>
                  <a:srgbClr val="009900"/>
                </a:solidFill>
              </a:rPr>
              <a:t>Partner B-  Count out that many objects as you place</a:t>
            </a:r>
          </a:p>
          <a:p>
            <a:pPr algn="ctr"/>
            <a:r>
              <a:rPr lang="en-US" sz="2000" b="1">
                <a:solidFill>
                  <a:srgbClr val="009900"/>
                </a:solidFill>
              </a:rPr>
              <a:t>them in a circle around the edge of the plate.</a:t>
            </a:r>
          </a:p>
          <a:p>
            <a:pPr algn="ctr"/>
            <a:endParaRPr lang="en-US" sz="2000" b="1">
              <a:solidFill>
                <a:srgbClr val="FF0000"/>
              </a:solidFill>
            </a:endParaRPr>
          </a:p>
          <a:p>
            <a:pPr algn="ctr"/>
            <a:r>
              <a:rPr lang="en-US" sz="2000" b="1">
                <a:solidFill>
                  <a:srgbClr val="FF0000"/>
                </a:solidFill>
              </a:rPr>
              <a:t>Partner A-  Count each object as you move it from the</a:t>
            </a:r>
          </a:p>
          <a:p>
            <a:pPr algn="ctr"/>
            <a:r>
              <a:rPr lang="en-US" sz="2000" b="1">
                <a:solidFill>
                  <a:srgbClr val="FF0000"/>
                </a:solidFill>
              </a:rPr>
              <a:t>circle to the ten-frame to check that the count is</a:t>
            </a:r>
          </a:p>
          <a:p>
            <a:pPr algn="ctr"/>
            <a:r>
              <a:rPr lang="en-US" sz="2000" b="1">
                <a:solidFill>
                  <a:srgbClr val="FF0000"/>
                </a:solidFill>
              </a:rPr>
              <a:t>correct.  How many objects are there?</a:t>
            </a:r>
          </a:p>
          <a:p>
            <a:pPr algn="ctr"/>
            <a:endParaRPr lang="en-US" sz="2400" b="1">
              <a:solidFill>
                <a:srgbClr val="009900"/>
              </a:solidFill>
            </a:endParaRPr>
          </a:p>
        </p:txBody>
      </p:sp>
      <p:pic>
        <p:nvPicPr>
          <p:cNvPr id="7" name="Picture 6"/>
          <p:cNvPicPr>
            <a:picLocks noChangeAspect="1"/>
          </p:cNvPicPr>
          <p:nvPr/>
        </p:nvPicPr>
        <p:blipFill>
          <a:blip r:embed="rId3"/>
          <a:stretch>
            <a:fillRect/>
          </a:stretch>
        </p:blipFill>
        <p:spPr>
          <a:xfrm>
            <a:off x="3642118" y="4194578"/>
            <a:ext cx="1859761" cy="2002820"/>
          </a:xfrm>
          <a:prstGeom prst="rect">
            <a:avLst/>
          </a:prstGeom>
        </p:spPr>
      </p:pic>
      <p:sp>
        <p:nvSpPr>
          <p:cNvPr id="2" name="TextBox 1"/>
          <p:cNvSpPr txBox="1"/>
          <p:nvPr/>
        </p:nvSpPr>
        <p:spPr>
          <a:xfrm rot="21135013">
            <a:off x="293519" y="370020"/>
            <a:ext cx="2006383" cy="646331"/>
          </a:xfrm>
          <a:prstGeom prst="rect">
            <a:avLst/>
          </a:prstGeom>
          <a:noFill/>
        </p:spPr>
        <p:txBody>
          <a:bodyPr wrap="none" rtlCol="0">
            <a:spAutoFit/>
          </a:bodyPr>
          <a:lstStyle/>
          <a:p>
            <a:pPr algn="ctr"/>
            <a:r>
              <a:rPr lang="en-US" b="1">
                <a:solidFill>
                  <a:srgbClr val="0000FF"/>
                </a:solidFill>
              </a:rPr>
              <a:t>Let’s try something</a:t>
            </a:r>
          </a:p>
          <a:p>
            <a:pPr algn="ctr"/>
            <a:r>
              <a:rPr lang="en-US" b="1">
                <a:solidFill>
                  <a:srgbClr val="0000FF"/>
                </a:solidFill>
              </a:rPr>
              <a:t>different again!</a:t>
            </a:r>
          </a:p>
        </p:txBody>
      </p:sp>
      <p:pic>
        <p:nvPicPr>
          <p:cNvPr id="6146" name="Picture 2" descr="http://www.clker.com/cliparts/u/Q/2/w/j/Q/cat-looking-up-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4036740"/>
            <a:ext cx="1597025" cy="252651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3775173553"/>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14</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624109" y="904480"/>
            <a:ext cx="5895781" cy="3539430"/>
          </a:xfrm>
          <a:prstGeom prst="rect">
            <a:avLst/>
          </a:prstGeom>
          <a:noFill/>
        </p:spPr>
        <p:txBody>
          <a:bodyPr wrap="none" rtlCol="0">
            <a:spAutoFit/>
          </a:bodyPr>
          <a:lstStyle/>
          <a:p>
            <a:pPr algn="ctr"/>
            <a:endParaRPr lang="en-US" sz="2000" b="1">
              <a:solidFill>
                <a:srgbClr val="0000FF"/>
              </a:solidFill>
            </a:endParaRPr>
          </a:p>
          <a:p>
            <a:pPr algn="ctr"/>
            <a:r>
              <a:rPr lang="en-US" sz="2000" b="1">
                <a:solidFill>
                  <a:srgbClr val="009900"/>
                </a:solidFill>
              </a:rPr>
              <a:t>Partner B-  Write any number between 11 and 20 </a:t>
            </a:r>
          </a:p>
          <a:p>
            <a:pPr algn="ctr"/>
            <a:r>
              <a:rPr lang="en-US" sz="2000" b="1">
                <a:solidFill>
                  <a:srgbClr val="009900"/>
                </a:solidFill>
              </a:rPr>
              <a:t>on your board.</a:t>
            </a:r>
          </a:p>
          <a:p>
            <a:pPr algn="ctr"/>
            <a:endParaRPr lang="en-US" sz="2000" b="1">
              <a:solidFill>
                <a:srgbClr val="009900"/>
              </a:solidFill>
            </a:endParaRPr>
          </a:p>
          <a:p>
            <a:pPr algn="ctr"/>
            <a:r>
              <a:rPr lang="en-US" sz="2000" b="1">
                <a:solidFill>
                  <a:srgbClr val="FF0000"/>
                </a:solidFill>
              </a:rPr>
              <a:t>Partner A-  Count out that many objects as you place</a:t>
            </a:r>
          </a:p>
          <a:p>
            <a:pPr algn="ctr"/>
            <a:r>
              <a:rPr lang="en-US" sz="2000" b="1">
                <a:solidFill>
                  <a:srgbClr val="FF0000"/>
                </a:solidFill>
              </a:rPr>
              <a:t>them in a circle around the edge of the plate.</a:t>
            </a:r>
          </a:p>
          <a:p>
            <a:pPr algn="ctr"/>
            <a:endParaRPr lang="en-US" sz="2000" b="1">
              <a:solidFill>
                <a:srgbClr val="FF0000"/>
              </a:solidFill>
            </a:endParaRPr>
          </a:p>
          <a:p>
            <a:pPr algn="ctr"/>
            <a:r>
              <a:rPr lang="en-US" sz="2000" b="1">
                <a:solidFill>
                  <a:srgbClr val="009900"/>
                </a:solidFill>
              </a:rPr>
              <a:t>Partner B-  Count each object as you move it from the</a:t>
            </a:r>
          </a:p>
          <a:p>
            <a:pPr algn="ctr"/>
            <a:r>
              <a:rPr lang="en-US" sz="2000" b="1">
                <a:solidFill>
                  <a:srgbClr val="009900"/>
                </a:solidFill>
              </a:rPr>
              <a:t>circle to the ten-frame to check that the count is</a:t>
            </a:r>
          </a:p>
          <a:p>
            <a:pPr algn="ctr"/>
            <a:r>
              <a:rPr lang="en-US" sz="2000" b="1">
                <a:solidFill>
                  <a:srgbClr val="009900"/>
                </a:solidFill>
              </a:rPr>
              <a:t>correct.  How many objects are there?</a:t>
            </a:r>
          </a:p>
          <a:p>
            <a:pPr algn="ctr"/>
            <a:endParaRPr lang="en-US" sz="2400" b="1">
              <a:solidFill>
                <a:srgbClr val="009900"/>
              </a:solidFill>
            </a:endParaRPr>
          </a:p>
        </p:txBody>
      </p:sp>
      <p:pic>
        <p:nvPicPr>
          <p:cNvPr id="7" name="Picture 6"/>
          <p:cNvPicPr>
            <a:picLocks noChangeAspect="1"/>
          </p:cNvPicPr>
          <p:nvPr/>
        </p:nvPicPr>
        <p:blipFill>
          <a:blip r:embed="rId3"/>
          <a:stretch>
            <a:fillRect/>
          </a:stretch>
        </p:blipFill>
        <p:spPr>
          <a:xfrm>
            <a:off x="6781800" y="4419600"/>
            <a:ext cx="1859761" cy="2002820"/>
          </a:xfrm>
          <a:prstGeom prst="rect">
            <a:avLst/>
          </a:prstGeom>
        </p:spPr>
      </p:pic>
      <p:pic>
        <p:nvPicPr>
          <p:cNvPr id="7170" name="Picture 2" descr="http://free-fun-n-games.webs.com/clip%20art/cliparts%20sketches/chick%203%20sketch%20clipart,%20looking%20up_%20sm%204%20cm%20wid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69325" y="4167187"/>
            <a:ext cx="1981200" cy="253841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34510095"/>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5, Lesson 14</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00508" y="904480"/>
            <a:ext cx="6543009" cy="1692771"/>
          </a:xfrm>
          <a:prstGeom prst="rect">
            <a:avLst/>
          </a:prstGeom>
          <a:noFill/>
        </p:spPr>
        <p:txBody>
          <a:bodyPr wrap="none" rtlCol="0">
            <a:spAutoFit/>
          </a:bodyPr>
          <a:lstStyle/>
          <a:p>
            <a:pPr algn="ctr"/>
            <a:endParaRPr lang="en-US" sz="2000" b="1">
              <a:solidFill>
                <a:srgbClr val="0000FF"/>
              </a:solidFill>
            </a:endParaRPr>
          </a:p>
          <a:p>
            <a:pPr algn="ctr"/>
            <a:r>
              <a:rPr lang="en-US" sz="2000" b="1">
                <a:solidFill>
                  <a:srgbClr val="0000FF"/>
                </a:solidFill>
              </a:rPr>
              <a:t>Use the plate to draw dots in a circle and count each other’s</a:t>
            </a:r>
          </a:p>
          <a:p>
            <a:pPr algn="ctr"/>
            <a:r>
              <a:rPr lang="en-US" sz="2000" b="1">
                <a:solidFill>
                  <a:srgbClr val="0000FF"/>
                </a:solidFill>
              </a:rPr>
              <a:t>dots.  Circle 10 dots to prove you counted right.  Write the</a:t>
            </a:r>
          </a:p>
          <a:p>
            <a:pPr algn="ctr"/>
            <a:r>
              <a:rPr lang="en-US" sz="2000" b="1">
                <a:solidFill>
                  <a:srgbClr val="0000FF"/>
                </a:solidFill>
              </a:rPr>
              <a:t>number in the middle of the plate.</a:t>
            </a:r>
          </a:p>
          <a:p>
            <a:pPr algn="ctr"/>
            <a:endParaRPr lang="en-US" sz="2400" b="1">
              <a:solidFill>
                <a:srgbClr val="009900"/>
              </a:solidFill>
            </a:endParaRPr>
          </a:p>
        </p:txBody>
      </p:sp>
      <p:pic>
        <p:nvPicPr>
          <p:cNvPr id="2" name="Picture 1"/>
          <p:cNvPicPr>
            <a:picLocks noChangeAspect="1"/>
          </p:cNvPicPr>
          <p:nvPr/>
        </p:nvPicPr>
        <p:blipFill>
          <a:blip r:embed="rId3"/>
          <a:stretch>
            <a:fillRect/>
          </a:stretch>
        </p:blipFill>
        <p:spPr>
          <a:xfrm>
            <a:off x="1981200" y="2620442"/>
            <a:ext cx="2286000" cy="2502243"/>
          </a:xfrm>
          <a:prstGeom prst="rect">
            <a:avLst/>
          </a:prstGeom>
        </p:spPr>
      </p:pic>
      <p:pic>
        <p:nvPicPr>
          <p:cNvPr id="5" name="Picture 4"/>
          <p:cNvPicPr>
            <a:picLocks noChangeAspect="1"/>
          </p:cNvPicPr>
          <p:nvPr/>
        </p:nvPicPr>
        <p:blipFill>
          <a:blip r:embed="rId4"/>
          <a:stretch>
            <a:fillRect/>
          </a:stretch>
        </p:blipFill>
        <p:spPr>
          <a:xfrm>
            <a:off x="5257800" y="2671008"/>
            <a:ext cx="2209800" cy="2451677"/>
          </a:xfrm>
          <a:prstGeom prst="rect">
            <a:avLst/>
          </a:prstGeom>
        </p:spPr>
      </p:pic>
      <p:pic>
        <p:nvPicPr>
          <p:cNvPr id="8194" name="Picture 2" descr="https://s-media-cache-ak0.pinimg.com/736x/0f/80/c8/0f80c85fd2cfb521eceed64750969e9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4343400"/>
            <a:ext cx="1292225" cy="216171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1542387587"/>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612775" y="1182688"/>
            <a:ext cx="8046350" cy="4249444"/>
          </a:xfrm>
          <a:prstGeom prst="rect">
            <a:avLst/>
          </a:prstGeom>
        </p:spPr>
      </p:pic>
      <p:pic>
        <p:nvPicPr>
          <p:cNvPr id="2" name="Picture 1"/>
          <p:cNvPicPr>
            <a:picLocks noChangeAspect="1"/>
          </p:cNvPicPr>
          <p:nvPr/>
        </p:nvPicPr>
        <p:blipFill>
          <a:blip r:embed="rId4"/>
          <a:stretch>
            <a:fillRect/>
          </a:stretch>
        </p:blipFill>
        <p:spPr>
          <a:xfrm>
            <a:off x="307975" y="214021"/>
            <a:ext cx="8552327" cy="502234"/>
          </a:xfrm>
          <a:prstGeom prst="rect">
            <a:avLst/>
          </a:prstGeom>
        </p:spPr>
      </p:pic>
    </p:spTree>
    <p:extLst>
      <p:ext uri="{BB962C8B-B14F-4D97-AF65-F5344CB8AC3E}">
        <p14:creationId xmlns:p14="http://schemas.microsoft.com/office/powerpoint/2010/main" val="34784905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324DD-8D71-2397-3BB2-D1C70492C6D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414225E-1016-9C62-73AF-F21333830AC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85543461"/>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704445" y="1447800"/>
            <a:ext cx="7735110" cy="3962400"/>
          </a:xfrm>
          <a:prstGeom prst="rect">
            <a:avLst/>
          </a:prstGeom>
        </p:spPr>
      </p:pic>
      <p:pic>
        <p:nvPicPr>
          <p:cNvPr id="10" name="Picture 9"/>
          <p:cNvPicPr>
            <a:picLocks noChangeAspect="1"/>
          </p:cNvPicPr>
          <p:nvPr/>
        </p:nvPicPr>
        <p:blipFill>
          <a:blip r:embed="rId4"/>
          <a:stretch>
            <a:fillRect/>
          </a:stretch>
        </p:blipFill>
        <p:spPr>
          <a:xfrm>
            <a:off x="307975" y="214021"/>
            <a:ext cx="8552327" cy="502234"/>
          </a:xfrm>
          <a:prstGeom prst="rect">
            <a:avLst/>
          </a:prstGeom>
        </p:spPr>
      </p:pic>
    </p:spTree>
    <p:extLst>
      <p:ext uri="{BB962C8B-B14F-4D97-AF65-F5344CB8AC3E}">
        <p14:creationId xmlns:p14="http://schemas.microsoft.com/office/powerpoint/2010/main" val="2006630833"/>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635966" y="1143000"/>
            <a:ext cx="8133927" cy="4167187"/>
          </a:xfrm>
          <a:prstGeom prst="rect">
            <a:avLst/>
          </a:prstGeom>
        </p:spPr>
      </p:pic>
      <p:pic>
        <p:nvPicPr>
          <p:cNvPr id="10" name="Picture 9"/>
          <p:cNvPicPr>
            <a:picLocks noChangeAspect="1"/>
          </p:cNvPicPr>
          <p:nvPr/>
        </p:nvPicPr>
        <p:blipFill>
          <a:blip r:embed="rId4"/>
          <a:stretch>
            <a:fillRect/>
          </a:stretch>
        </p:blipFill>
        <p:spPr>
          <a:xfrm>
            <a:off x="307975" y="214021"/>
            <a:ext cx="8552327" cy="502234"/>
          </a:xfrm>
          <a:prstGeom prst="rect">
            <a:avLst/>
          </a:prstGeom>
        </p:spPr>
      </p:pic>
    </p:spTree>
    <p:extLst>
      <p:ext uri="{BB962C8B-B14F-4D97-AF65-F5344CB8AC3E}">
        <p14:creationId xmlns:p14="http://schemas.microsoft.com/office/powerpoint/2010/main" val="1078514600"/>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702667" y="1051891"/>
            <a:ext cx="7771796" cy="4090987"/>
          </a:xfrm>
          <a:prstGeom prst="rect">
            <a:avLst/>
          </a:prstGeom>
        </p:spPr>
      </p:pic>
      <p:pic>
        <p:nvPicPr>
          <p:cNvPr id="10" name="Picture 9"/>
          <p:cNvPicPr>
            <a:picLocks noChangeAspect="1"/>
          </p:cNvPicPr>
          <p:nvPr/>
        </p:nvPicPr>
        <p:blipFill>
          <a:blip r:embed="rId4"/>
          <a:stretch>
            <a:fillRect/>
          </a:stretch>
        </p:blipFill>
        <p:spPr>
          <a:xfrm>
            <a:off x="307975" y="214021"/>
            <a:ext cx="8552327" cy="502234"/>
          </a:xfrm>
          <a:prstGeom prst="rect">
            <a:avLst/>
          </a:prstGeom>
        </p:spPr>
      </p:pic>
    </p:spTree>
    <p:extLst>
      <p:ext uri="{BB962C8B-B14F-4D97-AF65-F5344CB8AC3E}">
        <p14:creationId xmlns:p14="http://schemas.microsoft.com/office/powerpoint/2010/main" val="3283694738"/>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782293"/>
            <a:ext cx="2105025" cy="17690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08715" y="1316044"/>
            <a:ext cx="2682328" cy="2131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2297458" y="1293770"/>
            <a:ext cx="4400701" cy="4176713"/>
          </a:xfrm>
          <a:prstGeom prst="rect">
            <a:avLst/>
          </a:prstGeom>
        </p:spPr>
      </p:pic>
    </p:spTree>
    <p:extLst>
      <p:ext uri="{BB962C8B-B14F-4D97-AF65-F5344CB8AC3E}">
        <p14:creationId xmlns:p14="http://schemas.microsoft.com/office/powerpoint/2010/main" val="5420213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is One More?</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2</a:t>
            </a:r>
          </a:p>
          <a:p>
            <a:pPr algn="ctr"/>
            <a:r>
              <a:rPr lang="en-US" sz="1400"/>
              <a:t>Fluency</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23968" y="2122144"/>
            <a:ext cx="4296627" cy="2320683"/>
          </a:xfrm>
          <a:prstGeom prst="rect">
            <a:avLst/>
          </a:prstGeom>
        </p:spPr>
      </p:pic>
      <p:sp>
        <p:nvSpPr>
          <p:cNvPr id="17" name="TextBox 16"/>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What’s one more?</a:t>
            </a:r>
          </a:p>
          <a:p>
            <a:pPr algn="ctr"/>
            <a:r>
              <a:rPr lang="en-US" sz="2000" b="1">
                <a:solidFill>
                  <a:srgbClr val="0000FF"/>
                </a:solidFill>
              </a:rPr>
              <a:t>“__ is one more than __.”</a:t>
            </a:r>
          </a:p>
        </p:txBody>
      </p:sp>
    </p:spTree>
    <p:extLst>
      <p:ext uri="{BB962C8B-B14F-4D97-AF65-F5344CB8AC3E}">
        <p14:creationId xmlns:p14="http://schemas.microsoft.com/office/powerpoint/2010/main" val="173643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5,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1" y="662263"/>
            <a:ext cx="7467598" cy="523220"/>
          </a:xfrm>
          <a:prstGeom prst="rect">
            <a:avLst/>
          </a:prstGeom>
          <a:noFill/>
        </p:spPr>
        <p:txBody>
          <a:bodyPr wrap="square" rtlCol="0">
            <a:spAutoFit/>
          </a:bodyPr>
          <a:lstStyle/>
          <a:p>
            <a:pPr algn="ctr"/>
            <a:r>
              <a:rPr lang="en-US" sz="2800" b="1"/>
              <a:t>Finger Counting from Left to Right</a:t>
            </a:r>
            <a:endParaRPr lang="en-US" sz="8000" b="1"/>
          </a:p>
        </p:txBody>
      </p:sp>
      <p:sp>
        <p:nvSpPr>
          <p:cNvPr id="14" name="TextBox 13"/>
          <p:cNvSpPr txBox="1"/>
          <p:nvPr/>
        </p:nvSpPr>
        <p:spPr>
          <a:xfrm>
            <a:off x="427245" y="1155683"/>
            <a:ext cx="8223137" cy="707886"/>
          </a:xfrm>
          <a:prstGeom prst="rect">
            <a:avLst/>
          </a:prstGeom>
          <a:noFill/>
        </p:spPr>
        <p:txBody>
          <a:bodyPr wrap="square" rtlCol="0">
            <a:spAutoFit/>
          </a:bodyPr>
          <a:lstStyle/>
          <a:p>
            <a:pPr algn="ctr"/>
            <a:r>
              <a:rPr lang="en-US" sz="2000" b="1">
                <a:solidFill>
                  <a:srgbClr val="0070C0"/>
                </a:solidFill>
              </a:rPr>
              <a:t>Hover your fingers like you are playing the piano.  Drop each finger as you count and leave it down.  We won’t always start at 1, so listen carefully!</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descr="https://thebookwars.files.wordpress.com/2014/05/bigstock_thought_bubble_45732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8294" y="2025808"/>
            <a:ext cx="5910386" cy="33338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55236" y="3181598"/>
            <a:ext cx="7467598" cy="646331"/>
          </a:xfrm>
          <a:prstGeom prst="rect">
            <a:avLst/>
          </a:prstGeom>
          <a:noFill/>
        </p:spPr>
        <p:txBody>
          <a:bodyPr wrap="square" rtlCol="0">
            <a:spAutoFit/>
          </a:bodyPr>
          <a:lstStyle/>
          <a:p>
            <a:pPr algn="ctr"/>
            <a:r>
              <a:rPr lang="en-US" sz="3600" b="1"/>
              <a:t>Count from 3 to 8.</a:t>
            </a:r>
            <a:endParaRPr lang="en-US" sz="8800" b="1"/>
          </a:p>
        </p:txBody>
      </p:sp>
      <p:pic>
        <p:nvPicPr>
          <p:cNvPr id="1026" name="Picture 2" descr="http://images.clipartpanda.com/protege-clipart-clip-art-hands-playing-piano-page0001-e1377719164636-300x1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288096" y="4880848"/>
            <a:ext cx="3407298" cy="1715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57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is One More?</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2</a:t>
            </a:r>
          </a:p>
          <a:p>
            <a:pPr algn="ctr"/>
            <a:r>
              <a:rPr lang="en-US" sz="1400"/>
              <a:t>Fluency</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415111" y="2151133"/>
            <a:ext cx="4313777" cy="2291694"/>
          </a:xfrm>
          <a:prstGeom prst="rect">
            <a:avLst/>
          </a:prstGeom>
        </p:spPr>
      </p:pic>
      <p:sp>
        <p:nvSpPr>
          <p:cNvPr id="17" name="TextBox 16"/>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What’s one more?</a:t>
            </a:r>
          </a:p>
          <a:p>
            <a:pPr algn="ctr"/>
            <a:r>
              <a:rPr lang="en-US" sz="2000" b="1">
                <a:solidFill>
                  <a:srgbClr val="0000FF"/>
                </a:solidFill>
              </a:rPr>
              <a:t>“__ is one more than __.”</a:t>
            </a:r>
          </a:p>
        </p:txBody>
      </p:sp>
    </p:spTree>
    <p:extLst>
      <p:ext uri="{BB962C8B-B14F-4D97-AF65-F5344CB8AC3E}">
        <p14:creationId xmlns:p14="http://schemas.microsoft.com/office/powerpoint/2010/main" val="394609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How Many is One More?</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2</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What’s one more?</a:t>
            </a:r>
          </a:p>
          <a:p>
            <a:pPr algn="ctr"/>
            <a:r>
              <a:rPr lang="en-US" sz="2000" b="1">
                <a:solidFill>
                  <a:srgbClr val="0000FF"/>
                </a:solidFill>
              </a:rPr>
              <a:t>“__ is one more than __.”</a:t>
            </a:r>
          </a:p>
        </p:txBody>
      </p:sp>
      <p:pic>
        <p:nvPicPr>
          <p:cNvPr id="2050" name="Picture 2" descr="http://worldartsme.com/images/one-more-thing-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00530"/>
            <a:ext cx="2497004" cy="24970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38641" y="2154421"/>
            <a:ext cx="4359148" cy="2276787"/>
          </a:xfrm>
          <a:prstGeom prst="rect">
            <a:avLst/>
          </a:prstGeom>
        </p:spPr>
      </p:pic>
    </p:spTree>
    <p:extLst>
      <p:ext uri="{BB962C8B-B14F-4D97-AF65-F5344CB8AC3E}">
        <p14:creationId xmlns:p14="http://schemas.microsoft.com/office/powerpoint/2010/main" val="50102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Show One More on Fingers</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2</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Count the number of beads.  Count one more on your fingers left to right (like playing a piano).</a:t>
            </a:r>
          </a:p>
        </p:txBody>
      </p:sp>
      <p:pic>
        <p:nvPicPr>
          <p:cNvPr id="16" name="Picture 15"/>
          <p:cNvPicPr>
            <a:picLocks noChangeAspect="1"/>
          </p:cNvPicPr>
          <p:nvPr/>
        </p:nvPicPr>
        <p:blipFill>
          <a:blip r:embed="rId4"/>
          <a:stretch>
            <a:fillRect/>
          </a:stretch>
        </p:blipFill>
        <p:spPr>
          <a:xfrm>
            <a:off x="2471425" y="2720036"/>
            <a:ext cx="4508307" cy="901661"/>
          </a:xfrm>
          <a:prstGeom prst="rect">
            <a:avLst/>
          </a:prstGeom>
        </p:spPr>
      </p:pic>
      <p:pic>
        <p:nvPicPr>
          <p:cNvPr id="8194" name="Picture 2" descr="http://www.clipartbest.com/cliparts/McL/ER4/McLER4nca.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1787" y="3733774"/>
            <a:ext cx="252412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0029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Show One More on Fingers</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2</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Count the number of beads.  Count one more on your fingers left to right (like playing a piano).</a:t>
            </a:r>
          </a:p>
        </p:txBody>
      </p:sp>
      <p:pic>
        <p:nvPicPr>
          <p:cNvPr id="8194" name="Picture 2" descr="http://www.clipartbest.com/cliparts/McL/ER4/McLER4nc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787" y="3733774"/>
            <a:ext cx="25241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a:stretch>
            <a:fillRect/>
          </a:stretch>
        </p:blipFill>
        <p:spPr>
          <a:xfrm>
            <a:off x="2197576" y="2614902"/>
            <a:ext cx="4748848" cy="1087790"/>
          </a:xfrm>
          <a:prstGeom prst="rect">
            <a:avLst/>
          </a:prstGeom>
        </p:spPr>
      </p:pic>
    </p:spTree>
    <p:extLst>
      <p:ext uri="{BB962C8B-B14F-4D97-AF65-F5344CB8AC3E}">
        <p14:creationId xmlns:p14="http://schemas.microsoft.com/office/powerpoint/2010/main" val="484642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Show One More on Fingers</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2</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Count the number of beads.  Count one more on your fingers left to right (like playing a piano).</a:t>
            </a:r>
          </a:p>
        </p:txBody>
      </p:sp>
      <p:pic>
        <p:nvPicPr>
          <p:cNvPr id="8194" name="Picture 2" descr="http://www.clipartbest.com/cliparts/McL/ER4/McLER4nc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787" y="3733774"/>
            <a:ext cx="25241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302405" y="2694877"/>
            <a:ext cx="4606403" cy="928071"/>
          </a:xfrm>
          <a:prstGeom prst="rect">
            <a:avLst/>
          </a:prstGeom>
        </p:spPr>
      </p:pic>
    </p:spTree>
    <p:extLst>
      <p:ext uri="{BB962C8B-B14F-4D97-AF65-F5344CB8AC3E}">
        <p14:creationId xmlns:p14="http://schemas.microsoft.com/office/powerpoint/2010/main" val="4654846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Show One More on Fingers</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2</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Count the number of beads.  Count one more on your fingers left to right (like playing a piano).</a:t>
            </a:r>
          </a:p>
        </p:txBody>
      </p:sp>
      <p:pic>
        <p:nvPicPr>
          <p:cNvPr id="8194" name="Picture 2" descr="http://www.clipartbest.com/cliparts/McL/ER4/McLER4nc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787" y="3733774"/>
            <a:ext cx="25241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197016" y="2466573"/>
            <a:ext cx="4749970" cy="1571595"/>
          </a:xfrm>
          <a:prstGeom prst="rect">
            <a:avLst/>
          </a:prstGeom>
        </p:spPr>
      </p:pic>
    </p:spTree>
    <p:extLst>
      <p:ext uri="{BB962C8B-B14F-4D97-AF65-F5344CB8AC3E}">
        <p14:creationId xmlns:p14="http://schemas.microsoft.com/office/powerpoint/2010/main" val="29506739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Show One More on Fingers</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2</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Count the number of beads.  Count one more on your fingers left to right (like playing a piano).</a:t>
            </a:r>
          </a:p>
        </p:txBody>
      </p:sp>
      <p:pic>
        <p:nvPicPr>
          <p:cNvPr id="8194" name="Picture 2" descr="http://www.clipartbest.com/cliparts/McL/ER4/McLER4nc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787" y="3733774"/>
            <a:ext cx="25241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177624" y="2508684"/>
            <a:ext cx="4855964" cy="1512320"/>
          </a:xfrm>
          <a:prstGeom prst="rect">
            <a:avLst/>
          </a:prstGeom>
        </p:spPr>
      </p:pic>
    </p:spTree>
    <p:extLst>
      <p:ext uri="{BB962C8B-B14F-4D97-AF65-F5344CB8AC3E}">
        <p14:creationId xmlns:p14="http://schemas.microsoft.com/office/powerpoint/2010/main" val="39353718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Show One More on Fingers</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2</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Count the number of beads.  Count one more on your fingers left to right (like playing a piano).</a:t>
            </a:r>
          </a:p>
        </p:txBody>
      </p:sp>
      <p:pic>
        <p:nvPicPr>
          <p:cNvPr id="8194" name="Picture 2" descr="http://www.clipartbest.com/cliparts/McL/ER4/McLER4nc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787" y="3733774"/>
            <a:ext cx="25241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177625" y="2486273"/>
            <a:ext cx="4855964" cy="1487734"/>
          </a:xfrm>
          <a:prstGeom prst="rect">
            <a:avLst/>
          </a:prstGeom>
        </p:spPr>
      </p:pic>
    </p:spTree>
    <p:extLst>
      <p:ext uri="{BB962C8B-B14F-4D97-AF65-F5344CB8AC3E}">
        <p14:creationId xmlns:p14="http://schemas.microsoft.com/office/powerpoint/2010/main" val="10986168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Show One More on Fingers</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2</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Count the number of beads.  Count one more on your fingers left to right (like playing a piano).</a:t>
            </a:r>
          </a:p>
        </p:txBody>
      </p:sp>
      <p:pic>
        <p:nvPicPr>
          <p:cNvPr id="8194" name="Picture 2" descr="http://www.clipartbest.com/cliparts/McL/ER4/McLER4nc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787" y="3733774"/>
            <a:ext cx="25241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197016" y="2514600"/>
            <a:ext cx="4749970" cy="1571595"/>
          </a:xfrm>
          <a:prstGeom prst="rect">
            <a:avLst/>
          </a:prstGeom>
        </p:spPr>
      </p:pic>
    </p:spTree>
    <p:extLst>
      <p:ext uri="{BB962C8B-B14F-4D97-AF65-F5344CB8AC3E}">
        <p14:creationId xmlns:p14="http://schemas.microsoft.com/office/powerpoint/2010/main" val="15880285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Show One More on Fingers</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2</a:t>
            </a:r>
          </a:p>
          <a:p>
            <a:pPr algn="ctr"/>
            <a:r>
              <a:rPr lang="en-US" sz="1400"/>
              <a:t>Fluency</a:t>
            </a:r>
          </a:p>
        </p:txBody>
      </p:sp>
      <p:sp>
        <p:nvSpPr>
          <p:cNvPr id="15" name="TextBox 1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Count the number of beads.  Count one more on your fingers left to right (like playing a piano).</a:t>
            </a:r>
          </a:p>
        </p:txBody>
      </p:sp>
      <p:pic>
        <p:nvPicPr>
          <p:cNvPr id="8194" name="Picture 2" descr="http://www.clipartbest.com/cliparts/McL/ER4/McLER4nc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787" y="3733774"/>
            <a:ext cx="25241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2183764" y="2489300"/>
            <a:ext cx="4776474" cy="1526142"/>
          </a:xfrm>
          <a:prstGeom prst="rect">
            <a:avLst/>
          </a:prstGeom>
        </p:spPr>
      </p:pic>
    </p:spTree>
    <p:extLst>
      <p:ext uri="{BB962C8B-B14F-4D97-AF65-F5344CB8AC3E}">
        <p14:creationId xmlns:p14="http://schemas.microsoft.com/office/powerpoint/2010/main" val="3102183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5,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1" y="662263"/>
            <a:ext cx="7467598" cy="523220"/>
          </a:xfrm>
          <a:prstGeom prst="rect">
            <a:avLst/>
          </a:prstGeom>
          <a:noFill/>
        </p:spPr>
        <p:txBody>
          <a:bodyPr wrap="square" rtlCol="0">
            <a:spAutoFit/>
          </a:bodyPr>
          <a:lstStyle/>
          <a:p>
            <a:pPr algn="ctr"/>
            <a:r>
              <a:rPr lang="en-US" sz="2800" b="1"/>
              <a:t>Finger Counting from Left to Right</a:t>
            </a:r>
            <a:endParaRPr lang="en-US" sz="8000" b="1"/>
          </a:p>
        </p:txBody>
      </p:sp>
      <p:sp>
        <p:nvSpPr>
          <p:cNvPr id="14" name="TextBox 13"/>
          <p:cNvSpPr txBox="1"/>
          <p:nvPr/>
        </p:nvSpPr>
        <p:spPr>
          <a:xfrm>
            <a:off x="427245" y="1155683"/>
            <a:ext cx="8223137" cy="707886"/>
          </a:xfrm>
          <a:prstGeom prst="rect">
            <a:avLst/>
          </a:prstGeom>
          <a:noFill/>
        </p:spPr>
        <p:txBody>
          <a:bodyPr wrap="square" rtlCol="0">
            <a:spAutoFit/>
          </a:bodyPr>
          <a:lstStyle/>
          <a:p>
            <a:pPr algn="ctr"/>
            <a:r>
              <a:rPr lang="en-US" sz="2000" b="1">
                <a:solidFill>
                  <a:srgbClr val="0070C0"/>
                </a:solidFill>
              </a:rPr>
              <a:t>Hover your fingers like you are playing the piano.  Drop each finger as you count and leave it down.  We won’t always start at 1, so listen carefully!</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descr="https://thebookwars.files.wordpress.com/2014/05/bigstock_thought_bubble_45732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8294" y="2025808"/>
            <a:ext cx="5910386" cy="33338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55236" y="3181598"/>
            <a:ext cx="7467598" cy="646331"/>
          </a:xfrm>
          <a:prstGeom prst="rect">
            <a:avLst/>
          </a:prstGeom>
          <a:noFill/>
        </p:spPr>
        <p:txBody>
          <a:bodyPr wrap="square" rtlCol="0">
            <a:spAutoFit/>
          </a:bodyPr>
          <a:lstStyle/>
          <a:p>
            <a:pPr algn="ctr"/>
            <a:r>
              <a:rPr lang="en-US" sz="3600" b="1"/>
              <a:t>Count from 6 to 10.</a:t>
            </a:r>
            <a:endParaRPr lang="en-US" sz="8800" b="1"/>
          </a:p>
        </p:txBody>
      </p:sp>
      <p:pic>
        <p:nvPicPr>
          <p:cNvPr id="1026" name="Picture 2" descr="http://images.clipartpanda.com/protege-clipart-clip-art-hands-playing-piano-page0001-e1377719164636-300x1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288096" y="4880848"/>
            <a:ext cx="3407298" cy="1715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26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Count Piles of Ten</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5, Lesson 2</a:t>
            </a:r>
          </a:p>
          <a:p>
            <a:pPr algn="ctr"/>
            <a:r>
              <a:rPr lang="en-US" sz="1400"/>
              <a:t>Fluency</a:t>
            </a:r>
          </a:p>
        </p:txBody>
      </p:sp>
      <p:sp>
        <p:nvSpPr>
          <p:cNvPr id="15" name="TextBox 14"/>
          <p:cNvSpPr txBox="1"/>
          <p:nvPr/>
        </p:nvSpPr>
        <p:spPr>
          <a:xfrm>
            <a:off x="1309523" y="1662254"/>
            <a:ext cx="6524955" cy="1200329"/>
          </a:xfrm>
          <a:prstGeom prst="rect">
            <a:avLst/>
          </a:prstGeom>
          <a:noFill/>
        </p:spPr>
        <p:txBody>
          <a:bodyPr wrap="square" rtlCol="0">
            <a:spAutoFit/>
          </a:bodyPr>
          <a:lstStyle/>
          <a:p>
            <a:pPr algn="ctr"/>
            <a:r>
              <a:rPr lang="en-US" sz="3600" b="1">
                <a:solidFill>
                  <a:srgbClr val="0000FF"/>
                </a:solidFill>
              </a:rPr>
              <a:t>See how many piles of 10 straws you can count!</a:t>
            </a:r>
          </a:p>
        </p:txBody>
      </p:sp>
      <p:pic>
        <p:nvPicPr>
          <p:cNvPr id="20482" name="Picture 2" descr="http://sellokcrealestate.com/wp-content/uploads/2015/09/7_number_10_r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1960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sellokcrealestate.com/wp-content/uploads/2015/09/7_number_10_r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9157" y="441960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8048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5, Lesson 2</a:t>
            </a:r>
          </a:p>
        </p:txBody>
      </p:sp>
      <p:sp>
        <p:nvSpPr>
          <p:cNvPr id="16" name="TextBox 15"/>
          <p:cNvSpPr txBox="1"/>
          <p:nvPr/>
        </p:nvSpPr>
        <p:spPr>
          <a:xfrm>
            <a:off x="304800" y="914400"/>
            <a:ext cx="8534400" cy="1384995"/>
          </a:xfrm>
          <a:prstGeom prst="rect">
            <a:avLst/>
          </a:prstGeom>
          <a:noFill/>
        </p:spPr>
        <p:txBody>
          <a:bodyPr wrap="square" rtlCol="0">
            <a:spAutoFit/>
          </a:bodyPr>
          <a:lstStyle/>
          <a:p>
            <a:pPr algn="ctr"/>
            <a:r>
              <a:rPr lang="en-US" sz="2800" b="1"/>
              <a:t>Lisa counted some sticks into one pile of 10.  She</a:t>
            </a:r>
          </a:p>
          <a:p>
            <a:pPr algn="ctr"/>
            <a:r>
              <a:rPr lang="en-US" sz="2800" b="1"/>
              <a:t>counted 5 other sticks into another pile.  Draw a picture</a:t>
            </a:r>
          </a:p>
          <a:p>
            <a:pPr algn="ctr"/>
            <a:r>
              <a:rPr lang="en-US" sz="2800" b="1"/>
              <a:t>to show Lisa’s piles of sticks.</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48130" name="AutoShape 2"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3" name="AutoShape 5"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0658" name="Picture 2" descr="http://cliparts.co/cliparts/di4/LAo/di4LAo6ie.png"/>
          <p:cNvPicPr>
            <a:picLocks noChangeAspect="1" noChangeArrowheads="1"/>
          </p:cNvPicPr>
          <p:nvPr/>
        </p:nvPicPr>
        <p:blipFill>
          <a:blip r:embed="rId3" cstate="print"/>
          <a:srcRect/>
          <a:stretch>
            <a:fillRect/>
          </a:stretch>
        </p:blipFill>
        <p:spPr bwMode="auto">
          <a:xfrm>
            <a:off x="6553200" y="3200400"/>
            <a:ext cx="2360663" cy="3276600"/>
          </a:xfrm>
          <a:prstGeom prst="rect">
            <a:avLst/>
          </a:prstGeom>
          <a:noFill/>
        </p:spPr>
      </p:pic>
      <p:pic>
        <p:nvPicPr>
          <p:cNvPr id="70660" name="Picture 4" descr="http://www.cloudclipart.com/images/stories/virtuemart/product/Colored-wooden-stick.png"/>
          <p:cNvPicPr>
            <a:picLocks noChangeAspect="1" noChangeArrowheads="1"/>
          </p:cNvPicPr>
          <p:nvPr/>
        </p:nvPicPr>
        <p:blipFill>
          <a:blip r:embed="rId4" cstate="print"/>
          <a:srcRect/>
          <a:stretch>
            <a:fillRect/>
          </a:stretch>
        </p:blipFill>
        <p:spPr bwMode="auto">
          <a:xfrm rot="17037062">
            <a:off x="6748973" y="4233032"/>
            <a:ext cx="718903" cy="808576"/>
          </a:xfrm>
          <a:prstGeom prst="rect">
            <a:avLst/>
          </a:prstGeom>
          <a:noFill/>
        </p:spPr>
      </p:pic>
    </p:spTree>
    <p:extLst>
      <p:ext uri="{BB962C8B-B14F-4D97-AF65-F5344CB8AC3E}">
        <p14:creationId xmlns:p14="http://schemas.microsoft.com/office/powerpoint/2010/main" val="42738244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2</a:t>
            </a:r>
          </a:p>
        </p:txBody>
      </p:sp>
      <p:sp>
        <p:nvSpPr>
          <p:cNvPr id="16" name="TextBox 15"/>
          <p:cNvSpPr txBox="1"/>
          <p:nvPr/>
        </p:nvSpPr>
        <p:spPr>
          <a:xfrm>
            <a:off x="2438400" y="1066800"/>
            <a:ext cx="4343400" cy="830997"/>
          </a:xfrm>
          <a:prstGeom prst="rect">
            <a:avLst/>
          </a:prstGeom>
          <a:noFill/>
        </p:spPr>
        <p:txBody>
          <a:bodyPr wrap="square" rtlCol="0">
            <a:spAutoFit/>
          </a:bodyPr>
          <a:lstStyle/>
          <a:p>
            <a:pPr algn="ctr"/>
            <a:r>
              <a:rPr lang="en-US" sz="2400" b="1">
                <a:solidFill>
                  <a:srgbClr val="FF0000"/>
                </a:solidFill>
              </a:rPr>
              <a:t>Count to see how many slots </a:t>
            </a:r>
          </a:p>
          <a:p>
            <a:pPr algn="ctr"/>
            <a:r>
              <a:rPr lang="en-US" sz="2400" b="1">
                <a:solidFill>
                  <a:srgbClr val="FF0000"/>
                </a:solidFill>
              </a:rPr>
              <a:t>are in your egg carton.</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5" name="Picture 3"/>
          <p:cNvPicPr>
            <a:picLocks noChangeAspect="1" noChangeArrowheads="1"/>
          </p:cNvPicPr>
          <p:nvPr/>
        </p:nvPicPr>
        <p:blipFill>
          <a:blip r:embed="rId3" cstate="print"/>
          <a:srcRect/>
          <a:stretch>
            <a:fillRect/>
          </a:stretch>
        </p:blipFill>
        <p:spPr bwMode="auto">
          <a:xfrm>
            <a:off x="2590800" y="2438400"/>
            <a:ext cx="3770041" cy="1680127"/>
          </a:xfrm>
          <a:prstGeom prst="rect">
            <a:avLst/>
          </a:prstGeom>
          <a:noFill/>
          <a:ln w="9525">
            <a:noFill/>
            <a:miter lim="800000"/>
            <a:headEnd/>
            <a:tailEnd/>
          </a:ln>
        </p:spPr>
      </p:pic>
      <p:cxnSp>
        <p:nvCxnSpPr>
          <p:cNvPr id="18" name="Straight Connector 17"/>
          <p:cNvCxnSpPr/>
          <p:nvPr/>
        </p:nvCxnSpPr>
        <p:spPr>
          <a:xfrm>
            <a:off x="6324600" y="2590800"/>
            <a:ext cx="0" cy="1371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14" name="Picture 5"/>
          <p:cNvPicPr>
            <a:picLocks noChangeAspect="1" noChangeArrowheads="1"/>
          </p:cNvPicPr>
          <p:nvPr/>
        </p:nvPicPr>
        <p:blipFill>
          <a:blip r:embed="rId4" cstate="print"/>
          <a:srcRect/>
          <a:stretch>
            <a:fillRect/>
          </a:stretch>
        </p:blipFill>
        <p:spPr bwMode="auto">
          <a:xfrm>
            <a:off x="304800" y="4170032"/>
            <a:ext cx="2819400" cy="2478802"/>
          </a:xfrm>
          <a:prstGeom prst="rect">
            <a:avLst/>
          </a:prstGeom>
          <a:noFill/>
          <a:ln w="9525">
            <a:noFill/>
            <a:miter lim="800000"/>
            <a:headEnd/>
            <a:tailEnd/>
          </a:ln>
        </p:spPr>
      </p:pic>
    </p:spTree>
    <p:extLst>
      <p:ext uri="{BB962C8B-B14F-4D97-AF65-F5344CB8AC3E}">
        <p14:creationId xmlns:p14="http://schemas.microsoft.com/office/powerpoint/2010/main" val="42738244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2</a:t>
            </a:r>
          </a:p>
        </p:txBody>
      </p:sp>
      <p:sp>
        <p:nvSpPr>
          <p:cNvPr id="16" name="TextBox 15"/>
          <p:cNvSpPr txBox="1"/>
          <p:nvPr/>
        </p:nvSpPr>
        <p:spPr>
          <a:xfrm>
            <a:off x="990600" y="990600"/>
            <a:ext cx="7086600" cy="3785652"/>
          </a:xfrm>
          <a:prstGeom prst="rect">
            <a:avLst/>
          </a:prstGeom>
          <a:noFill/>
        </p:spPr>
        <p:txBody>
          <a:bodyPr wrap="square" rtlCol="0">
            <a:spAutoFit/>
          </a:bodyPr>
          <a:lstStyle/>
          <a:p>
            <a:pPr algn="ctr"/>
            <a:r>
              <a:rPr lang="en-US" sz="2400" b="1">
                <a:solidFill>
                  <a:srgbClr val="0000FF"/>
                </a:solidFill>
              </a:rPr>
              <a:t>Count the things in your bags by first filling the egg carton.  Then, put the extra things beside the carton.</a:t>
            </a:r>
          </a:p>
          <a:p>
            <a:pPr algn="ctr"/>
            <a:endParaRPr lang="en-US" sz="2400" b="1">
              <a:solidFill>
                <a:srgbClr val="0000FF"/>
              </a:solidFill>
            </a:endParaRPr>
          </a:p>
          <a:p>
            <a:pPr algn="ctr"/>
            <a:endParaRPr lang="en-US" sz="2400" b="1">
              <a:solidFill>
                <a:srgbClr val="0000FF"/>
              </a:solidFill>
            </a:endParaRPr>
          </a:p>
          <a:p>
            <a:pPr algn="ctr"/>
            <a:endParaRPr lang="en-US" sz="2400" b="1">
              <a:solidFill>
                <a:srgbClr val="0000FF"/>
              </a:solidFill>
            </a:endParaRPr>
          </a:p>
          <a:p>
            <a:pPr algn="ctr"/>
            <a:endParaRPr lang="en-US" sz="2400" b="1">
              <a:solidFill>
                <a:srgbClr val="0000FF"/>
              </a:solidFill>
            </a:endParaRPr>
          </a:p>
          <a:p>
            <a:pPr algn="ctr"/>
            <a:endParaRPr lang="en-US" sz="2400" b="1">
              <a:solidFill>
                <a:srgbClr val="0000FF"/>
              </a:solidFill>
            </a:endParaRPr>
          </a:p>
          <a:p>
            <a:pPr algn="ctr"/>
            <a:endParaRPr lang="en-US" sz="2400" b="1">
              <a:solidFill>
                <a:srgbClr val="0000FF"/>
              </a:solidFill>
            </a:endParaRPr>
          </a:p>
          <a:p>
            <a:pPr algn="ctr"/>
            <a:endParaRPr lang="en-US" sz="2400" b="1">
              <a:solidFill>
                <a:srgbClr val="0000FF"/>
              </a:solidFill>
            </a:endParaRPr>
          </a:p>
          <a:p>
            <a:pPr algn="ctr"/>
            <a:r>
              <a:rPr lang="en-US" sz="2400" b="1">
                <a:solidFill>
                  <a:srgbClr val="FF0066"/>
                </a:solidFill>
              </a:rPr>
              <a:t>“I have 10 ones and ________ ones.”</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5" name="Picture 3"/>
          <p:cNvPicPr>
            <a:picLocks noChangeAspect="1" noChangeArrowheads="1"/>
          </p:cNvPicPr>
          <p:nvPr/>
        </p:nvPicPr>
        <p:blipFill>
          <a:blip r:embed="rId3" cstate="print"/>
          <a:srcRect/>
          <a:stretch>
            <a:fillRect/>
          </a:stretch>
        </p:blipFill>
        <p:spPr bwMode="auto">
          <a:xfrm>
            <a:off x="2590800" y="2438400"/>
            <a:ext cx="3770041" cy="1680127"/>
          </a:xfrm>
          <a:prstGeom prst="rect">
            <a:avLst/>
          </a:prstGeom>
          <a:noFill/>
          <a:ln w="9525">
            <a:noFill/>
            <a:miter lim="800000"/>
            <a:headEnd/>
            <a:tailEnd/>
          </a:ln>
        </p:spPr>
      </p:pic>
      <p:cxnSp>
        <p:nvCxnSpPr>
          <p:cNvPr id="18" name="Straight Connector 17"/>
          <p:cNvCxnSpPr/>
          <p:nvPr/>
        </p:nvCxnSpPr>
        <p:spPr>
          <a:xfrm>
            <a:off x="6324600" y="2590800"/>
            <a:ext cx="0" cy="1371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4754" name="Picture 2" descr="http://tooeleschools.org/departments/districtcurriculum/PublishingImages/76881213math-image-gif-sqq9sg.gif"/>
          <p:cNvPicPr>
            <a:picLocks noChangeAspect="1" noChangeArrowheads="1"/>
          </p:cNvPicPr>
          <p:nvPr/>
        </p:nvPicPr>
        <p:blipFill>
          <a:blip r:embed="rId4" cstate="print"/>
          <a:srcRect/>
          <a:stretch>
            <a:fillRect/>
          </a:stretch>
        </p:blipFill>
        <p:spPr bwMode="auto">
          <a:xfrm>
            <a:off x="7173497" y="4876800"/>
            <a:ext cx="1597955" cy="1676400"/>
          </a:xfrm>
          <a:prstGeom prst="rect">
            <a:avLst/>
          </a:prstGeom>
          <a:noFill/>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14" name="Picture 2" descr="http://tooeleschools.org/departments/districtcurriculum/PublishingImages/76881213math-image-gif-sqq9sg.gif"/>
          <p:cNvPicPr>
            <a:picLocks noChangeAspect="1" noChangeArrowheads="1"/>
          </p:cNvPicPr>
          <p:nvPr/>
        </p:nvPicPr>
        <p:blipFill>
          <a:blip r:embed="rId4" cstate="print"/>
          <a:srcRect/>
          <a:stretch>
            <a:fillRect/>
          </a:stretch>
        </p:blipFill>
        <p:spPr bwMode="auto">
          <a:xfrm>
            <a:off x="357671" y="4876800"/>
            <a:ext cx="1597955" cy="1676400"/>
          </a:xfrm>
          <a:prstGeom prst="rect">
            <a:avLst/>
          </a:prstGeom>
          <a:noFill/>
        </p:spPr>
      </p:pic>
    </p:spTree>
    <p:extLst>
      <p:ext uri="{BB962C8B-B14F-4D97-AF65-F5344CB8AC3E}">
        <p14:creationId xmlns:p14="http://schemas.microsoft.com/office/powerpoint/2010/main" val="42738244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7826" name="Picture 2"/>
          <p:cNvPicPr>
            <a:picLocks noChangeAspect="1" noChangeArrowheads="1"/>
          </p:cNvPicPr>
          <p:nvPr/>
        </p:nvPicPr>
        <p:blipFill>
          <a:blip r:embed="rId3" cstate="print"/>
          <a:srcRect/>
          <a:stretch>
            <a:fillRect/>
          </a:stretch>
        </p:blipFill>
        <p:spPr bwMode="auto">
          <a:xfrm>
            <a:off x="228600" y="228599"/>
            <a:ext cx="8686800" cy="457201"/>
          </a:xfrm>
          <a:prstGeom prst="rect">
            <a:avLst/>
          </a:prstGeom>
          <a:noFill/>
          <a:ln w="9525">
            <a:noFill/>
            <a:miter lim="800000"/>
            <a:headEnd/>
            <a:tailEnd/>
          </a:ln>
        </p:spPr>
      </p:pic>
      <p:pic>
        <p:nvPicPr>
          <p:cNvPr id="79874" name="Picture 2"/>
          <p:cNvPicPr>
            <a:picLocks noChangeAspect="1" noChangeArrowheads="1"/>
          </p:cNvPicPr>
          <p:nvPr/>
        </p:nvPicPr>
        <p:blipFill>
          <a:blip r:embed="rId4" cstate="print"/>
          <a:srcRect/>
          <a:stretch>
            <a:fillRect/>
          </a:stretch>
        </p:blipFill>
        <p:spPr bwMode="auto">
          <a:xfrm>
            <a:off x="957263" y="1438275"/>
            <a:ext cx="7229475" cy="398145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7826" name="Picture 2"/>
          <p:cNvPicPr>
            <a:picLocks noChangeAspect="1" noChangeArrowheads="1"/>
          </p:cNvPicPr>
          <p:nvPr/>
        </p:nvPicPr>
        <p:blipFill>
          <a:blip r:embed="rId3" cstate="print"/>
          <a:srcRect/>
          <a:stretch>
            <a:fillRect/>
          </a:stretch>
        </p:blipFill>
        <p:spPr bwMode="auto">
          <a:xfrm>
            <a:off x="228600" y="228599"/>
            <a:ext cx="8686800" cy="457201"/>
          </a:xfrm>
          <a:prstGeom prst="rect">
            <a:avLst/>
          </a:prstGeom>
          <a:noFill/>
          <a:ln w="9525">
            <a:noFill/>
            <a:miter lim="800000"/>
            <a:headEnd/>
            <a:tailEnd/>
          </a:ln>
        </p:spPr>
      </p:pic>
      <p:pic>
        <p:nvPicPr>
          <p:cNvPr id="80898" name="Picture 2"/>
          <p:cNvPicPr>
            <a:picLocks noChangeAspect="1" noChangeArrowheads="1"/>
          </p:cNvPicPr>
          <p:nvPr/>
        </p:nvPicPr>
        <p:blipFill>
          <a:blip r:embed="rId4" cstate="print"/>
          <a:srcRect/>
          <a:stretch>
            <a:fillRect/>
          </a:stretch>
        </p:blipFill>
        <p:spPr bwMode="auto">
          <a:xfrm>
            <a:off x="885825" y="1343025"/>
            <a:ext cx="7372350" cy="417195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7826" name="Picture 2"/>
          <p:cNvPicPr>
            <a:picLocks noChangeAspect="1" noChangeArrowheads="1"/>
          </p:cNvPicPr>
          <p:nvPr/>
        </p:nvPicPr>
        <p:blipFill>
          <a:blip r:embed="rId3" cstate="print"/>
          <a:srcRect/>
          <a:stretch>
            <a:fillRect/>
          </a:stretch>
        </p:blipFill>
        <p:spPr bwMode="auto">
          <a:xfrm>
            <a:off x="228600" y="228599"/>
            <a:ext cx="8686800" cy="457201"/>
          </a:xfrm>
          <a:prstGeom prst="rect">
            <a:avLst/>
          </a:prstGeom>
          <a:noFill/>
          <a:ln w="9525">
            <a:noFill/>
            <a:miter lim="800000"/>
            <a:headEnd/>
            <a:tailEnd/>
          </a:ln>
        </p:spPr>
      </p:pic>
      <p:pic>
        <p:nvPicPr>
          <p:cNvPr id="78850" name="Picture 2"/>
          <p:cNvPicPr>
            <a:picLocks noChangeAspect="1" noChangeArrowheads="1"/>
          </p:cNvPicPr>
          <p:nvPr/>
        </p:nvPicPr>
        <p:blipFill>
          <a:blip r:embed="rId4" cstate="print"/>
          <a:srcRect/>
          <a:stretch>
            <a:fillRect/>
          </a:stretch>
        </p:blipFill>
        <p:spPr bwMode="auto">
          <a:xfrm>
            <a:off x="852000" y="1712400"/>
            <a:ext cx="7703978" cy="3719513"/>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7826" name="Picture 2"/>
          <p:cNvPicPr>
            <a:picLocks noChangeAspect="1" noChangeArrowheads="1"/>
          </p:cNvPicPr>
          <p:nvPr/>
        </p:nvPicPr>
        <p:blipFill>
          <a:blip r:embed="rId3" cstate="print"/>
          <a:srcRect/>
          <a:stretch>
            <a:fillRect/>
          </a:stretch>
        </p:blipFill>
        <p:spPr bwMode="auto">
          <a:xfrm>
            <a:off x="228600" y="228599"/>
            <a:ext cx="8686800" cy="457201"/>
          </a:xfrm>
          <a:prstGeom prst="rect">
            <a:avLst/>
          </a:prstGeom>
          <a:noFill/>
          <a:ln w="9525">
            <a:noFill/>
            <a:miter lim="800000"/>
            <a:headEnd/>
            <a:tailEnd/>
          </a:ln>
        </p:spPr>
      </p:pic>
      <p:pic>
        <p:nvPicPr>
          <p:cNvPr id="77827" name="Picture 3"/>
          <p:cNvPicPr>
            <a:picLocks noChangeAspect="1" noChangeArrowheads="1"/>
          </p:cNvPicPr>
          <p:nvPr/>
        </p:nvPicPr>
        <p:blipFill>
          <a:blip r:embed="rId4" cstate="print"/>
          <a:srcRect/>
          <a:stretch>
            <a:fillRect/>
          </a:stretch>
        </p:blipFill>
        <p:spPr bwMode="auto">
          <a:xfrm>
            <a:off x="762000" y="1066800"/>
            <a:ext cx="7539038" cy="4800367"/>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aha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782293"/>
            <a:ext cx="2105025" cy="17690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219200" y="1363059"/>
            <a:ext cx="6405915" cy="3419234"/>
          </a:xfrm>
          <a:prstGeom prst="rect">
            <a:avLst/>
          </a:prstGeom>
        </p:spPr>
      </p:pic>
      <p:sp>
        <p:nvSpPr>
          <p:cNvPr id="7" name="Rectangle 6"/>
          <p:cNvSpPr/>
          <p:nvPr/>
        </p:nvSpPr>
        <p:spPr>
          <a:xfrm>
            <a:off x="5410200" y="993086"/>
            <a:ext cx="2682328" cy="3045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51825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965" y="736342"/>
            <a:ext cx="6538635" cy="5324535"/>
          </a:xfrm>
          <a:prstGeom prst="rect">
            <a:avLst/>
          </a:prstGeom>
          <a:noFill/>
        </p:spPr>
        <p:txBody>
          <a:bodyPr wrap="square" rtlCol="0">
            <a:spAutoFit/>
          </a:bodyPr>
          <a:lstStyle/>
          <a:p>
            <a:pPr algn="ctr"/>
            <a:r>
              <a:rPr lang="en-US" sz="4800" b="1">
                <a:latin typeface="Kristen ITC" panose="03050502040202030202" pitchFamily="66" charset="0"/>
              </a:rPr>
              <a:t>Lesson 3</a:t>
            </a:r>
          </a:p>
          <a:p>
            <a:pPr algn="ctr"/>
            <a:endParaRPr lang="en-US" sz="1600">
              <a:latin typeface="Kristen ITC" panose="03050502040202030202" pitchFamily="66" charset="0"/>
            </a:endParaRPr>
          </a:p>
          <a:p>
            <a:pPr algn="ctr"/>
            <a:endParaRPr lang="en-US" sz="2800">
              <a:latin typeface="Kristen ITC" panose="03050502040202030202" pitchFamily="66" charset="0"/>
            </a:endParaRPr>
          </a:p>
          <a:p>
            <a:pPr algn="ctr"/>
            <a:r>
              <a:rPr lang="en-US" sz="3600">
                <a:latin typeface="Kristen ITC" panose="03050502040202030202" pitchFamily="66" charset="0"/>
              </a:rPr>
              <a:t>I can count and circle 10 objects in pictures of 10 to 20 objects.  I can describe it as 10 ones and __ ones.</a:t>
            </a:r>
          </a:p>
          <a:p>
            <a:pPr algn="ctr"/>
            <a:endParaRPr lang="en-US" sz="3200">
              <a:latin typeface="Kristen ITC" panose="03050502040202030202" pitchFamily="66" charset="0"/>
            </a:endParaRPr>
          </a:p>
          <a:p>
            <a:pPr algn="ctr"/>
            <a:endParaRPr lang="en-US" sz="3200">
              <a:latin typeface="Kristen ITC" panose="03050502040202030202" pitchFamily="66" charset="0"/>
            </a:endParaRPr>
          </a:p>
          <a:p>
            <a:pPr algn="ctr"/>
            <a:endParaRPr lang="en-US" sz="2800">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134504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5,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1" y="662263"/>
            <a:ext cx="7467598" cy="523220"/>
          </a:xfrm>
          <a:prstGeom prst="rect">
            <a:avLst/>
          </a:prstGeom>
          <a:noFill/>
        </p:spPr>
        <p:txBody>
          <a:bodyPr wrap="square" rtlCol="0">
            <a:spAutoFit/>
          </a:bodyPr>
          <a:lstStyle/>
          <a:p>
            <a:pPr algn="ctr"/>
            <a:r>
              <a:rPr lang="en-US" sz="2800" b="1"/>
              <a:t>Finger Counting from Left to Right</a:t>
            </a:r>
            <a:endParaRPr lang="en-US" sz="8000" b="1"/>
          </a:p>
        </p:txBody>
      </p:sp>
      <p:sp>
        <p:nvSpPr>
          <p:cNvPr id="14" name="TextBox 13"/>
          <p:cNvSpPr txBox="1"/>
          <p:nvPr/>
        </p:nvSpPr>
        <p:spPr>
          <a:xfrm>
            <a:off x="427245" y="1155683"/>
            <a:ext cx="8223137" cy="707886"/>
          </a:xfrm>
          <a:prstGeom prst="rect">
            <a:avLst/>
          </a:prstGeom>
          <a:noFill/>
        </p:spPr>
        <p:txBody>
          <a:bodyPr wrap="square" rtlCol="0">
            <a:spAutoFit/>
          </a:bodyPr>
          <a:lstStyle/>
          <a:p>
            <a:pPr algn="ctr"/>
            <a:r>
              <a:rPr lang="en-US" sz="2000" b="1">
                <a:solidFill>
                  <a:srgbClr val="0070C0"/>
                </a:solidFill>
              </a:rPr>
              <a:t>Hover your fingers like you are playing the piano.  Drop each finger as you count and leave it down.  We won’t always start at 1, so listen carefully!</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descr="https://thebookwars.files.wordpress.com/2014/05/bigstock_thought_bubble_45732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8294" y="2025808"/>
            <a:ext cx="5910386" cy="33338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55236" y="3181598"/>
            <a:ext cx="7467598" cy="646331"/>
          </a:xfrm>
          <a:prstGeom prst="rect">
            <a:avLst/>
          </a:prstGeom>
          <a:noFill/>
        </p:spPr>
        <p:txBody>
          <a:bodyPr wrap="square" rtlCol="0">
            <a:spAutoFit/>
          </a:bodyPr>
          <a:lstStyle/>
          <a:p>
            <a:pPr algn="ctr"/>
            <a:r>
              <a:rPr lang="en-US" sz="3600" b="1"/>
              <a:t>Count from 2 to 6.</a:t>
            </a:r>
            <a:endParaRPr lang="en-US" sz="8800" b="1"/>
          </a:p>
        </p:txBody>
      </p:sp>
      <p:pic>
        <p:nvPicPr>
          <p:cNvPr id="1026" name="Picture 2" descr="http://images.clipartpanda.com/protege-clipart-clip-art-hands-playing-piano-page0001-e1377719164636-300x1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288096" y="4880848"/>
            <a:ext cx="3407298" cy="1715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65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400110"/>
          </a:xfrm>
          <a:prstGeom prst="rect">
            <a:avLst/>
          </a:prstGeom>
          <a:noFill/>
        </p:spPr>
        <p:txBody>
          <a:bodyPr wrap="square" rtlCol="0">
            <a:spAutoFit/>
          </a:bodyPr>
          <a:lstStyle/>
          <a:p>
            <a:pPr algn="ctr"/>
            <a:r>
              <a:rPr lang="en-US" sz="2000" b="1">
                <a:solidFill>
                  <a:srgbClr val="0000FF"/>
                </a:solidFill>
              </a:rPr>
              <a:t>Use your imagination to hide 1.  How many are left?</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5, Lesson 3</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Hide 1</a:t>
            </a:r>
            <a:endParaRPr lang="en-US" sz="8000" b="1"/>
          </a:p>
        </p:txBody>
      </p:sp>
      <p:pic>
        <p:nvPicPr>
          <p:cNvPr id="18434" name="Picture 2" descr="http://thumbs.dreamstime.com/t/cute-turtle-hides-its-shell-illustration-white-background-63679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2400299" y="1913308"/>
            <a:ext cx="4343400" cy="2324100"/>
          </a:xfrm>
          <a:prstGeom prst="rect">
            <a:avLst/>
          </a:prstGeom>
        </p:spPr>
      </p:pic>
    </p:spTree>
    <p:extLst>
      <p:ext uri="{BB962C8B-B14F-4D97-AF65-F5344CB8AC3E}">
        <p14:creationId xmlns:p14="http://schemas.microsoft.com/office/powerpoint/2010/main" val="225757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400110"/>
          </a:xfrm>
          <a:prstGeom prst="rect">
            <a:avLst/>
          </a:prstGeom>
          <a:noFill/>
        </p:spPr>
        <p:txBody>
          <a:bodyPr wrap="square" rtlCol="0">
            <a:spAutoFit/>
          </a:bodyPr>
          <a:lstStyle/>
          <a:p>
            <a:pPr algn="ctr"/>
            <a:r>
              <a:rPr lang="en-US" sz="2000" b="1">
                <a:solidFill>
                  <a:srgbClr val="0000FF"/>
                </a:solidFill>
              </a:rPr>
              <a:t>Use your imagination to hide 1.  How many are left?</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5, Lesson 3</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Hide 1</a:t>
            </a:r>
            <a:endParaRPr lang="en-US" sz="8000" b="1"/>
          </a:p>
        </p:txBody>
      </p:sp>
      <p:pic>
        <p:nvPicPr>
          <p:cNvPr id="18434" name="Picture 2" descr="http://thumbs.dreamstime.com/t/cute-turtle-hides-its-shell-illustration-white-background-63679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26802" y="1899011"/>
            <a:ext cx="4356879" cy="2332817"/>
          </a:xfrm>
          <a:prstGeom prst="rect">
            <a:avLst/>
          </a:prstGeom>
        </p:spPr>
      </p:pic>
    </p:spTree>
    <p:extLst>
      <p:ext uri="{BB962C8B-B14F-4D97-AF65-F5344CB8AC3E}">
        <p14:creationId xmlns:p14="http://schemas.microsoft.com/office/powerpoint/2010/main" val="295384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400110"/>
          </a:xfrm>
          <a:prstGeom prst="rect">
            <a:avLst/>
          </a:prstGeom>
          <a:noFill/>
        </p:spPr>
        <p:txBody>
          <a:bodyPr wrap="square" rtlCol="0">
            <a:spAutoFit/>
          </a:bodyPr>
          <a:lstStyle/>
          <a:p>
            <a:pPr algn="ctr"/>
            <a:r>
              <a:rPr lang="en-US" sz="2000" b="1">
                <a:solidFill>
                  <a:srgbClr val="0000FF"/>
                </a:solidFill>
              </a:rPr>
              <a:t>Use your imagination to hide 1.  How many are left?</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5, Lesson 3</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Hide 1</a:t>
            </a:r>
            <a:endParaRPr lang="en-US" sz="8000" b="1"/>
          </a:p>
        </p:txBody>
      </p:sp>
      <p:pic>
        <p:nvPicPr>
          <p:cNvPr id="18434" name="Picture 2" descr="http://thumbs.dreamstime.com/t/cute-turtle-hides-its-shell-illustration-white-background-63679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2426802" y="1893431"/>
            <a:ext cx="4333875" cy="2295525"/>
          </a:xfrm>
          <a:prstGeom prst="rect">
            <a:avLst/>
          </a:prstGeom>
        </p:spPr>
      </p:pic>
    </p:spTree>
    <p:extLst>
      <p:ext uri="{BB962C8B-B14F-4D97-AF65-F5344CB8AC3E}">
        <p14:creationId xmlns:p14="http://schemas.microsoft.com/office/powerpoint/2010/main" val="389442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400110"/>
          </a:xfrm>
          <a:prstGeom prst="rect">
            <a:avLst/>
          </a:prstGeom>
          <a:noFill/>
        </p:spPr>
        <p:txBody>
          <a:bodyPr wrap="square" rtlCol="0">
            <a:spAutoFit/>
          </a:bodyPr>
          <a:lstStyle/>
          <a:p>
            <a:pPr algn="ctr"/>
            <a:r>
              <a:rPr lang="en-US" sz="2000" b="1">
                <a:solidFill>
                  <a:srgbClr val="0000FF"/>
                </a:solidFill>
              </a:rPr>
              <a:t>Use your imagination to hide 1.  How many are left?</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5, Lesson 3</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Hide 1</a:t>
            </a:r>
            <a:endParaRPr lang="en-US" sz="8000" b="1"/>
          </a:p>
        </p:txBody>
      </p:sp>
      <p:pic>
        <p:nvPicPr>
          <p:cNvPr id="18434" name="Picture 2" descr="http://thumbs.dreamstime.com/t/cute-turtle-hides-its-shell-illustration-white-background-63679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26801" y="1894258"/>
            <a:ext cx="4333875" cy="2343150"/>
          </a:xfrm>
          <a:prstGeom prst="rect">
            <a:avLst/>
          </a:prstGeom>
        </p:spPr>
      </p:pic>
    </p:spTree>
    <p:extLst>
      <p:ext uri="{BB962C8B-B14F-4D97-AF65-F5344CB8AC3E}">
        <p14:creationId xmlns:p14="http://schemas.microsoft.com/office/powerpoint/2010/main" val="215434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400110"/>
          </a:xfrm>
          <a:prstGeom prst="rect">
            <a:avLst/>
          </a:prstGeom>
          <a:noFill/>
        </p:spPr>
        <p:txBody>
          <a:bodyPr wrap="square" rtlCol="0">
            <a:spAutoFit/>
          </a:bodyPr>
          <a:lstStyle/>
          <a:p>
            <a:pPr algn="ctr"/>
            <a:r>
              <a:rPr lang="en-US" sz="2000" b="1">
                <a:solidFill>
                  <a:srgbClr val="0000FF"/>
                </a:solidFill>
              </a:rPr>
              <a:t>Use your imagination to hide 1.  How many are left?</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5, Lesson 3</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Hide 1</a:t>
            </a:r>
            <a:endParaRPr lang="en-US" sz="8000" b="1"/>
          </a:p>
        </p:txBody>
      </p:sp>
      <p:pic>
        <p:nvPicPr>
          <p:cNvPr id="18434" name="Picture 2" descr="http://thumbs.dreamstime.com/t/cute-turtle-hides-its-shell-illustration-white-background-63679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2426801" y="1893845"/>
            <a:ext cx="4333875" cy="2343150"/>
          </a:xfrm>
          <a:prstGeom prst="rect">
            <a:avLst/>
          </a:prstGeom>
        </p:spPr>
      </p:pic>
    </p:spTree>
    <p:extLst>
      <p:ext uri="{BB962C8B-B14F-4D97-AF65-F5344CB8AC3E}">
        <p14:creationId xmlns:p14="http://schemas.microsoft.com/office/powerpoint/2010/main" val="360732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400110"/>
          </a:xfrm>
          <a:prstGeom prst="rect">
            <a:avLst/>
          </a:prstGeom>
          <a:noFill/>
        </p:spPr>
        <p:txBody>
          <a:bodyPr wrap="square" rtlCol="0">
            <a:spAutoFit/>
          </a:bodyPr>
          <a:lstStyle/>
          <a:p>
            <a:pPr algn="ctr"/>
            <a:r>
              <a:rPr lang="en-US" sz="2000" b="1">
                <a:solidFill>
                  <a:srgbClr val="0000FF"/>
                </a:solidFill>
              </a:rPr>
              <a:t>Use your imagination to hide 1.  How many are left?</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5, Lesson 3</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Hide 1</a:t>
            </a:r>
            <a:endParaRPr lang="en-US" sz="8000" b="1"/>
          </a:p>
        </p:txBody>
      </p:sp>
      <p:pic>
        <p:nvPicPr>
          <p:cNvPr id="18434" name="Picture 2" descr="http://thumbs.dreamstime.com/t/cute-turtle-hides-its-shell-illustration-white-background-63679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5"/>
          <a:stretch>
            <a:fillRect/>
          </a:stretch>
        </p:blipFill>
        <p:spPr>
          <a:xfrm>
            <a:off x="2436325" y="1916865"/>
            <a:ext cx="4314825" cy="2324100"/>
          </a:xfrm>
          <a:prstGeom prst="rect">
            <a:avLst/>
          </a:prstGeom>
        </p:spPr>
      </p:pic>
    </p:spTree>
    <p:extLst>
      <p:ext uri="{BB962C8B-B14F-4D97-AF65-F5344CB8AC3E}">
        <p14:creationId xmlns:p14="http://schemas.microsoft.com/office/powerpoint/2010/main" val="204090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400110"/>
          </a:xfrm>
          <a:prstGeom prst="rect">
            <a:avLst/>
          </a:prstGeom>
          <a:noFill/>
        </p:spPr>
        <p:txBody>
          <a:bodyPr wrap="square" rtlCol="0">
            <a:spAutoFit/>
          </a:bodyPr>
          <a:lstStyle/>
          <a:p>
            <a:pPr algn="ctr"/>
            <a:r>
              <a:rPr lang="en-US" sz="2000" b="1">
                <a:solidFill>
                  <a:srgbClr val="0000FF"/>
                </a:solidFill>
              </a:rPr>
              <a:t>Use your imagination to hide 1.  How many are left?</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5, Lesson 3</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Hide 1</a:t>
            </a:r>
            <a:endParaRPr lang="en-US" sz="8000" b="1"/>
          </a:p>
        </p:txBody>
      </p:sp>
      <p:pic>
        <p:nvPicPr>
          <p:cNvPr id="18434" name="Picture 2" descr="http://thumbs.dreamstime.com/t/cute-turtle-hides-its-shell-illustration-white-background-63679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36325" y="1913308"/>
            <a:ext cx="4314825" cy="2324100"/>
          </a:xfrm>
          <a:prstGeom prst="rect">
            <a:avLst/>
          </a:prstGeom>
        </p:spPr>
      </p:pic>
    </p:spTree>
    <p:extLst>
      <p:ext uri="{BB962C8B-B14F-4D97-AF65-F5344CB8AC3E}">
        <p14:creationId xmlns:p14="http://schemas.microsoft.com/office/powerpoint/2010/main" val="100912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400110"/>
          </a:xfrm>
          <a:prstGeom prst="rect">
            <a:avLst/>
          </a:prstGeom>
          <a:noFill/>
        </p:spPr>
        <p:txBody>
          <a:bodyPr wrap="square" rtlCol="0">
            <a:spAutoFit/>
          </a:bodyPr>
          <a:lstStyle/>
          <a:p>
            <a:pPr algn="ctr"/>
            <a:r>
              <a:rPr lang="en-US" sz="2000" b="1">
                <a:solidFill>
                  <a:srgbClr val="0000FF"/>
                </a:solidFill>
              </a:rPr>
              <a:t>Use your imagination to hide 1.  How many are left?</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5, Lesson 3</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Hide 1</a:t>
            </a:r>
            <a:endParaRPr lang="en-US" sz="8000" b="1"/>
          </a:p>
        </p:txBody>
      </p:sp>
      <p:pic>
        <p:nvPicPr>
          <p:cNvPr id="18434" name="Picture 2" descr="http://thumbs.dreamstime.com/t/cute-turtle-hides-its-shell-illustration-white-background-63679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2417275" y="1903370"/>
            <a:ext cx="4333875" cy="2324100"/>
          </a:xfrm>
          <a:prstGeom prst="rect">
            <a:avLst/>
          </a:prstGeom>
        </p:spPr>
      </p:pic>
    </p:spTree>
    <p:extLst>
      <p:ext uri="{BB962C8B-B14F-4D97-AF65-F5344CB8AC3E}">
        <p14:creationId xmlns:p14="http://schemas.microsoft.com/office/powerpoint/2010/main" val="158936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400110"/>
          </a:xfrm>
          <a:prstGeom prst="rect">
            <a:avLst/>
          </a:prstGeom>
          <a:noFill/>
        </p:spPr>
        <p:txBody>
          <a:bodyPr wrap="square" rtlCol="0">
            <a:spAutoFit/>
          </a:bodyPr>
          <a:lstStyle/>
          <a:p>
            <a:pPr algn="ctr"/>
            <a:r>
              <a:rPr lang="en-US" sz="2000" b="1">
                <a:solidFill>
                  <a:srgbClr val="0000FF"/>
                </a:solidFill>
              </a:rPr>
              <a:t>Use your imagination to hide 1.  How many are left?</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5, Lesson 3</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Hide 1</a:t>
            </a:r>
            <a:endParaRPr lang="en-US" sz="8000" b="1"/>
          </a:p>
        </p:txBody>
      </p:sp>
      <p:pic>
        <p:nvPicPr>
          <p:cNvPr id="18434" name="Picture 2" descr="http://thumbs.dreamstime.com/t/cute-turtle-hides-its-shell-illustration-white-background-63679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2440466" y="1939398"/>
            <a:ext cx="4314825" cy="2314575"/>
          </a:xfrm>
          <a:prstGeom prst="rect">
            <a:avLst/>
          </a:prstGeom>
        </p:spPr>
      </p:pic>
    </p:spTree>
    <p:extLst>
      <p:ext uri="{BB962C8B-B14F-4D97-AF65-F5344CB8AC3E}">
        <p14:creationId xmlns:p14="http://schemas.microsoft.com/office/powerpoint/2010/main" val="226822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400110"/>
          </a:xfrm>
          <a:prstGeom prst="rect">
            <a:avLst/>
          </a:prstGeom>
          <a:noFill/>
        </p:spPr>
        <p:txBody>
          <a:bodyPr wrap="square" rtlCol="0">
            <a:spAutoFit/>
          </a:bodyPr>
          <a:lstStyle/>
          <a:p>
            <a:pPr algn="ctr"/>
            <a:r>
              <a:rPr lang="en-US" sz="2000" b="1">
                <a:solidFill>
                  <a:srgbClr val="0000FF"/>
                </a:solidFill>
              </a:rPr>
              <a:t>Use your imagination to hide 1.  How many are left?</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5, Lesson 3</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Hide 1</a:t>
            </a:r>
            <a:endParaRPr lang="en-US" sz="8000" b="1"/>
          </a:p>
        </p:txBody>
      </p:sp>
      <p:pic>
        <p:nvPicPr>
          <p:cNvPr id="18434" name="Picture 2" descr="http://thumbs.dreamstime.com/t/cute-turtle-hides-its-shell-illustration-white-background-63679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3809" y="4591050"/>
            <a:ext cx="2558249" cy="18391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2409824" y="1959810"/>
            <a:ext cx="4324350" cy="2324100"/>
          </a:xfrm>
          <a:prstGeom prst="rect">
            <a:avLst/>
          </a:prstGeom>
        </p:spPr>
      </p:pic>
    </p:spTree>
    <p:extLst>
      <p:ext uri="{BB962C8B-B14F-4D97-AF65-F5344CB8AC3E}">
        <p14:creationId xmlns:p14="http://schemas.microsoft.com/office/powerpoint/2010/main" val="64046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7239000" y="287430"/>
            <a:ext cx="1596912" cy="523220"/>
          </a:xfrm>
          <a:prstGeom prst="rect">
            <a:avLst/>
          </a:prstGeom>
          <a:noFill/>
        </p:spPr>
        <p:txBody>
          <a:bodyPr wrap="none" rtlCol="0">
            <a:spAutoFit/>
          </a:bodyPr>
          <a:lstStyle/>
          <a:p>
            <a:r>
              <a:rPr lang="en-US" sz="1400"/>
              <a:t>Module 5, Lesson 1</a:t>
            </a:r>
          </a:p>
          <a:p>
            <a:pPr algn="ctr"/>
            <a:r>
              <a:rPr lang="en-US" sz="1400"/>
              <a:t>Fluency</a:t>
            </a:r>
          </a:p>
        </p:txBody>
      </p:sp>
      <p:sp>
        <p:nvSpPr>
          <p:cNvPr id="22" name="TextBox 21"/>
          <p:cNvSpPr txBox="1"/>
          <p:nvPr/>
        </p:nvSpPr>
        <p:spPr>
          <a:xfrm>
            <a:off x="871808" y="713232"/>
            <a:ext cx="7467598" cy="523220"/>
          </a:xfrm>
          <a:prstGeom prst="rect">
            <a:avLst/>
          </a:prstGeom>
          <a:noFill/>
        </p:spPr>
        <p:txBody>
          <a:bodyPr wrap="square" rtlCol="0">
            <a:spAutoFit/>
          </a:bodyPr>
          <a:lstStyle/>
          <a:p>
            <a:pPr algn="ctr"/>
            <a:r>
              <a:rPr lang="en-US" sz="2800" b="1"/>
              <a:t>5-Group Flashes:  Partners to 5</a:t>
            </a:r>
            <a:endParaRPr lang="en-US" sz="8000" b="1"/>
          </a:p>
        </p:txBody>
      </p:sp>
      <p:sp>
        <p:nvSpPr>
          <p:cNvPr id="25" name="TextBox 24"/>
          <p:cNvSpPr txBox="1"/>
          <p:nvPr/>
        </p:nvSpPr>
        <p:spPr>
          <a:xfrm>
            <a:off x="1309523" y="1217633"/>
            <a:ext cx="6524955" cy="707886"/>
          </a:xfrm>
          <a:prstGeom prst="rect">
            <a:avLst/>
          </a:prstGeom>
          <a:noFill/>
        </p:spPr>
        <p:txBody>
          <a:bodyPr wrap="square" rtlCol="0">
            <a:spAutoFit/>
          </a:bodyPr>
          <a:lstStyle/>
          <a:p>
            <a:pPr algn="ctr"/>
            <a:r>
              <a:rPr lang="en-US" sz="2000" b="1">
                <a:solidFill>
                  <a:srgbClr val="0000FF"/>
                </a:solidFill>
              </a:rPr>
              <a:t>How many dots do you see?  How many more to make 5?  Say the addition sentence. </a:t>
            </a:r>
          </a:p>
        </p:txBody>
      </p:sp>
      <p:pic>
        <p:nvPicPr>
          <p:cNvPr id="3074" name="Picture 2" descr="http://www.clipartkid.com/images/21/family-and-i-silentmyth-UuLUmS-clip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67" y="4177514"/>
            <a:ext cx="1595335" cy="23605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rot="5400000">
            <a:off x="3864840" y="771112"/>
            <a:ext cx="1419225" cy="5295900"/>
          </a:xfrm>
          <a:prstGeom prst="rect">
            <a:avLst/>
          </a:prstGeom>
        </p:spPr>
      </p:pic>
      <p:pic>
        <p:nvPicPr>
          <p:cNvPr id="14" name="Picture 2" descr="http://www.clipartkid.com/images/21/family-and-i-silentmyth-UuLUmS-clipar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086600" y="4142947"/>
            <a:ext cx="1686222" cy="236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5124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400110"/>
          </a:xfrm>
          <a:prstGeom prst="rect">
            <a:avLst/>
          </a:prstGeom>
          <a:noFill/>
        </p:spPr>
        <p:txBody>
          <a:bodyPr wrap="square" rtlCol="0">
            <a:spAutoFit/>
          </a:bodyPr>
          <a:lstStyle/>
          <a:p>
            <a:pPr algn="ctr"/>
            <a:r>
              <a:rPr lang="en-US" sz="2000" b="1">
                <a:solidFill>
                  <a:srgbClr val="0000FF"/>
                </a:solidFill>
              </a:rPr>
              <a:t>Look carefully!  I will only show you for a second!</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5, Lesson 3</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How Many Do You See?</a:t>
            </a:r>
            <a:endParaRPr lang="en-US" sz="8000" b="1"/>
          </a:p>
        </p:txBody>
      </p:sp>
      <p:pic>
        <p:nvPicPr>
          <p:cNvPr id="15" name="Picture 14"/>
          <p:cNvPicPr>
            <a:picLocks noChangeAspect="1"/>
          </p:cNvPicPr>
          <p:nvPr/>
        </p:nvPicPr>
        <p:blipFill>
          <a:blip r:embed="rId4"/>
          <a:stretch>
            <a:fillRect/>
          </a:stretch>
        </p:blipFill>
        <p:spPr>
          <a:xfrm>
            <a:off x="2362525" y="2310334"/>
            <a:ext cx="4314825" cy="2324100"/>
          </a:xfrm>
          <a:prstGeom prst="rect">
            <a:avLst/>
          </a:prstGeom>
        </p:spPr>
      </p:pic>
      <p:sp>
        <p:nvSpPr>
          <p:cNvPr id="13" name="TextBox 12"/>
          <p:cNvSpPr txBox="1"/>
          <p:nvPr/>
        </p:nvSpPr>
        <p:spPr>
          <a:xfrm>
            <a:off x="734076" y="970499"/>
            <a:ext cx="7571724" cy="1015663"/>
          </a:xfrm>
          <a:prstGeom prst="rect">
            <a:avLst/>
          </a:prstGeom>
          <a:noFill/>
        </p:spPr>
        <p:txBody>
          <a:bodyPr wrap="square" rtlCol="0">
            <a:spAutoFit/>
          </a:bodyPr>
          <a:lstStyle/>
          <a:p>
            <a:pPr algn="ctr"/>
            <a:r>
              <a:rPr lang="en-US" sz="2000" b="1">
                <a:solidFill>
                  <a:srgbClr val="0000FF"/>
                </a:solidFill>
              </a:rPr>
              <a:t>Wait for the signal.  How many dots did you see?</a:t>
            </a:r>
          </a:p>
          <a:p>
            <a:pPr algn="ctr"/>
            <a:r>
              <a:rPr lang="en-US" sz="2000" b="1">
                <a:solidFill>
                  <a:srgbClr val="0000FF"/>
                </a:solidFill>
              </a:rPr>
              <a:t>Who can explain how they see this number?</a:t>
            </a:r>
          </a:p>
          <a:p>
            <a:pPr algn="ctr"/>
            <a:endParaRPr lang="en-US" sz="2000" b="1">
              <a:solidFill>
                <a:srgbClr val="0000FF"/>
              </a:solidFill>
            </a:endParaRPr>
          </a:p>
        </p:txBody>
      </p:sp>
      <p:pic>
        <p:nvPicPr>
          <p:cNvPr id="28674" name="Picture 2" descr="http://cliparts.co/cliparts/zcX/oRk/zcXoRk9c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975" y="4634434"/>
            <a:ext cx="1917720" cy="19177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cliparts.co/cliparts/zcX/oRk/zcXoRk9c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8192" y="4634434"/>
            <a:ext cx="1917720" cy="1917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22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xit" presetSubtype="32" fill="hold" nodeType="withEffect">
                                  <p:stCondLst>
                                    <p:cond delay="1000"/>
                                  </p:stCondLst>
                                  <p:childTnLst>
                                    <p:anim calcmode="lin" valueType="num">
                                      <p:cBhvr>
                                        <p:cTn id="11" dur="500"/>
                                        <p:tgtEl>
                                          <p:spTgt spid="15"/>
                                        </p:tgtEl>
                                        <p:attrNameLst>
                                          <p:attrName>ppt_w</p:attrName>
                                        </p:attrNameLst>
                                      </p:cBhvr>
                                      <p:tavLst>
                                        <p:tav tm="0">
                                          <p:val>
                                            <p:strVal val="ppt_w"/>
                                          </p:val>
                                        </p:tav>
                                        <p:tav tm="100000">
                                          <p:val>
                                            <p:fltVal val="0"/>
                                          </p:val>
                                        </p:tav>
                                      </p:tavLst>
                                    </p:anim>
                                    <p:anim calcmode="lin" valueType="num">
                                      <p:cBhvr>
                                        <p:cTn id="12" dur="500"/>
                                        <p:tgtEl>
                                          <p:spTgt spid="15"/>
                                        </p:tgtEl>
                                        <p:attrNameLst>
                                          <p:attrName>ppt_h</p:attrName>
                                        </p:attrNameLst>
                                      </p:cBhvr>
                                      <p:tavLst>
                                        <p:tav tm="0">
                                          <p:val>
                                            <p:strVal val="ppt_h"/>
                                          </p:val>
                                        </p:tav>
                                        <p:tav tm="100000">
                                          <p:val>
                                            <p:fltVal val="0"/>
                                          </p:val>
                                        </p:tav>
                                      </p:tavLst>
                                    </p:anim>
                                    <p:animEffect transition="out" filter="fade">
                                      <p:cBhvr>
                                        <p:cTn id="13" dur="500"/>
                                        <p:tgtEl>
                                          <p:spTgt spid="15"/>
                                        </p:tgtEl>
                                      </p:cBhvr>
                                    </p:animEffect>
                                    <p:set>
                                      <p:cBhvr>
                                        <p:cTn id="14" dur="1" fill="hold">
                                          <p:stCondLst>
                                            <p:cond delay="499"/>
                                          </p:stCondLst>
                                        </p:cTn>
                                        <p:tgtEl>
                                          <p:spTgt spid="15"/>
                                        </p:tgtEl>
                                        <p:attrNameLst>
                                          <p:attrName>style.visibility</p:attrName>
                                        </p:attrNameLst>
                                      </p:cBhvr>
                                      <p:to>
                                        <p:strVal val="hidden"/>
                                      </p:to>
                                    </p:set>
                                  </p:childTnLst>
                                </p:cTn>
                              </p:par>
                              <p:par>
                                <p:cTn id="15" presetID="1" presetClass="exit" presetSubtype="0" fill="hold" grpId="0" nodeType="withEffect">
                                  <p:stCondLst>
                                    <p:cond delay="1000"/>
                                  </p:stCondLst>
                                  <p:childTnLst>
                                    <p:set>
                                      <p:cBhvr>
                                        <p:cTn id="16" dur="1" fill="hold">
                                          <p:stCondLst>
                                            <p:cond delay="0"/>
                                          </p:stCondLst>
                                        </p:cTn>
                                        <p:tgtEl>
                                          <p:spTgt spid="26"/>
                                        </p:tgtEl>
                                        <p:attrNameLst>
                                          <p:attrName>style.visibility</p:attrName>
                                        </p:attrNameLst>
                                      </p:cBhvr>
                                      <p:to>
                                        <p:strVal val="hidden"/>
                                      </p:to>
                                    </p:set>
                                  </p:childTnLst>
                                </p:cTn>
                              </p:par>
                              <p:par>
                                <p:cTn id="17" presetID="1" presetClass="entr" presetSubtype="0" fill="hold" grpId="0" nodeType="withEffect">
                                  <p:stCondLst>
                                    <p:cond delay="100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400110"/>
          </a:xfrm>
          <a:prstGeom prst="rect">
            <a:avLst/>
          </a:prstGeom>
          <a:noFill/>
        </p:spPr>
        <p:txBody>
          <a:bodyPr wrap="square" rtlCol="0">
            <a:spAutoFit/>
          </a:bodyPr>
          <a:lstStyle/>
          <a:p>
            <a:pPr algn="ctr"/>
            <a:r>
              <a:rPr lang="en-US" sz="2000" b="1">
                <a:solidFill>
                  <a:srgbClr val="0000FF"/>
                </a:solidFill>
              </a:rPr>
              <a:t>Look carefully!  I will only show you for a second!</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5, Lesson 3</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How Many Do You See?</a:t>
            </a:r>
            <a:endParaRPr lang="en-US" sz="8000" b="1"/>
          </a:p>
        </p:txBody>
      </p:sp>
      <p:sp>
        <p:nvSpPr>
          <p:cNvPr id="13" name="TextBox 12"/>
          <p:cNvSpPr txBox="1"/>
          <p:nvPr/>
        </p:nvSpPr>
        <p:spPr>
          <a:xfrm>
            <a:off x="734076" y="970499"/>
            <a:ext cx="7571724" cy="1015663"/>
          </a:xfrm>
          <a:prstGeom prst="rect">
            <a:avLst/>
          </a:prstGeom>
          <a:noFill/>
        </p:spPr>
        <p:txBody>
          <a:bodyPr wrap="square" rtlCol="0">
            <a:spAutoFit/>
          </a:bodyPr>
          <a:lstStyle/>
          <a:p>
            <a:pPr algn="ctr"/>
            <a:r>
              <a:rPr lang="en-US" sz="2000" b="1">
                <a:solidFill>
                  <a:srgbClr val="0000FF"/>
                </a:solidFill>
              </a:rPr>
              <a:t>Wait for the signal.  How many dots did you see?</a:t>
            </a:r>
          </a:p>
          <a:p>
            <a:pPr algn="ctr"/>
            <a:r>
              <a:rPr lang="en-US" sz="2000" b="1">
                <a:solidFill>
                  <a:srgbClr val="0000FF"/>
                </a:solidFill>
              </a:rPr>
              <a:t>Who can explain how they see this number?</a:t>
            </a:r>
          </a:p>
          <a:p>
            <a:pPr algn="ctr"/>
            <a:endParaRPr lang="en-US" sz="2000" b="1">
              <a:solidFill>
                <a:srgbClr val="0000FF"/>
              </a:solidFill>
            </a:endParaRPr>
          </a:p>
        </p:txBody>
      </p:sp>
      <p:pic>
        <p:nvPicPr>
          <p:cNvPr id="16" name="Picture 15"/>
          <p:cNvPicPr>
            <a:picLocks noChangeAspect="1"/>
          </p:cNvPicPr>
          <p:nvPr/>
        </p:nvPicPr>
        <p:blipFill>
          <a:blip r:embed="rId4"/>
          <a:stretch>
            <a:fillRect/>
          </a:stretch>
        </p:blipFill>
        <p:spPr>
          <a:xfrm>
            <a:off x="2414586" y="2323586"/>
            <a:ext cx="4314825" cy="2324100"/>
          </a:xfrm>
          <a:prstGeom prst="rect">
            <a:avLst/>
          </a:prstGeom>
        </p:spPr>
      </p:pic>
      <p:pic>
        <p:nvPicPr>
          <p:cNvPr id="22" name="Picture 2" descr="http://cliparts.co/cliparts/zcX/oRk/zcXoRk9c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975" y="4634434"/>
            <a:ext cx="1917720" cy="19177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cliparts.co/cliparts/zcX/oRk/zcXoRk9c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8192" y="4634434"/>
            <a:ext cx="1917720" cy="1917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9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xit" presetSubtype="32" fill="hold" nodeType="withEffect">
                                  <p:stCondLst>
                                    <p:cond delay="1000"/>
                                  </p:stCondLst>
                                  <p:childTnLst>
                                    <p:anim calcmode="lin" valueType="num">
                                      <p:cBhvr>
                                        <p:cTn id="11" dur="500"/>
                                        <p:tgtEl>
                                          <p:spTgt spid="16"/>
                                        </p:tgtEl>
                                        <p:attrNameLst>
                                          <p:attrName>ppt_w</p:attrName>
                                        </p:attrNameLst>
                                      </p:cBhvr>
                                      <p:tavLst>
                                        <p:tav tm="0">
                                          <p:val>
                                            <p:strVal val="ppt_w"/>
                                          </p:val>
                                        </p:tav>
                                        <p:tav tm="100000">
                                          <p:val>
                                            <p:fltVal val="0"/>
                                          </p:val>
                                        </p:tav>
                                      </p:tavLst>
                                    </p:anim>
                                    <p:anim calcmode="lin" valueType="num">
                                      <p:cBhvr>
                                        <p:cTn id="12" dur="500"/>
                                        <p:tgtEl>
                                          <p:spTgt spid="16"/>
                                        </p:tgtEl>
                                        <p:attrNameLst>
                                          <p:attrName>ppt_h</p:attrName>
                                        </p:attrNameLst>
                                      </p:cBhvr>
                                      <p:tavLst>
                                        <p:tav tm="0">
                                          <p:val>
                                            <p:strVal val="ppt_h"/>
                                          </p:val>
                                        </p:tav>
                                        <p:tav tm="100000">
                                          <p:val>
                                            <p:fltVal val="0"/>
                                          </p:val>
                                        </p:tav>
                                      </p:tavLst>
                                    </p:anim>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par>
                                <p:cTn id="15" presetID="1" presetClass="exit" presetSubtype="0" fill="hold" grpId="0" nodeType="withEffect">
                                  <p:stCondLst>
                                    <p:cond delay="1000"/>
                                  </p:stCondLst>
                                  <p:childTnLst>
                                    <p:set>
                                      <p:cBhvr>
                                        <p:cTn id="16" dur="1" fill="hold">
                                          <p:stCondLst>
                                            <p:cond delay="0"/>
                                          </p:stCondLst>
                                        </p:cTn>
                                        <p:tgtEl>
                                          <p:spTgt spid="26"/>
                                        </p:tgtEl>
                                        <p:attrNameLst>
                                          <p:attrName>style.visibility</p:attrName>
                                        </p:attrNameLst>
                                      </p:cBhvr>
                                      <p:to>
                                        <p:strVal val="hidden"/>
                                      </p:to>
                                    </p:set>
                                  </p:childTnLst>
                                </p:cTn>
                              </p:par>
                              <p:par>
                                <p:cTn id="17" presetID="1" presetClass="entr" presetSubtype="0" fill="hold" grpId="0" nodeType="withEffect">
                                  <p:stCondLst>
                                    <p:cond delay="100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400110"/>
          </a:xfrm>
          <a:prstGeom prst="rect">
            <a:avLst/>
          </a:prstGeom>
          <a:noFill/>
        </p:spPr>
        <p:txBody>
          <a:bodyPr wrap="square" rtlCol="0">
            <a:spAutoFit/>
          </a:bodyPr>
          <a:lstStyle/>
          <a:p>
            <a:pPr algn="ctr"/>
            <a:r>
              <a:rPr lang="en-US" sz="2000" b="1">
                <a:solidFill>
                  <a:srgbClr val="0000FF"/>
                </a:solidFill>
              </a:rPr>
              <a:t>Look carefully!  I will only show you for a second!</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5, Lesson 3</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How Many Do You See?</a:t>
            </a:r>
            <a:endParaRPr lang="en-US" sz="8000" b="1"/>
          </a:p>
        </p:txBody>
      </p:sp>
      <p:sp>
        <p:nvSpPr>
          <p:cNvPr id="13" name="TextBox 12"/>
          <p:cNvSpPr txBox="1"/>
          <p:nvPr/>
        </p:nvSpPr>
        <p:spPr>
          <a:xfrm>
            <a:off x="734076" y="970499"/>
            <a:ext cx="7571724" cy="1015663"/>
          </a:xfrm>
          <a:prstGeom prst="rect">
            <a:avLst/>
          </a:prstGeom>
          <a:noFill/>
        </p:spPr>
        <p:txBody>
          <a:bodyPr wrap="square" rtlCol="0">
            <a:spAutoFit/>
          </a:bodyPr>
          <a:lstStyle/>
          <a:p>
            <a:pPr algn="ctr"/>
            <a:r>
              <a:rPr lang="en-US" sz="2000" b="1">
                <a:solidFill>
                  <a:srgbClr val="0000FF"/>
                </a:solidFill>
              </a:rPr>
              <a:t>Wait for the signal.  How many dots did you see?</a:t>
            </a:r>
          </a:p>
          <a:p>
            <a:pPr algn="ctr"/>
            <a:r>
              <a:rPr lang="en-US" sz="2000" b="1">
                <a:solidFill>
                  <a:srgbClr val="0000FF"/>
                </a:solidFill>
              </a:rPr>
              <a:t>Who can explain how they see this number?</a:t>
            </a:r>
          </a:p>
          <a:p>
            <a:pPr algn="ctr"/>
            <a:endParaRPr lang="en-US" sz="2000" b="1">
              <a:solidFill>
                <a:srgbClr val="0000FF"/>
              </a:solidFill>
            </a:endParaRPr>
          </a:p>
        </p:txBody>
      </p:sp>
      <p:pic>
        <p:nvPicPr>
          <p:cNvPr id="14" name="Picture 13"/>
          <p:cNvPicPr>
            <a:picLocks noChangeAspect="1"/>
          </p:cNvPicPr>
          <p:nvPr/>
        </p:nvPicPr>
        <p:blipFill>
          <a:blip r:embed="rId4"/>
          <a:stretch>
            <a:fillRect/>
          </a:stretch>
        </p:blipFill>
        <p:spPr>
          <a:xfrm>
            <a:off x="2394708" y="2333525"/>
            <a:ext cx="4324350" cy="2324100"/>
          </a:xfrm>
          <a:prstGeom prst="rect">
            <a:avLst/>
          </a:prstGeom>
        </p:spPr>
      </p:pic>
      <p:pic>
        <p:nvPicPr>
          <p:cNvPr id="17" name="Picture 2" descr="http://cliparts.co/cliparts/zcX/oRk/zcXoRk9c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975" y="4634434"/>
            <a:ext cx="1917720" cy="19177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cliparts.co/cliparts/zcX/oRk/zcXoRk9c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8192" y="4634434"/>
            <a:ext cx="1917720" cy="1917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67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xit" presetSubtype="32" fill="hold" nodeType="withEffect">
                                  <p:stCondLst>
                                    <p:cond delay="1000"/>
                                  </p:stCondLst>
                                  <p:childTnLst>
                                    <p:anim calcmode="lin" valueType="num">
                                      <p:cBhvr>
                                        <p:cTn id="11" dur="500"/>
                                        <p:tgtEl>
                                          <p:spTgt spid="14"/>
                                        </p:tgtEl>
                                        <p:attrNameLst>
                                          <p:attrName>ppt_w</p:attrName>
                                        </p:attrNameLst>
                                      </p:cBhvr>
                                      <p:tavLst>
                                        <p:tav tm="0">
                                          <p:val>
                                            <p:strVal val="ppt_w"/>
                                          </p:val>
                                        </p:tav>
                                        <p:tav tm="100000">
                                          <p:val>
                                            <p:fltVal val="0"/>
                                          </p:val>
                                        </p:tav>
                                      </p:tavLst>
                                    </p:anim>
                                    <p:anim calcmode="lin" valueType="num">
                                      <p:cBhvr>
                                        <p:cTn id="12" dur="500"/>
                                        <p:tgtEl>
                                          <p:spTgt spid="14"/>
                                        </p:tgtEl>
                                        <p:attrNameLst>
                                          <p:attrName>ppt_h</p:attrName>
                                        </p:attrNameLst>
                                      </p:cBhvr>
                                      <p:tavLst>
                                        <p:tav tm="0">
                                          <p:val>
                                            <p:strVal val="ppt_h"/>
                                          </p:val>
                                        </p:tav>
                                        <p:tav tm="100000">
                                          <p:val>
                                            <p:fltVal val="0"/>
                                          </p:val>
                                        </p:tav>
                                      </p:tavLst>
                                    </p:anim>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par>
                                <p:cTn id="15" presetID="1" presetClass="exit" presetSubtype="0" fill="hold" grpId="0" nodeType="withEffect">
                                  <p:stCondLst>
                                    <p:cond delay="1000"/>
                                  </p:stCondLst>
                                  <p:childTnLst>
                                    <p:set>
                                      <p:cBhvr>
                                        <p:cTn id="16" dur="1" fill="hold">
                                          <p:stCondLst>
                                            <p:cond delay="0"/>
                                          </p:stCondLst>
                                        </p:cTn>
                                        <p:tgtEl>
                                          <p:spTgt spid="26"/>
                                        </p:tgtEl>
                                        <p:attrNameLst>
                                          <p:attrName>style.visibility</p:attrName>
                                        </p:attrNameLst>
                                      </p:cBhvr>
                                      <p:to>
                                        <p:strVal val="hidden"/>
                                      </p:to>
                                    </p:set>
                                  </p:childTnLst>
                                </p:cTn>
                              </p:par>
                              <p:par>
                                <p:cTn id="17" presetID="1" presetClass="entr" presetSubtype="0" fill="hold" grpId="0" nodeType="withEffect">
                                  <p:stCondLst>
                                    <p:cond delay="100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400110"/>
          </a:xfrm>
          <a:prstGeom prst="rect">
            <a:avLst/>
          </a:prstGeom>
          <a:noFill/>
        </p:spPr>
        <p:txBody>
          <a:bodyPr wrap="square" rtlCol="0">
            <a:spAutoFit/>
          </a:bodyPr>
          <a:lstStyle/>
          <a:p>
            <a:pPr algn="ctr"/>
            <a:r>
              <a:rPr lang="en-US" sz="2000" b="1">
                <a:solidFill>
                  <a:srgbClr val="0000FF"/>
                </a:solidFill>
              </a:rPr>
              <a:t>Look carefully!  I will only show you for a second!</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5, Lesson 3</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How Many Do You See?</a:t>
            </a:r>
            <a:endParaRPr lang="en-US" sz="8000" b="1"/>
          </a:p>
        </p:txBody>
      </p:sp>
      <p:sp>
        <p:nvSpPr>
          <p:cNvPr id="13" name="TextBox 12"/>
          <p:cNvSpPr txBox="1"/>
          <p:nvPr/>
        </p:nvSpPr>
        <p:spPr>
          <a:xfrm>
            <a:off x="734076" y="970499"/>
            <a:ext cx="7571724" cy="1015663"/>
          </a:xfrm>
          <a:prstGeom prst="rect">
            <a:avLst/>
          </a:prstGeom>
          <a:noFill/>
        </p:spPr>
        <p:txBody>
          <a:bodyPr wrap="square" rtlCol="0">
            <a:spAutoFit/>
          </a:bodyPr>
          <a:lstStyle/>
          <a:p>
            <a:pPr algn="ctr"/>
            <a:r>
              <a:rPr lang="en-US" sz="2000" b="1">
                <a:solidFill>
                  <a:srgbClr val="0000FF"/>
                </a:solidFill>
              </a:rPr>
              <a:t>Wait for the signal.  How many dots did you see?</a:t>
            </a:r>
          </a:p>
          <a:p>
            <a:pPr algn="ctr"/>
            <a:r>
              <a:rPr lang="en-US" sz="2000" b="1">
                <a:solidFill>
                  <a:srgbClr val="0000FF"/>
                </a:solidFill>
              </a:rPr>
              <a:t>Who can explain how they see this number?</a:t>
            </a:r>
          </a:p>
          <a:p>
            <a:pPr algn="ctr"/>
            <a:endParaRPr lang="en-US" sz="2000" b="1">
              <a:solidFill>
                <a:srgbClr val="0000FF"/>
              </a:solidFill>
            </a:endParaRPr>
          </a:p>
        </p:txBody>
      </p:sp>
      <p:pic>
        <p:nvPicPr>
          <p:cNvPr id="15" name="Picture 14"/>
          <p:cNvPicPr>
            <a:picLocks noChangeAspect="1"/>
          </p:cNvPicPr>
          <p:nvPr/>
        </p:nvPicPr>
        <p:blipFill>
          <a:blip r:embed="rId4"/>
          <a:stretch>
            <a:fillRect/>
          </a:stretch>
        </p:blipFill>
        <p:spPr>
          <a:xfrm>
            <a:off x="2398021" y="2347812"/>
            <a:ext cx="4333875" cy="2295525"/>
          </a:xfrm>
          <a:prstGeom prst="rect">
            <a:avLst/>
          </a:prstGeom>
        </p:spPr>
      </p:pic>
      <p:pic>
        <p:nvPicPr>
          <p:cNvPr id="17" name="Picture 2" descr="http://cliparts.co/cliparts/zcX/oRk/zcXoRk9c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975" y="4634434"/>
            <a:ext cx="1917720" cy="19177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cliparts.co/cliparts/zcX/oRk/zcXoRk9c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8192" y="4634434"/>
            <a:ext cx="1917720" cy="1917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80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xit" presetSubtype="32" fill="hold" nodeType="withEffect">
                                  <p:stCondLst>
                                    <p:cond delay="1000"/>
                                  </p:stCondLst>
                                  <p:childTnLst>
                                    <p:anim calcmode="lin" valueType="num">
                                      <p:cBhvr>
                                        <p:cTn id="11" dur="500"/>
                                        <p:tgtEl>
                                          <p:spTgt spid="15"/>
                                        </p:tgtEl>
                                        <p:attrNameLst>
                                          <p:attrName>ppt_w</p:attrName>
                                        </p:attrNameLst>
                                      </p:cBhvr>
                                      <p:tavLst>
                                        <p:tav tm="0">
                                          <p:val>
                                            <p:strVal val="ppt_w"/>
                                          </p:val>
                                        </p:tav>
                                        <p:tav tm="100000">
                                          <p:val>
                                            <p:fltVal val="0"/>
                                          </p:val>
                                        </p:tav>
                                      </p:tavLst>
                                    </p:anim>
                                    <p:anim calcmode="lin" valueType="num">
                                      <p:cBhvr>
                                        <p:cTn id="12" dur="500"/>
                                        <p:tgtEl>
                                          <p:spTgt spid="15"/>
                                        </p:tgtEl>
                                        <p:attrNameLst>
                                          <p:attrName>ppt_h</p:attrName>
                                        </p:attrNameLst>
                                      </p:cBhvr>
                                      <p:tavLst>
                                        <p:tav tm="0">
                                          <p:val>
                                            <p:strVal val="ppt_h"/>
                                          </p:val>
                                        </p:tav>
                                        <p:tav tm="100000">
                                          <p:val>
                                            <p:fltVal val="0"/>
                                          </p:val>
                                        </p:tav>
                                      </p:tavLst>
                                    </p:anim>
                                    <p:animEffect transition="out" filter="fade">
                                      <p:cBhvr>
                                        <p:cTn id="13" dur="500"/>
                                        <p:tgtEl>
                                          <p:spTgt spid="15"/>
                                        </p:tgtEl>
                                      </p:cBhvr>
                                    </p:animEffect>
                                    <p:set>
                                      <p:cBhvr>
                                        <p:cTn id="14" dur="1" fill="hold">
                                          <p:stCondLst>
                                            <p:cond delay="499"/>
                                          </p:stCondLst>
                                        </p:cTn>
                                        <p:tgtEl>
                                          <p:spTgt spid="15"/>
                                        </p:tgtEl>
                                        <p:attrNameLst>
                                          <p:attrName>style.visibility</p:attrName>
                                        </p:attrNameLst>
                                      </p:cBhvr>
                                      <p:to>
                                        <p:strVal val="hidden"/>
                                      </p:to>
                                    </p:set>
                                  </p:childTnLst>
                                </p:cTn>
                              </p:par>
                              <p:par>
                                <p:cTn id="15" presetID="1" presetClass="exit" presetSubtype="0" fill="hold" grpId="0" nodeType="withEffect">
                                  <p:stCondLst>
                                    <p:cond delay="1000"/>
                                  </p:stCondLst>
                                  <p:childTnLst>
                                    <p:set>
                                      <p:cBhvr>
                                        <p:cTn id="16" dur="1" fill="hold">
                                          <p:stCondLst>
                                            <p:cond delay="0"/>
                                          </p:stCondLst>
                                        </p:cTn>
                                        <p:tgtEl>
                                          <p:spTgt spid="26"/>
                                        </p:tgtEl>
                                        <p:attrNameLst>
                                          <p:attrName>style.visibility</p:attrName>
                                        </p:attrNameLst>
                                      </p:cBhvr>
                                      <p:to>
                                        <p:strVal val="hidden"/>
                                      </p:to>
                                    </p:set>
                                  </p:childTnLst>
                                </p:cTn>
                              </p:par>
                              <p:par>
                                <p:cTn id="17" presetID="1" presetClass="entr" presetSubtype="0" fill="hold" grpId="0" nodeType="withEffect">
                                  <p:stCondLst>
                                    <p:cond delay="100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3"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400110"/>
          </a:xfrm>
          <a:prstGeom prst="rect">
            <a:avLst/>
          </a:prstGeom>
          <a:noFill/>
        </p:spPr>
        <p:txBody>
          <a:bodyPr wrap="square" rtlCol="0">
            <a:spAutoFit/>
          </a:bodyPr>
          <a:lstStyle/>
          <a:p>
            <a:pPr algn="ctr"/>
            <a:r>
              <a:rPr lang="en-US" sz="2000" b="1">
                <a:solidFill>
                  <a:srgbClr val="0000FF"/>
                </a:solidFill>
              </a:rPr>
              <a:t>Look carefully!  I will only show you for a second!</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5, Lesson 3</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How Many Do You See?</a:t>
            </a:r>
            <a:endParaRPr lang="en-US" sz="8000" b="1"/>
          </a:p>
        </p:txBody>
      </p:sp>
      <p:sp>
        <p:nvSpPr>
          <p:cNvPr id="13" name="TextBox 12"/>
          <p:cNvSpPr txBox="1"/>
          <p:nvPr/>
        </p:nvSpPr>
        <p:spPr>
          <a:xfrm>
            <a:off x="734076" y="970499"/>
            <a:ext cx="7571724" cy="1015663"/>
          </a:xfrm>
          <a:prstGeom prst="rect">
            <a:avLst/>
          </a:prstGeom>
          <a:noFill/>
        </p:spPr>
        <p:txBody>
          <a:bodyPr wrap="square" rtlCol="0">
            <a:spAutoFit/>
          </a:bodyPr>
          <a:lstStyle/>
          <a:p>
            <a:pPr algn="ctr"/>
            <a:r>
              <a:rPr lang="en-US" sz="2000" b="1">
                <a:solidFill>
                  <a:srgbClr val="0000FF"/>
                </a:solidFill>
              </a:rPr>
              <a:t>Wait for the signal.  How many dots did you see?</a:t>
            </a:r>
          </a:p>
          <a:p>
            <a:pPr algn="ctr"/>
            <a:r>
              <a:rPr lang="en-US" sz="2000" b="1">
                <a:solidFill>
                  <a:srgbClr val="0000FF"/>
                </a:solidFill>
              </a:rPr>
              <a:t>Who can explain how they see this number?</a:t>
            </a:r>
          </a:p>
          <a:p>
            <a:pPr algn="ctr"/>
            <a:endParaRPr lang="en-US" sz="2000" b="1">
              <a:solidFill>
                <a:srgbClr val="0000FF"/>
              </a:solidFill>
            </a:endParaRPr>
          </a:p>
        </p:txBody>
      </p:sp>
      <p:pic>
        <p:nvPicPr>
          <p:cNvPr id="14" name="Picture 13"/>
          <p:cNvPicPr>
            <a:picLocks noChangeAspect="1"/>
          </p:cNvPicPr>
          <p:nvPr/>
        </p:nvPicPr>
        <p:blipFill>
          <a:blip r:embed="rId4"/>
          <a:stretch>
            <a:fillRect/>
          </a:stretch>
        </p:blipFill>
        <p:spPr>
          <a:xfrm>
            <a:off x="2398020" y="2310334"/>
            <a:ext cx="4333875" cy="2324100"/>
          </a:xfrm>
          <a:prstGeom prst="rect">
            <a:avLst/>
          </a:prstGeom>
        </p:spPr>
      </p:pic>
      <p:pic>
        <p:nvPicPr>
          <p:cNvPr id="17" name="Picture 2" descr="http://cliparts.co/cliparts/zcX/oRk/zcXoRk9c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975" y="4634434"/>
            <a:ext cx="1917720" cy="19177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cliparts.co/cliparts/zcX/oRk/zcXoRk9c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8192" y="4634434"/>
            <a:ext cx="1917720" cy="1917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03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xit" presetSubtype="32" fill="hold" nodeType="withEffect">
                                  <p:stCondLst>
                                    <p:cond delay="1000"/>
                                  </p:stCondLst>
                                  <p:childTnLst>
                                    <p:anim calcmode="lin" valueType="num">
                                      <p:cBhvr>
                                        <p:cTn id="11" dur="500"/>
                                        <p:tgtEl>
                                          <p:spTgt spid="14"/>
                                        </p:tgtEl>
                                        <p:attrNameLst>
                                          <p:attrName>ppt_w</p:attrName>
                                        </p:attrNameLst>
                                      </p:cBhvr>
                                      <p:tavLst>
                                        <p:tav tm="0">
                                          <p:val>
                                            <p:strVal val="ppt_w"/>
                                          </p:val>
                                        </p:tav>
                                        <p:tav tm="100000">
                                          <p:val>
                                            <p:fltVal val="0"/>
                                          </p:val>
                                        </p:tav>
                                      </p:tavLst>
                                    </p:anim>
                                    <p:anim calcmode="lin" valueType="num">
                                      <p:cBhvr>
                                        <p:cTn id="12" dur="500"/>
                                        <p:tgtEl>
                                          <p:spTgt spid="14"/>
                                        </p:tgtEl>
                                        <p:attrNameLst>
                                          <p:attrName>ppt_h</p:attrName>
                                        </p:attrNameLst>
                                      </p:cBhvr>
                                      <p:tavLst>
                                        <p:tav tm="0">
                                          <p:val>
                                            <p:strVal val="ppt_h"/>
                                          </p:val>
                                        </p:tav>
                                        <p:tav tm="100000">
                                          <p:val>
                                            <p:fltVal val="0"/>
                                          </p:val>
                                        </p:tav>
                                      </p:tavLst>
                                    </p:anim>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par>
                                <p:cTn id="15" presetID="1" presetClass="exit" presetSubtype="0" fill="hold" grpId="0" nodeType="withEffect">
                                  <p:stCondLst>
                                    <p:cond delay="1000"/>
                                  </p:stCondLst>
                                  <p:childTnLst>
                                    <p:set>
                                      <p:cBhvr>
                                        <p:cTn id="16" dur="1" fill="hold">
                                          <p:stCondLst>
                                            <p:cond delay="0"/>
                                          </p:stCondLst>
                                        </p:cTn>
                                        <p:tgtEl>
                                          <p:spTgt spid="26"/>
                                        </p:tgtEl>
                                        <p:attrNameLst>
                                          <p:attrName>style.visibility</p:attrName>
                                        </p:attrNameLst>
                                      </p:cBhvr>
                                      <p:to>
                                        <p:strVal val="hidden"/>
                                      </p:to>
                                    </p:set>
                                  </p:childTnLst>
                                </p:cTn>
                              </p:par>
                              <p:par>
                                <p:cTn id="17" presetID="1" presetClass="entr" presetSubtype="0" fill="hold" grpId="0" nodeType="withEffect">
                                  <p:stCondLst>
                                    <p:cond delay="100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400110"/>
          </a:xfrm>
          <a:prstGeom prst="rect">
            <a:avLst/>
          </a:prstGeom>
          <a:noFill/>
        </p:spPr>
        <p:txBody>
          <a:bodyPr wrap="square" rtlCol="0">
            <a:spAutoFit/>
          </a:bodyPr>
          <a:lstStyle/>
          <a:p>
            <a:pPr algn="ctr"/>
            <a:r>
              <a:rPr lang="en-US" sz="2000" b="1">
                <a:solidFill>
                  <a:srgbClr val="0000FF"/>
                </a:solidFill>
              </a:rPr>
              <a:t>Look carefully!  I will only show you for a second!</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5, Lesson 3</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How Many Do You See?</a:t>
            </a:r>
            <a:endParaRPr lang="en-US" sz="8000" b="1"/>
          </a:p>
        </p:txBody>
      </p:sp>
      <p:sp>
        <p:nvSpPr>
          <p:cNvPr id="13" name="TextBox 12"/>
          <p:cNvSpPr txBox="1"/>
          <p:nvPr/>
        </p:nvSpPr>
        <p:spPr>
          <a:xfrm>
            <a:off x="734076" y="970499"/>
            <a:ext cx="7571724" cy="1015663"/>
          </a:xfrm>
          <a:prstGeom prst="rect">
            <a:avLst/>
          </a:prstGeom>
          <a:noFill/>
        </p:spPr>
        <p:txBody>
          <a:bodyPr wrap="square" rtlCol="0">
            <a:spAutoFit/>
          </a:bodyPr>
          <a:lstStyle/>
          <a:p>
            <a:pPr algn="ctr"/>
            <a:r>
              <a:rPr lang="en-US" sz="2000" b="1">
                <a:solidFill>
                  <a:srgbClr val="0000FF"/>
                </a:solidFill>
              </a:rPr>
              <a:t>Wait for the signal.  How many dots did you see?</a:t>
            </a:r>
          </a:p>
          <a:p>
            <a:pPr algn="ctr"/>
            <a:r>
              <a:rPr lang="en-US" sz="2000" b="1">
                <a:solidFill>
                  <a:srgbClr val="0000FF"/>
                </a:solidFill>
              </a:rPr>
              <a:t>Who can explain how they see this number?</a:t>
            </a:r>
          </a:p>
          <a:p>
            <a:pPr algn="ctr"/>
            <a:endParaRPr lang="en-US" sz="2000" b="1">
              <a:solidFill>
                <a:srgbClr val="0000FF"/>
              </a:solidFill>
            </a:endParaRPr>
          </a:p>
        </p:txBody>
      </p:sp>
      <p:pic>
        <p:nvPicPr>
          <p:cNvPr id="15" name="Picture 14"/>
          <p:cNvPicPr>
            <a:picLocks noChangeAspect="1"/>
          </p:cNvPicPr>
          <p:nvPr/>
        </p:nvPicPr>
        <p:blipFill>
          <a:blip r:embed="rId4"/>
          <a:stretch>
            <a:fillRect/>
          </a:stretch>
        </p:blipFill>
        <p:spPr>
          <a:xfrm>
            <a:off x="2407544" y="2310334"/>
            <a:ext cx="4314825" cy="2324100"/>
          </a:xfrm>
          <a:prstGeom prst="rect">
            <a:avLst/>
          </a:prstGeom>
        </p:spPr>
      </p:pic>
      <p:pic>
        <p:nvPicPr>
          <p:cNvPr id="17" name="Picture 2" descr="http://cliparts.co/cliparts/zcX/oRk/zcXoRk9c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975" y="4634434"/>
            <a:ext cx="1917720" cy="19177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cliparts.co/cliparts/zcX/oRk/zcXoRk9c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8192" y="4634434"/>
            <a:ext cx="1917720" cy="1917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84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xit" presetSubtype="32" fill="hold" nodeType="withEffect">
                                  <p:stCondLst>
                                    <p:cond delay="1000"/>
                                  </p:stCondLst>
                                  <p:childTnLst>
                                    <p:anim calcmode="lin" valueType="num">
                                      <p:cBhvr>
                                        <p:cTn id="11" dur="500"/>
                                        <p:tgtEl>
                                          <p:spTgt spid="15"/>
                                        </p:tgtEl>
                                        <p:attrNameLst>
                                          <p:attrName>ppt_w</p:attrName>
                                        </p:attrNameLst>
                                      </p:cBhvr>
                                      <p:tavLst>
                                        <p:tav tm="0">
                                          <p:val>
                                            <p:strVal val="ppt_w"/>
                                          </p:val>
                                        </p:tav>
                                        <p:tav tm="100000">
                                          <p:val>
                                            <p:fltVal val="0"/>
                                          </p:val>
                                        </p:tav>
                                      </p:tavLst>
                                    </p:anim>
                                    <p:anim calcmode="lin" valueType="num">
                                      <p:cBhvr>
                                        <p:cTn id="12" dur="500"/>
                                        <p:tgtEl>
                                          <p:spTgt spid="15"/>
                                        </p:tgtEl>
                                        <p:attrNameLst>
                                          <p:attrName>ppt_h</p:attrName>
                                        </p:attrNameLst>
                                      </p:cBhvr>
                                      <p:tavLst>
                                        <p:tav tm="0">
                                          <p:val>
                                            <p:strVal val="ppt_h"/>
                                          </p:val>
                                        </p:tav>
                                        <p:tav tm="100000">
                                          <p:val>
                                            <p:fltVal val="0"/>
                                          </p:val>
                                        </p:tav>
                                      </p:tavLst>
                                    </p:anim>
                                    <p:animEffect transition="out" filter="fade">
                                      <p:cBhvr>
                                        <p:cTn id="13" dur="500"/>
                                        <p:tgtEl>
                                          <p:spTgt spid="15"/>
                                        </p:tgtEl>
                                      </p:cBhvr>
                                    </p:animEffect>
                                    <p:set>
                                      <p:cBhvr>
                                        <p:cTn id="14" dur="1" fill="hold">
                                          <p:stCondLst>
                                            <p:cond delay="499"/>
                                          </p:stCondLst>
                                        </p:cTn>
                                        <p:tgtEl>
                                          <p:spTgt spid="15"/>
                                        </p:tgtEl>
                                        <p:attrNameLst>
                                          <p:attrName>style.visibility</p:attrName>
                                        </p:attrNameLst>
                                      </p:cBhvr>
                                      <p:to>
                                        <p:strVal val="hidden"/>
                                      </p:to>
                                    </p:set>
                                  </p:childTnLst>
                                </p:cTn>
                              </p:par>
                              <p:par>
                                <p:cTn id="15" presetID="1" presetClass="exit" presetSubtype="0" fill="hold" grpId="0" nodeType="withEffect">
                                  <p:stCondLst>
                                    <p:cond delay="1000"/>
                                  </p:stCondLst>
                                  <p:childTnLst>
                                    <p:set>
                                      <p:cBhvr>
                                        <p:cTn id="16" dur="1" fill="hold">
                                          <p:stCondLst>
                                            <p:cond delay="0"/>
                                          </p:stCondLst>
                                        </p:cTn>
                                        <p:tgtEl>
                                          <p:spTgt spid="26"/>
                                        </p:tgtEl>
                                        <p:attrNameLst>
                                          <p:attrName>style.visibility</p:attrName>
                                        </p:attrNameLst>
                                      </p:cBhvr>
                                      <p:to>
                                        <p:strVal val="hidden"/>
                                      </p:to>
                                    </p:set>
                                  </p:childTnLst>
                                </p:cTn>
                              </p:par>
                              <p:par>
                                <p:cTn id="17" presetID="1" presetClass="entr" presetSubtype="0" fill="hold" grpId="0" nodeType="withEffect">
                                  <p:stCondLst>
                                    <p:cond delay="100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86137" y="955111"/>
            <a:ext cx="7571724" cy="400110"/>
          </a:xfrm>
          <a:prstGeom prst="rect">
            <a:avLst/>
          </a:prstGeom>
          <a:noFill/>
        </p:spPr>
        <p:txBody>
          <a:bodyPr wrap="square" rtlCol="0">
            <a:spAutoFit/>
          </a:bodyPr>
          <a:lstStyle/>
          <a:p>
            <a:pPr algn="ctr"/>
            <a:r>
              <a:rPr lang="en-US" sz="2000" b="1">
                <a:solidFill>
                  <a:srgbClr val="0000FF"/>
                </a:solidFill>
              </a:rPr>
              <a:t>Look carefully!  I will only show you for a second!</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5, Lesson 3</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How Many Do You See?</a:t>
            </a:r>
            <a:endParaRPr lang="en-US" sz="8000" b="1"/>
          </a:p>
        </p:txBody>
      </p:sp>
      <p:sp>
        <p:nvSpPr>
          <p:cNvPr id="13" name="TextBox 12"/>
          <p:cNvSpPr txBox="1"/>
          <p:nvPr/>
        </p:nvSpPr>
        <p:spPr>
          <a:xfrm>
            <a:off x="734076" y="970499"/>
            <a:ext cx="7571724" cy="1015663"/>
          </a:xfrm>
          <a:prstGeom prst="rect">
            <a:avLst/>
          </a:prstGeom>
          <a:noFill/>
        </p:spPr>
        <p:txBody>
          <a:bodyPr wrap="square" rtlCol="0">
            <a:spAutoFit/>
          </a:bodyPr>
          <a:lstStyle/>
          <a:p>
            <a:pPr algn="ctr"/>
            <a:r>
              <a:rPr lang="en-US" sz="2000" b="1">
                <a:solidFill>
                  <a:srgbClr val="0000FF"/>
                </a:solidFill>
              </a:rPr>
              <a:t>Wait for the signal.  How many dots did you see?</a:t>
            </a:r>
          </a:p>
          <a:p>
            <a:pPr algn="ctr"/>
            <a:r>
              <a:rPr lang="en-US" sz="2000" b="1">
                <a:solidFill>
                  <a:srgbClr val="0000FF"/>
                </a:solidFill>
              </a:rPr>
              <a:t>Who can explain how they see this number?</a:t>
            </a:r>
          </a:p>
          <a:p>
            <a:pPr algn="ctr"/>
            <a:endParaRPr lang="en-US" sz="2000" b="1">
              <a:solidFill>
                <a:srgbClr val="0000FF"/>
              </a:solidFill>
            </a:endParaRPr>
          </a:p>
        </p:txBody>
      </p:sp>
      <p:pic>
        <p:nvPicPr>
          <p:cNvPr id="14" name="Picture 13"/>
          <p:cNvPicPr>
            <a:picLocks noChangeAspect="1"/>
          </p:cNvPicPr>
          <p:nvPr/>
        </p:nvPicPr>
        <p:blipFill>
          <a:blip r:embed="rId4"/>
          <a:stretch>
            <a:fillRect/>
          </a:stretch>
        </p:blipFill>
        <p:spPr>
          <a:xfrm>
            <a:off x="2414586" y="2310334"/>
            <a:ext cx="4314825" cy="2314575"/>
          </a:xfrm>
          <a:prstGeom prst="rect">
            <a:avLst/>
          </a:prstGeom>
        </p:spPr>
      </p:pic>
      <p:pic>
        <p:nvPicPr>
          <p:cNvPr id="16" name="Picture 2" descr="http://cliparts.co/cliparts/zcX/oRk/zcXoRk9c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975" y="4634434"/>
            <a:ext cx="1917720" cy="19177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cliparts.co/cliparts/zcX/oRk/zcXoRk9c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8192" y="4634434"/>
            <a:ext cx="1917720" cy="1917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37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xit" presetSubtype="32" fill="hold" nodeType="withEffect">
                                  <p:stCondLst>
                                    <p:cond delay="1000"/>
                                  </p:stCondLst>
                                  <p:childTnLst>
                                    <p:anim calcmode="lin" valueType="num">
                                      <p:cBhvr>
                                        <p:cTn id="11" dur="500"/>
                                        <p:tgtEl>
                                          <p:spTgt spid="14"/>
                                        </p:tgtEl>
                                        <p:attrNameLst>
                                          <p:attrName>ppt_w</p:attrName>
                                        </p:attrNameLst>
                                      </p:cBhvr>
                                      <p:tavLst>
                                        <p:tav tm="0">
                                          <p:val>
                                            <p:strVal val="ppt_w"/>
                                          </p:val>
                                        </p:tav>
                                        <p:tav tm="100000">
                                          <p:val>
                                            <p:fltVal val="0"/>
                                          </p:val>
                                        </p:tav>
                                      </p:tavLst>
                                    </p:anim>
                                    <p:anim calcmode="lin" valueType="num">
                                      <p:cBhvr>
                                        <p:cTn id="12" dur="500"/>
                                        <p:tgtEl>
                                          <p:spTgt spid="14"/>
                                        </p:tgtEl>
                                        <p:attrNameLst>
                                          <p:attrName>ppt_h</p:attrName>
                                        </p:attrNameLst>
                                      </p:cBhvr>
                                      <p:tavLst>
                                        <p:tav tm="0">
                                          <p:val>
                                            <p:strVal val="ppt_h"/>
                                          </p:val>
                                        </p:tav>
                                        <p:tav tm="100000">
                                          <p:val>
                                            <p:fltVal val="0"/>
                                          </p:val>
                                        </p:tav>
                                      </p:tavLst>
                                    </p:anim>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par>
                                <p:cTn id="15" presetID="1" presetClass="exit" presetSubtype="0" fill="hold" grpId="0" nodeType="withEffect">
                                  <p:stCondLst>
                                    <p:cond delay="1000"/>
                                  </p:stCondLst>
                                  <p:childTnLst>
                                    <p:set>
                                      <p:cBhvr>
                                        <p:cTn id="16" dur="1" fill="hold">
                                          <p:stCondLst>
                                            <p:cond delay="0"/>
                                          </p:stCondLst>
                                        </p:cTn>
                                        <p:tgtEl>
                                          <p:spTgt spid="26"/>
                                        </p:tgtEl>
                                        <p:attrNameLst>
                                          <p:attrName>style.visibility</p:attrName>
                                        </p:attrNameLst>
                                      </p:cBhvr>
                                      <p:to>
                                        <p:strVal val="hidden"/>
                                      </p:to>
                                    </p:set>
                                  </p:childTnLst>
                                </p:cTn>
                              </p:par>
                              <p:par>
                                <p:cTn id="17" presetID="1" presetClass="entr" presetSubtype="0" fill="hold" grpId="0" nodeType="withEffect">
                                  <p:stCondLst>
                                    <p:cond delay="100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91679" y="1054707"/>
            <a:ext cx="7571724" cy="1631216"/>
          </a:xfrm>
          <a:prstGeom prst="rect">
            <a:avLst/>
          </a:prstGeom>
          <a:noFill/>
        </p:spPr>
        <p:txBody>
          <a:bodyPr wrap="square" rtlCol="0">
            <a:spAutoFit/>
          </a:bodyPr>
          <a:lstStyle/>
          <a:p>
            <a:pPr algn="ctr"/>
            <a:r>
              <a:rPr lang="en-US" sz="2000" b="1">
                <a:solidFill>
                  <a:srgbClr val="0070C0"/>
                </a:solidFill>
              </a:rPr>
              <a:t>Place the items from your bag on your work mat.  Count out 10 ones, and move them together into a bunch.  By counting, prove to your partner that there are 10 things in your bunch.  Push all your things back together.  Mix them up.  Count out 10 ones again, and move them together into a bunch…</a:t>
            </a:r>
          </a:p>
        </p:txBody>
      </p:sp>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5, Lesson 3</a:t>
            </a:r>
          </a:p>
          <a:p>
            <a:pPr algn="ctr"/>
            <a:r>
              <a:rPr lang="en-US" sz="1400"/>
              <a:t>Fluency</a:t>
            </a:r>
          </a:p>
        </p:txBody>
      </p:sp>
      <p:sp>
        <p:nvSpPr>
          <p:cNvPr id="21" name="TextBox 20"/>
          <p:cNvSpPr txBox="1"/>
          <p:nvPr/>
        </p:nvSpPr>
        <p:spPr>
          <a:xfrm>
            <a:off x="838202" y="524861"/>
            <a:ext cx="7467598" cy="523220"/>
          </a:xfrm>
          <a:prstGeom prst="rect">
            <a:avLst/>
          </a:prstGeom>
          <a:noFill/>
        </p:spPr>
        <p:txBody>
          <a:bodyPr wrap="square" rtlCol="0">
            <a:spAutoFit/>
          </a:bodyPr>
          <a:lstStyle/>
          <a:p>
            <a:pPr algn="ctr"/>
            <a:r>
              <a:rPr lang="en-US" sz="2800" b="1"/>
              <a:t>Grouping 10 Objects</a:t>
            </a:r>
            <a:endParaRPr lang="en-US" sz="8000" b="1"/>
          </a:p>
        </p:txBody>
      </p:sp>
      <p:pic>
        <p:nvPicPr>
          <p:cNvPr id="29698" name="Picture 2" descr="http://3.bp.blogspot.com/-OGgdDz3c8nM/Tz020pAtrKI/AAAAAAAAALU/mrprSZsPFDg/s1600/Number-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97" y="4800600"/>
            <a:ext cx="2650358" cy="17669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3.bp.blogspot.com/-OGgdDz3c8nM/Tz020pAtrKI/AAAAAAAAALU/mrprSZsPFDg/s1600/Number-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5554" y="4800599"/>
            <a:ext cx="2650358" cy="176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9918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www.clipartbest.com/cliparts/yTk/e9M/yTke9MqLc.gif"/>
          <p:cNvPicPr>
            <a:picLocks noChangeAspect="1" noChangeArrowheads="1"/>
          </p:cNvPicPr>
          <p:nvPr/>
        </p:nvPicPr>
        <p:blipFill>
          <a:blip r:embed="rId3" cstate="print"/>
          <a:srcRect/>
          <a:stretch>
            <a:fillRect/>
          </a:stretch>
        </p:blipFill>
        <p:spPr bwMode="auto">
          <a:xfrm>
            <a:off x="457200" y="4114800"/>
            <a:ext cx="1905000" cy="2361570"/>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5, Lesson 3</a:t>
            </a:r>
          </a:p>
        </p:txBody>
      </p:sp>
      <p:sp>
        <p:nvSpPr>
          <p:cNvPr id="16" name="TextBox 15"/>
          <p:cNvSpPr txBox="1"/>
          <p:nvPr/>
        </p:nvSpPr>
        <p:spPr>
          <a:xfrm>
            <a:off x="304800" y="914400"/>
            <a:ext cx="8534400" cy="1384995"/>
          </a:xfrm>
          <a:prstGeom prst="rect">
            <a:avLst/>
          </a:prstGeom>
          <a:noFill/>
        </p:spPr>
        <p:txBody>
          <a:bodyPr wrap="square" rtlCol="0">
            <a:spAutoFit/>
          </a:bodyPr>
          <a:lstStyle/>
          <a:p>
            <a:pPr algn="ctr"/>
            <a:r>
              <a:rPr lang="en-US" sz="2800" b="1"/>
              <a:t>Each gingerbread man got 10 sprinkles for buttons</a:t>
            </a:r>
          </a:p>
          <a:p>
            <a:pPr algn="ctr"/>
            <a:r>
              <a:rPr lang="en-US" sz="2800" b="1"/>
              <a:t>and 2 sprinkles to show the eyes.  Draw to show the</a:t>
            </a:r>
          </a:p>
          <a:p>
            <a:pPr algn="ctr"/>
            <a:r>
              <a:rPr lang="en-US" sz="2800" b="1"/>
              <a:t>12 sprinkles as 10 buttons and 2 eyes.</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48130" name="AutoShape 2"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3" name="AutoShape 5" descr="http://www.clker.com/cliparts/F/P/Y/2/q/N/two-hand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738244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5, Lesson 3</a:t>
            </a:r>
          </a:p>
        </p:txBody>
      </p:sp>
      <p:sp>
        <p:nvSpPr>
          <p:cNvPr id="16" name="TextBox 15"/>
          <p:cNvSpPr txBox="1"/>
          <p:nvPr/>
        </p:nvSpPr>
        <p:spPr>
          <a:xfrm>
            <a:off x="990600" y="990600"/>
            <a:ext cx="7086600" cy="461665"/>
          </a:xfrm>
          <a:prstGeom prst="rect">
            <a:avLst/>
          </a:prstGeom>
          <a:noFill/>
        </p:spPr>
        <p:txBody>
          <a:bodyPr wrap="square" rtlCol="0">
            <a:spAutoFit/>
          </a:bodyPr>
          <a:lstStyle/>
          <a:p>
            <a:pPr algn="ctr"/>
            <a:r>
              <a:rPr lang="en-US" sz="2400" b="1">
                <a:solidFill>
                  <a:srgbClr val="0000FF"/>
                </a:solidFill>
              </a:rPr>
              <a:t>Let’s count all the circles!</a:t>
            </a:r>
            <a:endParaRPr lang="en-US" sz="2400" b="1">
              <a:solidFill>
                <a:srgbClr val="FF0066"/>
              </a:solidFill>
            </a:endParaRP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905000" y="2514600"/>
            <a:ext cx="609600"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590800" y="2514600"/>
            <a:ext cx="609600"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276600" y="2514600"/>
            <a:ext cx="609600"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962400" y="2514600"/>
            <a:ext cx="609600"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648200" y="2514600"/>
            <a:ext cx="609600"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905000" y="3200400"/>
            <a:ext cx="609600"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590800" y="3200400"/>
            <a:ext cx="609600"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276600" y="3200400"/>
            <a:ext cx="609600"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962400" y="3200400"/>
            <a:ext cx="609600"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648200" y="3200400"/>
            <a:ext cx="609600"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019800" y="2514600"/>
            <a:ext cx="609600"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019800" y="3200400"/>
            <a:ext cx="609600"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705600" y="2514600"/>
            <a:ext cx="609600"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066800" y="838200"/>
            <a:ext cx="7086600" cy="830997"/>
          </a:xfrm>
          <a:prstGeom prst="rect">
            <a:avLst/>
          </a:prstGeom>
          <a:noFill/>
        </p:spPr>
        <p:txBody>
          <a:bodyPr wrap="square" rtlCol="0">
            <a:spAutoFit/>
          </a:bodyPr>
          <a:lstStyle/>
          <a:p>
            <a:pPr algn="ctr"/>
            <a:r>
              <a:rPr lang="en-US" sz="2400" b="1">
                <a:solidFill>
                  <a:srgbClr val="FF0000"/>
                </a:solidFill>
              </a:rPr>
              <a:t>Can you count 10 ones in my picture?</a:t>
            </a:r>
          </a:p>
          <a:p>
            <a:pPr algn="ctr"/>
            <a:r>
              <a:rPr lang="en-US" sz="2400" b="1">
                <a:solidFill>
                  <a:srgbClr val="FF0000"/>
                </a:solidFill>
              </a:rPr>
              <a:t>Who can come to the board and show us how?</a:t>
            </a:r>
          </a:p>
        </p:txBody>
      </p:sp>
      <p:sp>
        <p:nvSpPr>
          <p:cNvPr id="31" name="TextBox 30"/>
          <p:cNvSpPr txBox="1"/>
          <p:nvPr/>
        </p:nvSpPr>
        <p:spPr>
          <a:xfrm>
            <a:off x="914400" y="838200"/>
            <a:ext cx="7086600" cy="830997"/>
          </a:xfrm>
          <a:prstGeom prst="rect">
            <a:avLst/>
          </a:prstGeom>
          <a:noFill/>
        </p:spPr>
        <p:txBody>
          <a:bodyPr wrap="square" rtlCol="0">
            <a:spAutoFit/>
          </a:bodyPr>
          <a:lstStyle/>
          <a:p>
            <a:pPr algn="ctr"/>
            <a:r>
              <a:rPr lang="en-US" sz="2400" b="1">
                <a:solidFill>
                  <a:srgbClr val="0000FF"/>
                </a:solidFill>
              </a:rPr>
              <a:t>Use your finger to circle the 10 ones from your seat.</a:t>
            </a:r>
          </a:p>
          <a:p>
            <a:pPr algn="ctr"/>
            <a:r>
              <a:rPr lang="en-US" sz="2400" b="1">
                <a:solidFill>
                  <a:srgbClr val="0000FF"/>
                </a:solidFill>
              </a:rPr>
              <a:t>Can you see the 3 ones without counting?</a:t>
            </a:r>
            <a:endParaRPr lang="en-US" sz="2400" b="1">
              <a:solidFill>
                <a:srgbClr val="FF0066"/>
              </a:solidFill>
            </a:endParaRPr>
          </a:p>
        </p:txBody>
      </p:sp>
      <p:pic>
        <p:nvPicPr>
          <p:cNvPr id="89090" name="Picture 2" descr="http://www.clipartbest.com/cliparts/yio/gyb/yiogybgrT.png"/>
          <p:cNvPicPr>
            <a:picLocks noChangeAspect="1" noChangeArrowheads="1"/>
          </p:cNvPicPr>
          <p:nvPr/>
        </p:nvPicPr>
        <p:blipFill>
          <a:blip r:embed="rId3" cstate="print"/>
          <a:srcRect/>
          <a:stretch>
            <a:fillRect/>
          </a:stretch>
        </p:blipFill>
        <p:spPr bwMode="auto">
          <a:xfrm>
            <a:off x="1371600" y="5410200"/>
            <a:ext cx="6400800" cy="1168146"/>
          </a:xfrm>
          <a:prstGeom prst="rect">
            <a:avLst/>
          </a:prstGeom>
          <a:noFill/>
        </p:spPr>
      </p:pic>
      <p:sp>
        <p:nvSpPr>
          <p:cNvPr id="32" name="Rectangle 31"/>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30"/>
                                        </p:tgtEl>
                                        <p:attrNameLst>
                                          <p:attrName>ppt_x</p:attrName>
                                        </p:attrNameLst>
                                      </p:cBhvr>
                                      <p:tavLst>
                                        <p:tav tm="0">
                                          <p:val>
                                            <p:strVal val="ppt_x"/>
                                          </p:val>
                                        </p:tav>
                                        <p:tav tm="100000">
                                          <p:val>
                                            <p:strVal val="ppt_x"/>
                                          </p:val>
                                        </p:tav>
                                      </p:tavLst>
                                    </p:anim>
                                    <p:anim calcmode="lin" valueType="num">
                                      <p:cBhvr additive="base">
                                        <p:cTn id="17" dur="500"/>
                                        <p:tgtEl>
                                          <p:spTgt spid="30"/>
                                        </p:tgtEl>
                                        <p:attrNameLst>
                                          <p:attrName>ppt_y</p:attrName>
                                        </p:attrNameLst>
                                      </p:cBhvr>
                                      <p:tavLst>
                                        <p:tav tm="0">
                                          <p:val>
                                            <p:strVal val="ppt_y"/>
                                          </p:val>
                                        </p:tav>
                                        <p:tav tm="100000">
                                          <p:val>
                                            <p:strVal val="1+ppt_h/2"/>
                                          </p:val>
                                        </p:tav>
                                      </p:tavLst>
                                    </p:anim>
                                    <p:set>
                                      <p:cBhvr>
                                        <p:cTn id="18" dur="1" fill="hold">
                                          <p:stCondLst>
                                            <p:cond delay="499"/>
                                          </p:stCondLst>
                                        </p:cTn>
                                        <p:tgtEl>
                                          <p:spTgt spid="30"/>
                                        </p:tgtEl>
                                        <p:attrNameLst>
                                          <p:attrName>style.visibility</p:attrName>
                                        </p:attrNameLst>
                                      </p:cBhvr>
                                      <p:to>
                                        <p:strVal val="hidden"/>
                                      </p:to>
                                    </p:set>
                                  </p:childTnLst>
                                </p:cTn>
                              </p:par>
                              <p:par>
                                <p:cTn id="19" presetID="2" presetClass="entr" presetSubtype="4"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0" grpId="0"/>
      <p:bldP spid="30" grpId="1"/>
      <p:bldP spid="3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583</Slides>
  <Notes>544</Notes>
  <HiddenSlides>0</HiddenSlides>
  <ScaleCrop>false</ScaleCrop>
  <HeadingPairs>
    <vt:vector size="4" baseType="variant">
      <vt:variant>
        <vt:lpstr>Theme</vt:lpstr>
      </vt:variant>
      <vt:variant>
        <vt:i4>1</vt:i4>
      </vt:variant>
      <vt:variant>
        <vt:lpstr>Slide Titles</vt:lpstr>
      </vt:variant>
      <vt:variant>
        <vt:i4>583</vt:i4>
      </vt:variant>
    </vt:vector>
  </HeadingPairs>
  <TitlesOfParts>
    <vt:vector size="584" baseType="lpstr">
      <vt:lpstr>Office Theme</vt:lpstr>
      <vt:lpstr>Module 5</vt:lpstr>
      <vt:lpstr>Lesson Links Click on the lesson you want to go to!  (You must be in Slide Show/Presentation Mode.)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will be learning about teen numbers, which are a group of 10, and some more.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6</dc:title>
  <dc:creator>User</dc:creator>
  <cp:revision>1</cp:revision>
  <dcterms:created xsi:type="dcterms:W3CDTF">2016-02-06T17:02:09Z</dcterms:created>
  <dcterms:modified xsi:type="dcterms:W3CDTF">2022-05-24T18:08:26Z</dcterms:modified>
</cp:coreProperties>
</file>